
<file path=[Content_Types].xml><?xml version="1.0" encoding="utf-8"?>
<Types xmlns="http://schemas.openxmlformats.org/package/2006/content-types">
  <Default Extension="bin" ContentType="application/vnd.openxmlformats-officedocument.oleObject"/>
  <Default Extension="tmp" ContentType="image/png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61" r:id="rId5"/>
    <p:sldId id="258" r:id="rId6"/>
    <p:sldId id="259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60"/>
  </p:normalViewPr>
  <p:slideViewPr>
    <p:cSldViewPr snapToGrid="0">
      <p:cViewPr varScale="1">
        <p:scale>
          <a:sx n="65" d="100"/>
          <a:sy n="65" d="100"/>
        </p:scale>
        <p:origin x="60" y="30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C2740-CD80-49A2-889D-B1CD10096E30}" type="datetimeFigureOut">
              <a:rPr lang="en-US" smtClean="0"/>
              <a:t>3/8/2017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86E12-AFBA-4EEE-8596-7BD2FB989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538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C2740-CD80-49A2-889D-B1CD10096E30}" type="datetimeFigureOut">
              <a:rPr lang="en-US" smtClean="0"/>
              <a:t>3/8/2017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86E12-AFBA-4EEE-8596-7BD2FB989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060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C2740-CD80-49A2-889D-B1CD10096E30}" type="datetimeFigureOut">
              <a:rPr lang="en-US" smtClean="0"/>
              <a:t>3/8/2017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86E12-AFBA-4EEE-8596-7BD2FB989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129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C2740-CD80-49A2-889D-B1CD10096E30}" type="datetimeFigureOut">
              <a:rPr lang="en-US" smtClean="0"/>
              <a:t>3/8/2017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86E12-AFBA-4EEE-8596-7BD2FB989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898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C2740-CD80-49A2-889D-B1CD10096E30}" type="datetimeFigureOut">
              <a:rPr lang="en-US" smtClean="0"/>
              <a:t>3/8/2017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86E12-AFBA-4EEE-8596-7BD2FB989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840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C2740-CD80-49A2-889D-B1CD10096E30}" type="datetimeFigureOut">
              <a:rPr lang="en-US" smtClean="0"/>
              <a:t>3/8/2017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86E12-AFBA-4EEE-8596-7BD2FB989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837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C2740-CD80-49A2-889D-B1CD10096E30}" type="datetimeFigureOut">
              <a:rPr lang="en-US" smtClean="0"/>
              <a:t>3/8/2017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86E12-AFBA-4EEE-8596-7BD2FB989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28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C2740-CD80-49A2-889D-B1CD10096E30}" type="datetimeFigureOut">
              <a:rPr lang="en-US" smtClean="0"/>
              <a:t>3/8/2017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86E12-AFBA-4EEE-8596-7BD2FB989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431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C2740-CD80-49A2-889D-B1CD10096E30}" type="datetimeFigureOut">
              <a:rPr lang="en-US" smtClean="0"/>
              <a:t>3/8/2017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86E12-AFBA-4EEE-8596-7BD2FB989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499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C2740-CD80-49A2-889D-B1CD10096E30}" type="datetimeFigureOut">
              <a:rPr lang="en-US" smtClean="0"/>
              <a:t>3/8/2017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86E12-AFBA-4EEE-8596-7BD2FB989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410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C2740-CD80-49A2-889D-B1CD10096E30}" type="datetimeFigureOut">
              <a:rPr lang="en-US" smtClean="0"/>
              <a:t>3/8/2017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86E12-AFBA-4EEE-8596-7BD2FB989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470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1C2740-CD80-49A2-889D-B1CD10096E30}" type="datetimeFigureOut">
              <a:rPr lang="en-US" smtClean="0"/>
              <a:t>3/8/2017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86E12-AFBA-4EEE-8596-7BD2FB989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069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1880" y="154379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Supplementary Figure 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7695" y="6015934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Legend: </a:t>
            </a:r>
            <a:r>
              <a:rPr lang="en-US" dirty="0"/>
              <a:t>Violin plot for the number of </a:t>
            </a:r>
            <a:r>
              <a:rPr lang="en-US" dirty="0" err="1"/>
              <a:t>NsM</a:t>
            </a:r>
            <a:r>
              <a:rPr lang="en-US" dirty="0"/>
              <a:t> (log10) in ICGC + TP data. Red line is the cutoff for 192 </a:t>
            </a:r>
            <a:r>
              <a:rPr lang="en-US" dirty="0" err="1"/>
              <a:t>NsM</a:t>
            </a:r>
            <a:r>
              <a:rPr lang="en-US" dirty="0"/>
              <a:t>. 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5097021"/>
              </p:ext>
            </p:extLst>
          </p:nvPr>
        </p:nvGraphicFramePr>
        <p:xfrm>
          <a:off x="159939" y="1420519"/>
          <a:ext cx="11900205" cy="34259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Acrobat Document" r:id="rId3" imgW="12506319" imgH="3600450" progId="AcroExch.Document.DC">
                  <p:embed/>
                </p:oleObj>
              </mc:Choice>
              <mc:Fallback>
                <p:oleObj name="Acrobat Document" r:id="rId3" imgW="12506319" imgH="3600450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9939" y="1420519"/>
                        <a:ext cx="11900205" cy="34259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46574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1880" y="154379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Supplementary Figure 2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/>
          </p:nvPr>
        </p:nvGraphicFramePr>
        <p:xfrm>
          <a:off x="2785351" y="55982"/>
          <a:ext cx="7444264" cy="59599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Acrobat Document" r:id="rId3" imgW="8886793" imgH="7115040" progId="AcroExch.Document.DC">
                  <p:embed/>
                </p:oleObj>
              </mc:Choice>
              <mc:Fallback>
                <p:oleObj name="Acrobat Document" r:id="rId3" imgW="8886793" imgH="7115040" progId="AcroExch.Document.DC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85351" y="55982"/>
                        <a:ext cx="7444264" cy="59599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7695" y="6015934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Legend: </a:t>
            </a:r>
            <a:r>
              <a:rPr lang="en-US" dirty="0"/>
              <a:t>Correlation between beta values conditional logistic regression controlling for tumor type on TCGA (discovery) and ICGC+TP (replication).</a:t>
            </a:r>
          </a:p>
        </p:txBody>
      </p:sp>
    </p:spTree>
    <p:extLst>
      <p:ext uri="{BB962C8B-B14F-4D97-AF65-F5344CB8AC3E}">
        <p14:creationId xmlns:p14="http://schemas.microsoft.com/office/powerpoint/2010/main" val="1089074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329549"/>
              </p:ext>
            </p:extLst>
          </p:nvPr>
        </p:nvGraphicFramePr>
        <p:xfrm>
          <a:off x="2620747" y="154379"/>
          <a:ext cx="7239953" cy="59931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Acrobat Document" r:id="rId3" imgW="6581520" imgH="5448060" progId="AcroExch.Document.DC">
                  <p:embed/>
                </p:oleObj>
              </mc:Choice>
              <mc:Fallback>
                <p:oleObj name="Acrobat Document" r:id="rId3" imgW="6581520" imgH="5448060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620747" y="154379"/>
                        <a:ext cx="7239953" cy="59931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01880" y="154379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err="1"/>
              <a:t>Supplementary</a:t>
            </a:r>
            <a:r>
              <a:rPr lang="pt-BR" dirty="0"/>
              <a:t> Figure 3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091024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Legend: </a:t>
            </a:r>
            <a:r>
              <a:rPr lang="en-US" dirty="0"/>
              <a:t>Correlation between gene cDNA size (</a:t>
            </a:r>
            <a:r>
              <a:rPr lang="en-US" dirty="0" err="1"/>
              <a:t>bp</a:t>
            </a:r>
            <a:r>
              <a:rPr lang="en-US" dirty="0"/>
              <a:t>) and TCGA (discovery) and ICGC+TP (replication) meta-analysis beta values from conditional logistic regression controlling for tumor type. </a:t>
            </a:r>
          </a:p>
        </p:txBody>
      </p:sp>
    </p:spTree>
    <p:extLst>
      <p:ext uri="{BB962C8B-B14F-4D97-AF65-F5344CB8AC3E}">
        <p14:creationId xmlns:p14="http://schemas.microsoft.com/office/powerpoint/2010/main" val="3386418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1880" y="154379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err="1"/>
              <a:t>Supplementary</a:t>
            </a:r>
            <a:r>
              <a:rPr lang="pt-BR" dirty="0"/>
              <a:t> Figure 4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091024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Legend: </a:t>
            </a:r>
            <a:r>
              <a:rPr lang="en-US" dirty="0"/>
              <a:t>Correlation between conditional logistic regression beta for stage III and stage IV samples and beta for stage I and II samples (Spearman p-value = 0.037, rho=0.45). </a:t>
            </a:r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5032" y="463700"/>
            <a:ext cx="5315692" cy="5229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673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2788918"/>
              </p:ext>
            </p:extLst>
          </p:nvPr>
        </p:nvGraphicFramePr>
        <p:xfrm>
          <a:off x="2422525" y="0"/>
          <a:ext cx="7694613" cy="6556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Acrobat Document" r:id="rId3" imgW="9915350" imgH="8448570" progId="AcroExch.Document.DC">
                  <p:embed/>
                </p:oleObj>
              </mc:Choice>
              <mc:Fallback>
                <p:oleObj name="Acrobat Document" r:id="rId3" imgW="9915350" imgH="8448570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22525" y="0"/>
                        <a:ext cx="7694613" cy="6556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01880" y="154379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err="1"/>
              <a:t>Supplementary</a:t>
            </a:r>
            <a:r>
              <a:rPr lang="pt-BR" dirty="0"/>
              <a:t> Figure 5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09177" y="6371709"/>
            <a:ext cx="11982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Legend: </a:t>
            </a:r>
            <a:r>
              <a:rPr lang="en-US" dirty="0"/>
              <a:t>Tumor type frequencies (%) on patients that could present benefit for combination therapy, regarding gene mutated.</a:t>
            </a:r>
          </a:p>
        </p:txBody>
      </p:sp>
    </p:spTree>
    <p:extLst>
      <p:ext uri="{BB962C8B-B14F-4D97-AF65-F5344CB8AC3E}">
        <p14:creationId xmlns:p14="http://schemas.microsoft.com/office/powerpoint/2010/main" val="20475753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1880" y="154379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Supplementary</a:t>
            </a:r>
            <a:r>
              <a:rPr lang="pt-BR" dirty="0"/>
              <a:t> Figure 6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3485" y="839284"/>
            <a:ext cx="4348156" cy="43481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11313" y="5707529"/>
            <a:ext cx="97706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Legend: </a:t>
            </a:r>
            <a:r>
              <a:rPr lang="en-US" dirty="0"/>
              <a:t>Venn diagram for the top five most common genes mutated on the 1,194 patients that could present benefit for combination therapy. </a:t>
            </a:r>
          </a:p>
        </p:txBody>
      </p:sp>
    </p:spTree>
    <p:extLst>
      <p:ext uri="{BB962C8B-B14F-4D97-AF65-F5344CB8AC3E}">
        <p14:creationId xmlns:p14="http://schemas.microsoft.com/office/powerpoint/2010/main" val="9659738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1880" y="154379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Supplementary</a:t>
            </a:r>
            <a:r>
              <a:rPr lang="pt-BR" dirty="0"/>
              <a:t> Figure 7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5013" y="5933160"/>
            <a:ext cx="114656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Legend: </a:t>
            </a:r>
            <a:r>
              <a:rPr lang="en-US" dirty="0"/>
              <a:t>Violin plot for the number of non-synonymous mutations (log10) across </a:t>
            </a:r>
            <a:r>
              <a:rPr lang="en-US" i="1" dirty="0"/>
              <a:t>MET</a:t>
            </a:r>
            <a:r>
              <a:rPr lang="en-US" dirty="0"/>
              <a:t>, </a:t>
            </a:r>
            <a:r>
              <a:rPr lang="en-US" i="1" dirty="0"/>
              <a:t>ERBB2</a:t>
            </a:r>
            <a:r>
              <a:rPr lang="en-US" dirty="0"/>
              <a:t>, </a:t>
            </a:r>
            <a:r>
              <a:rPr lang="en-US" i="1" dirty="0"/>
              <a:t>PTEN</a:t>
            </a:r>
            <a:r>
              <a:rPr lang="en-US" dirty="0"/>
              <a:t>, and </a:t>
            </a:r>
            <a:r>
              <a:rPr lang="en-US" i="1" dirty="0"/>
              <a:t>NF2</a:t>
            </a:r>
            <a:r>
              <a:rPr lang="en-US" dirty="0"/>
              <a:t>, regarding gene mutation, CNV, both or no alteration. P-value refers to fisher</a:t>
            </a:r>
            <a:r>
              <a:rPr lang="fr-FR" dirty="0"/>
              <a:t>’</a:t>
            </a:r>
            <a:r>
              <a:rPr lang="en-US" dirty="0"/>
              <a:t>s test comparing proportion of samples regarding gene alteration and 192 </a:t>
            </a:r>
            <a:r>
              <a:rPr lang="en-US" dirty="0" err="1"/>
              <a:t>NsM</a:t>
            </a:r>
            <a:r>
              <a:rPr lang="en-US" dirty="0"/>
              <a:t> threshold.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880" y="154379"/>
            <a:ext cx="7627653" cy="578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2550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231</Words>
  <Application>Microsoft Office PowerPoint</Application>
  <PresentationFormat>Widescreen</PresentationFormat>
  <Paragraphs>14</Paragraphs>
  <Slides>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Acrobat 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Colli, Leandro (NIH/NCI) [F]</dc:creator>
  <cp:lastModifiedBy>Colli, Leandro (NIH/NCI) [F]</cp:lastModifiedBy>
  <cp:revision>10</cp:revision>
  <dcterms:created xsi:type="dcterms:W3CDTF">2016-10-26T20:59:17Z</dcterms:created>
  <dcterms:modified xsi:type="dcterms:W3CDTF">2017-03-08T19:37:30Z</dcterms:modified>
</cp:coreProperties>
</file>