
<file path=[Content_Types].xml><?xml version="1.0" encoding="utf-8"?>
<Types xmlns="http://schemas.openxmlformats.org/package/2006/content-types">
  <Default Extension="bin" ContentType="application/vnd.openxmlformats-officedocument.oleObject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Default Extension="emf" ContentType="image/x-emf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vml" ContentType="application/vnd.openxmlformats-officedocument.vmlDrawing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24"/>
  </p:normalViewPr>
  <p:slideViewPr>
    <p:cSldViewPr snapToGrid="0" snapToObjects="1">
      <p:cViewPr varScale="1">
        <p:scale>
          <a:sx n="112" d="100"/>
          <a:sy n="112" d="100"/>
        </p:scale>
        <p:origin x="8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D67C-8ED7-0D4F-AF10-4E3E6BED6760}" type="datetimeFigureOut">
              <a:rPr lang="en-US" smtClean="0"/>
              <a:t>6/9/17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823BB-363E-CE4A-AF6C-B50ED86F4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711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D67C-8ED7-0D4F-AF10-4E3E6BED6760}" type="datetimeFigureOut">
              <a:rPr lang="en-US" smtClean="0"/>
              <a:t>6/9/17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823BB-363E-CE4A-AF6C-B50ED86F4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329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D67C-8ED7-0D4F-AF10-4E3E6BED6760}" type="datetimeFigureOut">
              <a:rPr lang="en-US" smtClean="0"/>
              <a:t>6/9/17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823BB-363E-CE4A-AF6C-B50ED86F4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850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D67C-8ED7-0D4F-AF10-4E3E6BED6760}" type="datetimeFigureOut">
              <a:rPr lang="en-US" smtClean="0"/>
              <a:t>6/9/17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823BB-363E-CE4A-AF6C-B50ED86F4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65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D67C-8ED7-0D4F-AF10-4E3E6BED6760}" type="datetimeFigureOut">
              <a:rPr lang="en-US" smtClean="0"/>
              <a:t>6/9/17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823BB-363E-CE4A-AF6C-B50ED86F4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598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D67C-8ED7-0D4F-AF10-4E3E6BED6760}" type="datetimeFigureOut">
              <a:rPr lang="en-US" smtClean="0"/>
              <a:t>6/9/17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823BB-363E-CE4A-AF6C-B50ED86F4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378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D67C-8ED7-0D4F-AF10-4E3E6BED6760}" type="datetimeFigureOut">
              <a:rPr lang="en-US" smtClean="0"/>
              <a:t>6/9/17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823BB-363E-CE4A-AF6C-B50ED86F4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46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D67C-8ED7-0D4F-AF10-4E3E6BED6760}" type="datetimeFigureOut">
              <a:rPr lang="en-US" smtClean="0"/>
              <a:t>6/9/17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823BB-363E-CE4A-AF6C-B50ED86F4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879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D67C-8ED7-0D4F-AF10-4E3E6BED6760}" type="datetimeFigureOut">
              <a:rPr lang="en-US" smtClean="0"/>
              <a:t>6/9/17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823BB-363E-CE4A-AF6C-B50ED86F4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596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D67C-8ED7-0D4F-AF10-4E3E6BED6760}" type="datetimeFigureOut">
              <a:rPr lang="en-US" smtClean="0"/>
              <a:t>6/9/17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823BB-363E-CE4A-AF6C-B50ED86F4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421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D67C-8ED7-0D4F-AF10-4E3E6BED6760}" type="datetimeFigureOut">
              <a:rPr lang="en-US" smtClean="0"/>
              <a:t>6/9/17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E823BB-363E-CE4A-AF6C-B50ED86F4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577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8D67C-8ED7-0D4F-AF10-4E3E6BED6760}" type="datetimeFigureOut">
              <a:rPr lang="en-US" smtClean="0"/>
              <a:t>6/9/17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E823BB-363E-CE4A-AF6C-B50ED86F45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777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emf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5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/>
          <p:cNvSpPr/>
          <p:nvPr/>
        </p:nvSpPr>
        <p:spPr>
          <a:xfrm>
            <a:off x="3904715" y="575111"/>
            <a:ext cx="1421587" cy="660357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Automated prefiltering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2289462" y="1231041"/>
            <a:ext cx="1419431" cy="660357"/>
          </a:xfrm>
          <a:prstGeom prst="roundRect">
            <a:avLst/>
          </a:prstGeom>
          <a:solidFill>
            <a:srgbClr val="005493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Concatenation of files </a:t>
            </a:r>
            <a:r>
              <a:rPr lang="en-US" sz="998" dirty="0">
                <a:solidFill>
                  <a:schemeClr val="tx1"/>
                </a:solidFill>
              </a:rPr>
              <a:t>from each lab in </a:t>
            </a:r>
            <a:r>
              <a:rPr lang="en-US" sz="998" dirty="0">
                <a:solidFill>
                  <a:schemeClr val="tx1"/>
                </a:solidFill>
              </a:rPr>
              <a:t>SWIFT       </a:t>
            </a:r>
            <a:endParaRPr lang="en-US" sz="998" dirty="0">
              <a:solidFill>
                <a:schemeClr val="tx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2289462" y="2153719"/>
            <a:ext cx="1419431" cy="660357"/>
          </a:xfrm>
          <a:prstGeom prst="roundRect">
            <a:avLst/>
          </a:prstGeom>
          <a:solidFill>
            <a:srgbClr val="005493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SWIFT analysis on </a:t>
            </a:r>
            <a:r>
              <a:rPr lang="en-US" sz="998" dirty="0">
                <a:solidFill>
                  <a:schemeClr val="tx1"/>
                </a:solidFill>
              </a:rPr>
              <a:t>combined </a:t>
            </a:r>
            <a:r>
              <a:rPr lang="en-US" sz="998" dirty="0">
                <a:solidFill>
                  <a:schemeClr val="tx1"/>
                </a:solidFill>
              </a:rPr>
              <a:t>file using all parameters in a sample </a:t>
            </a:r>
            <a:endParaRPr lang="en-US" sz="998" dirty="0">
              <a:solidFill>
                <a:schemeClr val="tx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2289463" y="3103504"/>
            <a:ext cx="1419431" cy="660357"/>
          </a:xfrm>
          <a:prstGeom prst="roundRect">
            <a:avLst/>
          </a:prstGeom>
          <a:solidFill>
            <a:srgbClr val="005493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Template file generated   </a:t>
            </a:r>
            <a:endParaRPr lang="en-US" sz="998" dirty="0">
              <a:solidFill>
                <a:schemeClr val="tx1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2289462" y="4051494"/>
            <a:ext cx="1419430" cy="660357"/>
          </a:xfrm>
          <a:prstGeom prst="roundRect">
            <a:avLst/>
          </a:prstGeom>
          <a:solidFill>
            <a:srgbClr val="005493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SWIFT analysis on </a:t>
            </a:r>
            <a:r>
              <a:rPr lang="en-US" sz="998" dirty="0">
                <a:solidFill>
                  <a:schemeClr val="tx1"/>
                </a:solidFill>
              </a:rPr>
              <a:t>all files from </a:t>
            </a:r>
            <a:r>
              <a:rPr lang="en-US" sz="998" dirty="0" smtClean="0">
                <a:solidFill>
                  <a:schemeClr val="tx1"/>
                </a:solidFill>
              </a:rPr>
              <a:t>each </a:t>
            </a:r>
            <a:r>
              <a:rPr lang="en-US" sz="998" dirty="0">
                <a:solidFill>
                  <a:schemeClr val="tx1"/>
                </a:solidFill>
              </a:rPr>
              <a:t>lab </a:t>
            </a:r>
            <a:r>
              <a:rPr lang="en-US" sz="998" dirty="0">
                <a:solidFill>
                  <a:schemeClr val="tx1"/>
                </a:solidFill>
              </a:rPr>
              <a:t>using the template file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2289463" y="4974172"/>
            <a:ext cx="1419429" cy="660357"/>
          </a:xfrm>
          <a:prstGeom prst="roundRect">
            <a:avLst/>
          </a:prstGeom>
          <a:solidFill>
            <a:srgbClr val="005493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Cluster gating on output files in </a:t>
            </a:r>
            <a:r>
              <a:rPr lang="en-US" sz="998" dirty="0" err="1">
                <a:solidFill>
                  <a:schemeClr val="tx1"/>
                </a:solidFill>
              </a:rPr>
              <a:t>FlowJo</a:t>
            </a:r>
            <a:endParaRPr lang="en-US" sz="998" dirty="0">
              <a:solidFill>
                <a:schemeClr val="tx1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2289461" y="5982215"/>
            <a:ext cx="7887993" cy="38640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Statistical analysis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5522079" y="1208044"/>
            <a:ext cx="1420554" cy="660357"/>
          </a:xfrm>
          <a:prstGeom prst="roundRect">
            <a:avLst/>
          </a:prstGeom>
          <a:solidFill>
            <a:srgbClr val="005493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Creation of </a:t>
            </a:r>
            <a:r>
              <a:rPr lang="en-US" sz="998" dirty="0">
                <a:solidFill>
                  <a:schemeClr val="tx1"/>
                </a:solidFill>
              </a:rPr>
              <a:t>a dataset with all files in each lab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5522079" y="2061817"/>
            <a:ext cx="1399625" cy="660357"/>
          </a:xfrm>
          <a:prstGeom prst="roundRect">
            <a:avLst/>
          </a:prstGeom>
          <a:solidFill>
            <a:srgbClr val="005493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FLOCK analysis using all parameters not included in prefiltering </a:t>
            </a:r>
            <a:endParaRPr lang="en-US" sz="998" dirty="0">
              <a:solidFill>
                <a:schemeClr val="tx1"/>
              </a:solidFill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5522079" y="4616243"/>
            <a:ext cx="1399625" cy="660357"/>
          </a:xfrm>
          <a:prstGeom prst="roundRect">
            <a:avLst/>
          </a:prstGeom>
          <a:solidFill>
            <a:srgbClr val="005493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Cut </a:t>
            </a:r>
            <a:r>
              <a:rPr lang="en-US" sz="998" dirty="0">
                <a:solidFill>
                  <a:schemeClr val="tx1"/>
                </a:solidFill>
              </a:rPr>
              <a:t>off levels </a:t>
            </a:r>
            <a:r>
              <a:rPr lang="en-US" sz="998" dirty="0">
                <a:solidFill>
                  <a:schemeClr val="tx1"/>
                </a:solidFill>
              </a:rPr>
              <a:t>set in </a:t>
            </a:r>
            <a:r>
              <a:rPr lang="en-US" sz="998" dirty="0">
                <a:solidFill>
                  <a:schemeClr val="tx1"/>
                </a:solidFill>
              </a:rPr>
              <a:t>excel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7127991" y="5067273"/>
            <a:ext cx="1421587" cy="660357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sz="998" dirty="0">
                <a:solidFill>
                  <a:schemeClr val="tx1"/>
                </a:solidFill>
              </a:rPr>
              <a:t>export</a:t>
            </a:r>
            <a:endParaRPr lang="en-US" sz="998" dirty="0">
              <a:solidFill>
                <a:schemeClr val="tx1"/>
              </a:solidFill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5522079" y="2914488"/>
            <a:ext cx="1399625" cy="660357"/>
          </a:xfrm>
          <a:prstGeom prst="roundRect">
            <a:avLst/>
          </a:prstGeom>
          <a:solidFill>
            <a:srgbClr val="005493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One </a:t>
            </a:r>
            <a:r>
              <a:rPr lang="en-US" sz="998" dirty="0">
                <a:solidFill>
                  <a:schemeClr val="tx1"/>
                </a:solidFill>
              </a:rPr>
              <a:t>file from each lab </a:t>
            </a:r>
            <a:r>
              <a:rPr lang="en-US" sz="998" dirty="0">
                <a:solidFill>
                  <a:schemeClr val="tx1"/>
                </a:solidFill>
              </a:rPr>
              <a:t>used as </a:t>
            </a:r>
            <a:r>
              <a:rPr lang="en-US" sz="998" dirty="0">
                <a:solidFill>
                  <a:schemeClr val="tx1"/>
                </a:solidFill>
              </a:rPr>
              <a:t>a reference file </a:t>
            </a:r>
          </a:p>
        </p:txBody>
      </p:sp>
      <p:sp>
        <p:nvSpPr>
          <p:cNvPr id="56" name="Rounded Rectangle 55"/>
          <p:cNvSpPr/>
          <p:nvPr/>
        </p:nvSpPr>
        <p:spPr>
          <a:xfrm>
            <a:off x="5522079" y="3763572"/>
            <a:ext cx="1399625" cy="660357"/>
          </a:xfrm>
          <a:prstGeom prst="roundRect">
            <a:avLst/>
          </a:prstGeom>
          <a:solidFill>
            <a:srgbClr val="005493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Cross comparison analysis within </a:t>
            </a:r>
            <a:r>
              <a:rPr lang="en-US" sz="998" dirty="0">
                <a:solidFill>
                  <a:schemeClr val="tx1"/>
                </a:solidFill>
              </a:rPr>
              <a:t>each lab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7138457" y="877865"/>
            <a:ext cx="1421587" cy="660357"/>
          </a:xfrm>
          <a:prstGeom prst="roundRect">
            <a:avLst/>
          </a:prstGeom>
          <a:solidFill>
            <a:schemeClr val="accent6">
              <a:lumMod val="20000"/>
              <a:lumOff val="80000"/>
              <a:alpha val="68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FCS files uploaded  </a:t>
            </a:r>
            <a:r>
              <a:rPr lang="en-US" sz="998" dirty="0">
                <a:solidFill>
                  <a:schemeClr val="tx1"/>
                </a:solidFill>
              </a:rPr>
              <a:t>to </a:t>
            </a:r>
            <a:r>
              <a:rPr lang="en-US" sz="998" dirty="0">
                <a:solidFill>
                  <a:schemeClr val="tx1"/>
                </a:solidFill>
              </a:rPr>
              <a:t>server</a:t>
            </a:r>
            <a:endParaRPr lang="en-US" sz="998" dirty="0">
              <a:solidFill>
                <a:schemeClr val="tx1"/>
              </a:solidFill>
            </a:endParaRPr>
          </a:p>
        </p:txBody>
      </p:sp>
      <p:sp>
        <p:nvSpPr>
          <p:cNvPr id="58" name="Rounded Rectangle 57"/>
          <p:cNvSpPr/>
          <p:nvPr/>
        </p:nvSpPr>
        <p:spPr>
          <a:xfrm>
            <a:off x="8755869" y="1210893"/>
            <a:ext cx="1421585" cy="680504"/>
          </a:xfrm>
          <a:prstGeom prst="roundRect">
            <a:avLst/>
          </a:prstGeom>
          <a:solidFill>
            <a:srgbClr val="005493">
              <a:alpha val="45098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Stage 1 clustering on files from each </a:t>
            </a:r>
            <a:r>
              <a:rPr lang="en-US" sz="998" dirty="0">
                <a:solidFill>
                  <a:schemeClr val="tx1"/>
                </a:solidFill>
              </a:rPr>
              <a:t>lab using FSC-A/SSC-A </a:t>
            </a:r>
            <a:r>
              <a:rPr lang="en-US" sz="998">
                <a:solidFill>
                  <a:schemeClr val="tx1"/>
                </a:solidFill>
              </a:rPr>
              <a:t>and live/dead</a:t>
            </a:r>
            <a:endParaRPr lang="en-US" sz="998" dirty="0">
              <a:solidFill>
                <a:schemeClr val="tx1"/>
              </a:solidFill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8755868" y="2322436"/>
            <a:ext cx="1421587" cy="660357"/>
          </a:xfrm>
          <a:prstGeom prst="roundRect">
            <a:avLst/>
          </a:prstGeom>
          <a:solidFill>
            <a:srgbClr val="005493">
              <a:alpha val="45098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Manual selection of clusters </a:t>
            </a:r>
            <a:r>
              <a:rPr lang="en-US" sz="998" dirty="0">
                <a:solidFill>
                  <a:schemeClr val="tx1"/>
                </a:solidFill>
              </a:rPr>
              <a:t>with the desired properties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8755867" y="3478683"/>
            <a:ext cx="1421587" cy="660357"/>
          </a:xfrm>
          <a:prstGeom prst="roundRect">
            <a:avLst/>
          </a:prstGeom>
          <a:solidFill>
            <a:srgbClr val="005493">
              <a:alpha val="45098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Stage 2 clustering on files from each </a:t>
            </a:r>
            <a:r>
              <a:rPr lang="en-US" sz="998" dirty="0">
                <a:solidFill>
                  <a:schemeClr val="tx1"/>
                </a:solidFill>
              </a:rPr>
              <a:t>lab using CD8 and multimer parameters</a:t>
            </a:r>
            <a:endParaRPr lang="en-US" sz="998" dirty="0">
              <a:solidFill>
                <a:schemeClr val="tx1"/>
              </a:solidFill>
            </a:endParaRPr>
          </a:p>
        </p:txBody>
      </p:sp>
      <p:sp>
        <p:nvSpPr>
          <p:cNvPr id="61" name="Rounded Rectangle 60"/>
          <p:cNvSpPr/>
          <p:nvPr/>
        </p:nvSpPr>
        <p:spPr>
          <a:xfrm>
            <a:off x="8755867" y="4634308"/>
            <a:ext cx="1421587" cy="660357"/>
          </a:xfrm>
          <a:prstGeom prst="roundRect">
            <a:avLst/>
          </a:prstGeom>
          <a:solidFill>
            <a:srgbClr val="005493">
              <a:alpha val="45098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998" dirty="0">
                <a:solidFill>
                  <a:schemeClr val="tx1"/>
                </a:solidFill>
              </a:rPr>
              <a:t>Manual selection of </a:t>
            </a:r>
            <a:r>
              <a:rPr lang="en-US" sz="998" dirty="0">
                <a:solidFill>
                  <a:schemeClr val="tx1"/>
                </a:solidFill>
              </a:rPr>
              <a:t>clusters with the desired properties</a:t>
            </a:r>
          </a:p>
        </p:txBody>
      </p:sp>
      <p:sp>
        <p:nvSpPr>
          <p:cNvPr id="62" name="Rounded Rectangle 61"/>
          <p:cNvSpPr/>
          <p:nvPr/>
        </p:nvSpPr>
        <p:spPr>
          <a:xfrm>
            <a:off x="2289462" y="51806"/>
            <a:ext cx="1421587" cy="473600"/>
          </a:xfrm>
          <a:prstGeom prst="roundRect">
            <a:avLst/>
          </a:prstGeom>
          <a:solidFill>
            <a:srgbClr val="005493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33" dirty="0">
                <a:solidFill>
                  <a:schemeClr val="tx1"/>
                </a:solidFill>
              </a:rPr>
              <a:t>SWIFT </a:t>
            </a:r>
            <a:endParaRPr lang="en-US" sz="1633" dirty="0">
              <a:solidFill>
                <a:schemeClr val="tx1"/>
              </a:solidFill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5522126" y="51806"/>
            <a:ext cx="1420507" cy="473600"/>
          </a:xfrm>
          <a:prstGeom prst="roundRect">
            <a:avLst/>
          </a:prstGeom>
          <a:solidFill>
            <a:srgbClr val="005493">
              <a:alpha val="69804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33" dirty="0">
                <a:solidFill>
                  <a:schemeClr val="tx1"/>
                </a:solidFill>
              </a:rPr>
              <a:t>FLOCK</a:t>
            </a:r>
            <a:endParaRPr lang="en-US" sz="1633" dirty="0">
              <a:solidFill>
                <a:schemeClr val="tx1"/>
              </a:solidFill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8755869" y="43299"/>
            <a:ext cx="1421586" cy="473600"/>
          </a:xfrm>
          <a:prstGeom prst="roundRect">
            <a:avLst/>
          </a:prstGeom>
          <a:solidFill>
            <a:srgbClr val="005493">
              <a:alpha val="45098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8203" tIns="39101" rIns="78203" bIns="3910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33" dirty="0">
                <a:solidFill>
                  <a:schemeClr val="tx1"/>
                </a:solidFill>
              </a:rPr>
              <a:t>ReFlow</a:t>
            </a:r>
            <a:endParaRPr lang="en-US" sz="1633" dirty="0">
              <a:solidFill>
                <a:schemeClr val="tx1"/>
              </a:solidFill>
            </a:endParaRPr>
          </a:p>
        </p:txBody>
      </p:sp>
      <p:cxnSp>
        <p:nvCxnSpPr>
          <p:cNvPr id="25" name="Straight Connector 24"/>
          <p:cNvCxnSpPr>
            <a:stCxn id="62" idx="3"/>
            <a:endCxn id="28" idx="0"/>
          </p:cNvCxnSpPr>
          <p:nvPr/>
        </p:nvCxnSpPr>
        <p:spPr>
          <a:xfrm>
            <a:off x="3711049" y="288606"/>
            <a:ext cx="904460" cy="2865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63" idx="1"/>
            <a:endCxn id="28" idx="0"/>
          </p:cNvCxnSpPr>
          <p:nvPr/>
        </p:nvCxnSpPr>
        <p:spPr>
          <a:xfrm flipH="1">
            <a:off x="4615509" y="288606"/>
            <a:ext cx="906618" cy="2865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28" idx="3"/>
            <a:endCxn id="57" idx="1"/>
          </p:cNvCxnSpPr>
          <p:nvPr/>
        </p:nvCxnSpPr>
        <p:spPr>
          <a:xfrm>
            <a:off x="5326302" y="905289"/>
            <a:ext cx="1812156" cy="3027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57" idx="1"/>
            <a:endCxn id="51" idx="3"/>
          </p:cNvCxnSpPr>
          <p:nvPr/>
        </p:nvCxnSpPr>
        <p:spPr>
          <a:xfrm flipH="1">
            <a:off x="6942634" y="1208044"/>
            <a:ext cx="195824" cy="3301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>
            <a:stCxn id="51" idx="2"/>
            <a:endCxn id="52" idx="0"/>
          </p:cNvCxnSpPr>
          <p:nvPr/>
        </p:nvCxnSpPr>
        <p:spPr>
          <a:xfrm flipH="1">
            <a:off x="6221893" y="1868400"/>
            <a:ext cx="10464" cy="1934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52" idx="2"/>
            <a:endCxn id="55" idx="0"/>
          </p:cNvCxnSpPr>
          <p:nvPr/>
        </p:nvCxnSpPr>
        <p:spPr>
          <a:xfrm>
            <a:off x="6221892" y="2722174"/>
            <a:ext cx="0" cy="192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55" idx="2"/>
            <a:endCxn id="56" idx="0"/>
          </p:cNvCxnSpPr>
          <p:nvPr/>
        </p:nvCxnSpPr>
        <p:spPr>
          <a:xfrm flipH="1">
            <a:off x="6221891" y="3574845"/>
            <a:ext cx="1" cy="1887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stCxn id="56" idx="2"/>
            <a:endCxn id="53" idx="0"/>
          </p:cNvCxnSpPr>
          <p:nvPr/>
        </p:nvCxnSpPr>
        <p:spPr>
          <a:xfrm>
            <a:off x="6221891" y="4423929"/>
            <a:ext cx="0" cy="192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53" idx="3"/>
            <a:endCxn id="54" idx="1"/>
          </p:cNvCxnSpPr>
          <p:nvPr/>
        </p:nvCxnSpPr>
        <p:spPr>
          <a:xfrm>
            <a:off x="6921703" y="4946422"/>
            <a:ext cx="206289" cy="4510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54" idx="3"/>
            <a:endCxn id="61" idx="1"/>
          </p:cNvCxnSpPr>
          <p:nvPr/>
        </p:nvCxnSpPr>
        <p:spPr>
          <a:xfrm flipV="1">
            <a:off x="8549578" y="4964487"/>
            <a:ext cx="206290" cy="4329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>
            <a:stCxn id="60" idx="2"/>
            <a:endCxn id="61" idx="0"/>
          </p:cNvCxnSpPr>
          <p:nvPr/>
        </p:nvCxnSpPr>
        <p:spPr>
          <a:xfrm>
            <a:off x="9466661" y="4139040"/>
            <a:ext cx="0" cy="4952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>
            <a:stCxn id="60" idx="0"/>
            <a:endCxn id="59" idx="2"/>
          </p:cNvCxnSpPr>
          <p:nvPr/>
        </p:nvCxnSpPr>
        <p:spPr>
          <a:xfrm flipV="1">
            <a:off x="9466661" y="2982792"/>
            <a:ext cx="1" cy="4958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58" idx="2"/>
            <a:endCxn id="59" idx="0"/>
          </p:cNvCxnSpPr>
          <p:nvPr/>
        </p:nvCxnSpPr>
        <p:spPr>
          <a:xfrm>
            <a:off x="9466662" y="1891397"/>
            <a:ext cx="0" cy="4310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58" idx="1"/>
            <a:endCxn id="57" idx="3"/>
          </p:cNvCxnSpPr>
          <p:nvPr/>
        </p:nvCxnSpPr>
        <p:spPr>
          <a:xfrm flipH="1" flipV="1">
            <a:off x="8560045" y="1208043"/>
            <a:ext cx="195825" cy="3431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>
            <a:stCxn id="57" idx="3"/>
          </p:cNvCxnSpPr>
          <p:nvPr/>
        </p:nvCxnSpPr>
        <p:spPr>
          <a:xfrm flipV="1">
            <a:off x="8560044" y="516899"/>
            <a:ext cx="906618" cy="6911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>
            <a:stCxn id="28" idx="1"/>
            <a:endCxn id="29" idx="0"/>
          </p:cNvCxnSpPr>
          <p:nvPr/>
        </p:nvCxnSpPr>
        <p:spPr>
          <a:xfrm flipH="1">
            <a:off x="2999177" y="905289"/>
            <a:ext cx="905538" cy="3257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>
            <a:stCxn id="29" idx="2"/>
            <a:endCxn id="30" idx="0"/>
          </p:cNvCxnSpPr>
          <p:nvPr/>
        </p:nvCxnSpPr>
        <p:spPr>
          <a:xfrm>
            <a:off x="2999177" y="1891397"/>
            <a:ext cx="0" cy="2623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stCxn id="30" idx="2"/>
            <a:endCxn id="31" idx="0"/>
          </p:cNvCxnSpPr>
          <p:nvPr/>
        </p:nvCxnSpPr>
        <p:spPr>
          <a:xfrm>
            <a:off x="2999178" y="2814076"/>
            <a:ext cx="1" cy="2894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>
            <a:stCxn id="31" idx="2"/>
            <a:endCxn id="37" idx="0"/>
          </p:cNvCxnSpPr>
          <p:nvPr/>
        </p:nvCxnSpPr>
        <p:spPr>
          <a:xfrm flipH="1">
            <a:off x="2999178" y="3763860"/>
            <a:ext cx="1" cy="2876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>
            <a:stCxn id="37" idx="2"/>
            <a:endCxn id="38" idx="0"/>
          </p:cNvCxnSpPr>
          <p:nvPr/>
        </p:nvCxnSpPr>
        <p:spPr>
          <a:xfrm>
            <a:off x="2999177" y="4711850"/>
            <a:ext cx="0" cy="2623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>
            <a:stCxn id="38" idx="2"/>
            <a:endCxn id="47" idx="0"/>
          </p:cNvCxnSpPr>
          <p:nvPr/>
        </p:nvCxnSpPr>
        <p:spPr>
          <a:xfrm>
            <a:off x="2999178" y="5634529"/>
            <a:ext cx="3234280" cy="3476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stCxn id="54" idx="2"/>
            <a:endCxn id="47" idx="0"/>
          </p:cNvCxnSpPr>
          <p:nvPr/>
        </p:nvCxnSpPr>
        <p:spPr>
          <a:xfrm flipH="1">
            <a:off x="6233458" y="5727630"/>
            <a:ext cx="1605327" cy="2545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289460" y="6502169"/>
            <a:ext cx="788799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Fig. </a:t>
            </a:r>
            <a:r>
              <a:rPr lang="en-US" sz="1200" dirty="0" smtClean="0"/>
              <a:t>S1. Workflow of the three automated analysis tools SWIFT, FLOCK and </a:t>
            </a:r>
            <a:r>
              <a:rPr lang="en-US" sz="1200" dirty="0" err="1" smtClean="0"/>
              <a:t>ReFlow</a:t>
            </a:r>
            <a:r>
              <a:rPr lang="en-US" sz="1200" dirty="0" smtClean="0"/>
              <a:t>. </a:t>
            </a:r>
            <a:endParaRPr lang="en-US" sz="12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7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03513" y="5301208"/>
            <a:ext cx="884026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Fig. </a:t>
            </a:r>
            <a:r>
              <a:rPr lang="en-US" sz="1200" dirty="0" smtClean="0"/>
              <a:t>S2. </a:t>
            </a:r>
            <a:r>
              <a:rPr lang="en-US" sz="1200" dirty="0" smtClean="0"/>
              <a:t>Detection limit of Spike-in 2</a:t>
            </a:r>
            <a:endParaRPr lang="en-US" sz="1200" dirty="0"/>
          </a:p>
          <a:p>
            <a:r>
              <a:rPr lang="en-US" sz="1200" dirty="0"/>
              <a:t>A donor having T-cell responses against HLA-A0201 CMV(NLV) and HLA-A0201 FLU(GIL) was spiked into a negative donor in 2 fold dilutions. The last sample contains only cells from the negative donor. The percentage of MHC </a:t>
            </a:r>
            <a:r>
              <a:rPr lang="en-US" sz="1200" dirty="0" err="1"/>
              <a:t>multimer</a:t>
            </a:r>
            <a:r>
              <a:rPr lang="en-US" sz="1200" baseline="30000" dirty="0"/>
              <a:t>+</a:t>
            </a:r>
            <a:r>
              <a:rPr lang="en-US" sz="1200" dirty="0"/>
              <a:t> T cells of single, live lymphocytes was calculated with the 4 different analysis approaches. #: the software was unable to detect the positive population. CMV: Cytomegalovirus. FLU: Influenza virus. </a:t>
            </a:r>
          </a:p>
          <a:p>
            <a:endParaRPr lang="en-US" sz="1200" dirty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3" y="1773723"/>
            <a:ext cx="4185674" cy="29962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6790" y="1772816"/>
            <a:ext cx="4185675" cy="298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95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kstboks 1"/>
          <p:cNvSpPr txBox="1"/>
          <p:nvPr/>
        </p:nvSpPr>
        <p:spPr>
          <a:xfrm>
            <a:off x="2063553" y="4892388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/>
              <a:t>Fig. </a:t>
            </a:r>
            <a:r>
              <a:rPr lang="da-DK" sz="1200" dirty="0" smtClean="0"/>
              <a:t>S3. </a:t>
            </a:r>
            <a:r>
              <a:rPr lang="da-DK" sz="1200" dirty="0"/>
              <a:t>Automated approach with manual </a:t>
            </a:r>
            <a:r>
              <a:rPr lang="da-DK" sz="1200" dirty="0" err="1"/>
              <a:t>gating</a:t>
            </a:r>
            <a:r>
              <a:rPr lang="da-DK" sz="1200" dirty="0"/>
              <a:t> versus </a:t>
            </a:r>
            <a:r>
              <a:rPr lang="da-DK" sz="1200" dirty="0" err="1"/>
              <a:t>automated</a:t>
            </a:r>
            <a:r>
              <a:rPr lang="da-DK" sz="1200" dirty="0"/>
              <a:t> </a:t>
            </a:r>
            <a:r>
              <a:rPr lang="da-DK" sz="1200" dirty="0" err="1"/>
              <a:t>prefiltering</a:t>
            </a:r>
            <a:endParaRPr lang="da-DK" sz="1200" dirty="0"/>
          </a:p>
          <a:p>
            <a:r>
              <a:rPr lang="da-DK" sz="1200" b="1" dirty="0"/>
              <a:t>A</a:t>
            </a:r>
            <a:r>
              <a:rPr lang="da-DK" sz="1200" dirty="0"/>
              <a:t>) </a:t>
            </a:r>
            <a:r>
              <a:rPr lang="da-DK" sz="1200" dirty="0" err="1"/>
              <a:t>Correlation</a:t>
            </a:r>
            <a:r>
              <a:rPr lang="da-DK" sz="1200" dirty="0"/>
              <a:t> </a:t>
            </a:r>
            <a:r>
              <a:rPr lang="da-DK" sz="1200" dirty="0" err="1"/>
              <a:t>between</a:t>
            </a:r>
            <a:r>
              <a:rPr lang="da-DK" sz="1200" dirty="0"/>
              <a:t> FLOCK </a:t>
            </a:r>
            <a:r>
              <a:rPr lang="da-DK" sz="1200" dirty="0" err="1"/>
              <a:t>analysis</a:t>
            </a:r>
            <a:r>
              <a:rPr lang="da-DK" sz="1200" dirty="0"/>
              <a:t> with a manual </a:t>
            </a:r>
            <a:r>
              <a:rPr lang="da-DK" sz="1200" dirty="0" err="1"/>
              <a:t>pre-processing</a:t>
            </a:r>
            <a:r>
              <a:rPr lang="da-DK" sz="1200" dirty="0"/>
              <a:t> step and FLOCK </a:t>
            </a:r>
            <a:r>
              <a:rPr lang="da-DK" sz="1200" dirty="0" err="1"/>
              <a:t>analysis</a:t>
            </a:r>
            <a:r>
              <a:rPr lang="da-DK" sz="1200" dirty="0"/>
              <a:t> with </a:t>
            </a:r>
            <a:r>
              <a:rPr lang="da-DK" sz="1200" dirty="0" err="1"/>
              <a:t>automated</a:t>
            </a:r>
            <a:r>
              <a:rPr lang="da-DK" sz="1200" dirty="0"/>
              <a:t> </a:t>
            </a:r>
            <a:r>
              <a:rPr lang="da-DK" sz="1200" dirty="0" err="1"/>
              <a:t>prefiltering</a:t>
            </a:r>
            <a:r>
              <a:rPr lang="da-DK" sz="1200" dirty="0"/>
              <a:t>. n=64. p&lt;0,0001 </a:t>
            </a:r>
          </a:p>
          <a:p>
            <a:r>
              <a:rPr lang="da-DK" sz="1200" dirty="0"/>
              <a:t>(</a:t>
            </a:r>
            <a:r>
              <a:rPr lang="da-DK" sz="1200" dirty="0" err="1"/>
              <a:t>pearson</a:t>
            </a:r>
            <a:r>
              <a:rPr lang="da-DK" sz="1200" dirty="0"/>
              <a:t> </a:t>
            </a:r>
            <a:r>
              <a:rPr lang="da-DK" sz="1200" dirty="0" err="1"/>
              <a:t>correlation</a:t>
            </a:r>
            <a:r>
              <a:rPr lang="da-DK" sz="1200" dirty="0"/>
              <a:t>) Red </a:t>
            </a:r>
            <a:r>
              <a:rPr lang="da-DK" sz="1200" dirty="0" err="1"/>
              <a:t>dot</a:t>
            </a:r>
            <a:r>
              <a:rPr lang="da-DK" sz="1200" dirty="0"/>
              <a:t>: </a:t>
            </a:r>
            <a:r>
              <a:rPr lang="da-DK" sz="1200" dirty="0" err="1"/>
              <a:t>response</a:t>
            </a:r>
            <a:r>
              <a:rPr lang="da-DK" sz="1200" dirty="0"/>
              <a:t> of 0% </a:t>
            </a:r>
            <a:r>
              <a:rPr lang="da-DK" sz="1200" dirty="0" err="1"/>
              <a:t>that</a:t>
            </a:r>
            <a:r>
              <a:rPr lang="da-DK" sz="1200" dirty="0"/>
              <a:t> is </a:t>
            </a:r>
            <a:r>
              <a:rPr lang="da-DK" sz="1200" dirty="0" err="1"/>
              <a:t>converted</a:t>
            </a:r>
            <a:r>
              <a:rPr lang="da-DK" sz="1200" dirty="0"/>
              <a:t> to </a:t>
            </a:r>
            <a:r>
              <a:rPr lang="da-DK" sz="1200" dirty="0" err="1"/>
              <a:t>fit</a:t>
            </a:r>
            <a:r>
              <a:rPr lang="da-DK" sz="1200" dirty="0"/>
              <a:t> the log axis </a:t>
            </a:r>
            <a:r>
              <a:rPr lang="da-DK" sz="1200" b="1" dirty="0"/>
              <a:t>B</a:t>
            </a:r>
            <a:r>
              <a:rPr lang="da-DK" sz="1200" dirty="0"/>
              <a:t>) </a:t>
            </a:r>
            <a:r>
              <a:rPr lang="da-DK" sz="1200" dirty="0" err="1"/>
              <a:t>Correlation</a:t>
            </a:r>
            <a:r>
              <a:rPr lang="da-DK" sz="1200" dirty="0"/>
              <a:t> </a:t>
            </a:r>
            <a:r>
              <a:rPr lang="da-DK" sz="1200" dirty="0" err="1"/>
              <a:t>between</a:t>
            </a:r>
            <a:r>
              <a:rPr lang="da-DK" sz="1200" dirty="0"/>
              <a:t> SWIFT </a:t>
            </a:r>
            <a:r>
              <a:rPr lang="da-DK" sz="1200" dirty="0" err="1"/>
              <a:t>analysis</a:t>
            </a:r>
            <a:r>
              <a:rPr lang="da-DK" sz="1200" dirty="0"/>
              <a:t> with a manual post-</a:t>
            </a:r>
            <a:r>
              <a:rPr lang="da-DK" sz="1200" dirty="0" err="1"/>
              <a:t>processing</a:t>
            </a:r>
            <a:r>
              <a:rPr lang="da-DK" sz="1200" dirty="0"/>
              <a:t> step and SWIFT </a:t>
            </a:r>
            <a:r>
              <a:rPr lang="da-DK" sz="1200" dirty="0" err="1"/>
              <a:t>analysis</a:t>
            </a:r>
            <a:r>
              <a:rPr lang="da-DK" sz="1200" dirty="0"/>
              <a:t> with </a:t>
            </a:r>
            <a:r>
              <a:rPr lang="da-DK" sz="1200" dirty="0" err="1"/>
              <a:t>automated</a:t>
            </a:r>
            <a:r>
              <a:rPr lang="da-DK" sz="1200" dirty="0"/>
              <a:t> </a:t>
            </a:r>
            <a:r>
              <a:rPr lang="da-DK" sz="1200" dirty="0" err="1"/>
              <a:t>prefiltering</a:t>
            </a:r>
            <a:r>
              <a:rPr lang="da-DK" sz="1200" dirty="0"/>
              <a:t>. n=24. p&lt;0,0001 (</a:t>
            </a:r>
            <a:r>
              <a:rPr lang="da-DK" sz="1200" dirty="0" err="1"/>
              <a:t>pearson</a:t>
            </a:r>
            <a:r>
              <a:rPr lang="da-DK" sz="1200" dirty="0"/>
              <a:t> </a:t>
            </a:r>
            <a:r>
              <a:rPr lang="da-DK" sz="1200" dirty="0" err="1"/>
              <a:t>correlation</a:t>
            </a:r>
            <a:r>
              <a:rPr lang="da-DK" sz="1200" dirty="0"/>
              <a:t>)</a:t>
            </a:r>
          </a:p>
          <a:p>
            <a:endParaRPr lang="da-DK" sz="1200" dirty="0"/>
          </a:p>
        </p:txBody>
      </p:sp>
      <p:sp>
        <p:nvSpPr>
          <p:cNvPr id="7" name="Tekstboks 7"/>
          <p:cNvSpPr txBox="1"/>
          <p:nvPr/>
        </p:nvSpPr>
        <p:spPr>
          <a:xfrm>
            <a:off x="6404198" y="908721"/>
            <a:ext cx="274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b="1" dirty="0"/>
              <a:t>B</a:t>
            </a:r>
          </a:p>
        </p:txBody>
      </p:sp>
      <p:sp>
        <p:nvSpPr>
          <p:cNvPr id="6" name="Tekstboks 6"/>
          <p:cNvSpPr txBox="1"/>
          <p:nvPr/>
        </p:nvSpPr>
        <p:spPr>
          <a:xfrm>
            <a:off x="2567608" y="908721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sz="1200" b="1" dirty="0"/>
              <a:t>A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6112" y="1437981"/>
            <a:ext cx="3543300" cy="31877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7608" y="1425405"/>
            <a:ext cx="3530600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31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e 3"/>
          <p:cNvGrpSpPr>
            <a:grpSpLocks/>
          </p:cNvGrpSpPr>
          <p:nvPr/>
        </p:nvGrpSpPr>
        <p:grpSpPr bwMode="auto">
          <a:xfrm>
            <a:off x="5826646" y="1732510"/>
            <a:ext cx="3901718" cy="1012825"/>
            <a:chOff x="3923928" y="3640897"/>
            <a:chExt cx="3900054" cy="1012097"/>
          </a:xfrm>
        </p:grpSpPr>
        <p:sp>
          <p:nvSpPr>
            <p:cNvPr id="5" name="Ellipse 1"/>
            <p:cNvSpPr>
              <a:spLocks noChangeAspect="1"/>
            </p:cNvSpPr>
            <p:nvPr/>
          </p:nvSpPr>
          <p:spPr bwMode="auto">
            <a:xfrm>
              <a:off x="3923928" y="3808681"/>
              <a:ext cx="141486" cy="141486"/>
            </a:xfrm>
            <a:prstGeom prst="ellipse">
              <a:avLst/>
            </a:prstGeom>
            <a:solidFill>
              <a:srgbClr val="51CA3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eaLnBrk="0" hangingPunct="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da-DK" altLang="da-DK"/>
            </a:p>
          </p:txBody>
        </p:sp>
        <p:sp>
          <p:nvSpPr>
            <p:cNvPr id="6" name="Ellipse 6"/>
            <p:cNvSpPr>
              <a:spLocks noChangeAspect="1"/>
            </p:cNvSpPr>
            <p:nvPr/>
          </p:nvSpPr>
          <p:spPr bwMode="auto">
            <a:xfrm>
              <a:off x="3923928" y="4459283"/>
              <a:ext cx="141486" cy="141486"/>
            </a:xfrm>
            <a:prstGeom prst="ellipse">
              <a:avLst/>
            </a:prstGeom>
            <a:solidFill>
              <a:srgbClr val="990099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/>
            <a:lstStyle>
              <a:lvl1pPr eaLnBrk="0" hangingPunct="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endParaRPr lang="da-DK" altLang="da-DK"/>
            </a:p>
          </p:txBody>
        </p:sp>
        <p:sp>
          <p:nvSpPr>
            <p:cNvPr id="7" name="Tekstboks 2"/>
            <p:cNvSpPr txBox="1">
              <a:spLocks noChangeArrowheads="1"/>
            </p:cNvSpPr>
            <p:nvPr/>
          </p:nvSpPr>
          <p:spPr bwMode="auto">
            <a:xfrm>
              <a:off x="4179987" y="3640897"/>
              <a:ext cx="3643995" cy="476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da-DK" altLang="da-DK" sz="1000" dirty="0"/>
                <a:t>FLOCK </a:t>
              </a:r>
              <a:r>
                <a:rPr lang="da-DK" altLang="da-DK" sz="1000" dirty="0" err="1"/>
                <a:t>identified</a:t>
              </a:r>
              <a:r>
                <a:rPr lang="da-DK" altLang="da-DK" sz="1000" dirty="0"/>
                <a:t> the true population but </a:t>
              </a:r>
              <a:r>
                <a:rPr lang="da-DK" altLang="da-DK" sz="1000" dirty="0" err="1"/>
                <a:t>background</a:t>
              </a:r>
              <a:r>
                <a:rPr lang="da-DK" altLang="da-DK" sz="1000" dirty="0"/>
                <a:t> </a:t>
              </a:r>
            </a:p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da-DK" altLang="da-DK" sz="1000" dirty="0"/>
                <a:t>populations </a:t>
              </a:r>
              <a:r>
                <a:rPr lang="da-DK" altLang="da-DK" sz="1000" dirty="0" err="1"/>
                <a:t>are</a:t>
              </a:r>
              <a:r>
                <a:rPr lang="da-DK" altLang="da-DK" sz="1000" dirty="0"/>
                <a:t> </a:t>
              </a:r>
              <a:r>
                <a:rPr lang="da-DK" altLang="da-DK" sz="1000" dirty="0" err="1"/>
                <a:t>within</a:t>
              </a:r>
              <a:r>
                <a:rPr lang="da-DK" altLang="da-DK" sz="1000" dirty="0"/>
                <a:t> the </a:t>
              </a:r>
              <a:r>
                <a:rPr lang="da-DK" altLang="da-DK" sz="1000" dirty="0" err="1"/>
                <a:t>cutoff</a:t>
              </a:r>
              <a:endParaRPr lang="da-DK" altLang="da-DK" sz="1000" dirty="0"/>
            </a:p>
          </p:txBody>
        </p:sp>
        <p:sp>
          <p:nvSpPr>
            <p:cNvPr id="8" name="Tekstboks 8"/>
            <p:cNvSpPr txBox="1">
              <a:spLocks noChangeArrowheads="1"/>
            </p:cNvSpPr>
            <p:nvPr/>
          </p:nvSpPr>
          <p:spPr bwMode="auto">
            <a:xfrm>
              <a:off x="4181153" y="4406915"/>
              <a:ext cx="3622257" cy="2460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da-DK" altLang="da-DK" sz="1000"/>
                <a:t>FLOCK included background events to the population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703512" y="4797153"/>
            <a:ext cx="885698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200" dirty="0"/>
              <a:t>Fig. </a:t>
            </a:r>
            <a:r>
              <a:rPr lang="da-DK" sz="1200" dirty="0" smtClean="0"/>
              <a:t>S4. </a:t>
            </a:r>
            <a:r>
              <a:rPr lang="da-DK" sz="1200" dirty="0"/>
              <a:t>FLOCK </a:t>
            </a:r>
            <a:r>
              <a:rPr lang="da-DK" sz="1200" dirty="0" err="1"/>
              <a:t>issues</a:t>
            </a:r>
            <a:r>
              <a:rPr lang="da-DK" sz="1200" dirty="0"/>
              <a:t>.</a:t>
            </a:r>
          </a:p>
          <a:p>
            <a:r>
              <a:rPr lang="da-DK" sz="1200" dirty="0"/>
              <a:t>Illustration of the </a:t>
            </a:r>
            <a:r>
              <a:rPr lang="da-DK" sz="1200" dirty="0" err="1"/>
              <a:t>two</a:t>
            </a:r>
            <a:r>
              <a:rPr lang="da-DK" sz="1200" dirty="0"/>
              <a:t> </a:t>
            </a:r>
            <a:r>
              <a:rPr lang="da-DK" sz="1200" dirty="0" err="1"/>
              <a:t>different</a:t>
            </a:r>
            <a:r>
              <a:rPr lang="da-DK" sz="1200" dirty="0"/>
              <a:t> </a:t>
            </a:r>
            <a:r>
              <a:rPr lang="da-DK" sz="1200" dirty="0" err="1"/>
              <a:t>issues</a:t>
            </a:r>
            <a:r>
              <a:rPr lang="da-DK" sz="1200" dirty="0"/>
              <a:t> </a:t>
            </a:r>
            <a:r>
              <a:rPr lang="da-DK" sz="1200" dirty="0" err="1"/>
              <a:t>both</a:t>
            </a:r>
            <a:r>
              <a:rPr lang="da-DK" sz="1200" dirty="0"/>
              <a:t> </a:t>
            </a:r>
            <a:r>
              <a:rPr lang="da-DK" sz="1200" dirty="0" err="1"/>
              <a:t>contributing</a:t>
            </a:r>
            <a:r>
              <a:rPr lang="da-DK" sz="1200" dirty="0"/>
              <a:t> to the </a:t>
            </a:r>
            <a:r>
              <a:rPr lang="da-DK" sz="1200" dirty="0" err="1"/>
              <a:t>overestimation</a:t>
            </a:r>
            <a:r>
              <a:rPr lang="da-DK" sz="1200" dirty="0"/>
              <a:t> of population </a:t>
            </a:r>
            <a:r>
              <a:rPr lang="da-DK" sz="1200" dirty="0" err="1"/>
              <a:t>size</a:t>
            </a:r>
            <a:r>
              <a:rPr lang="da-DK" sz="1200" dirty="0"/>
              <a:t> with FLOCK. </a:t>
            </a:r>
            <a:r>
              <a:rPr lang="da-DK" sz="1200" dirty="0" err="1"/>
              <a:t>Correlation</a:t>
            </a:r>
            <a:r>
              <a:rPr lang="da-DK" sz="1200" dirty="0"/>
              <a:t> plot is </a:t>
            </a:r>
            <a:r>
              <a:rPr lang="da-DK" sz="1200" dirty="0" err="1"/>
              <a:t>modified</a:t>
            </a:r>
            <a:r>
              <a:rPr lang="da-DK" sz="1200" dirty="0"/>
              <a:t> from fig. 2A. Green </a:t>
            </a:r>
            <a:r>
              <a:rPr lang="da-DK" sz="1200" dirty="0" err="1"/>
              <a:t>dots</a:t>
            </a:r>
            <a:r>
              <a:rPr lang="da-DK" sz="1200" dirty="0"/>
              <a:t>: FLOCK </a:t>
            </a:r>
            <a:r>
              <a:rPr lang="da-DK" sz="1200" dirty="0" err="1"/>
              <a:t>was</a:t>
            </a:r>
            <a:r>
              <a:rPr lang="da-DK" sz="1200" dirty="0"/>
              <a:t> </a:t>
            </a:r>
            <a:r>
              <a:rPr lang="da-DK" sz="1200" dirty="0" err="1"/>
              <a:t>able</a:t>
            </a:r>
            <a:r>
              <a:rPr lang="da-DK" sz="1200" dirty="0"/>
              <a:t> to separate the true </a:t>
            </a:r>
            <a:r>
              <a:rPr lang="da-DK" sz="1200" dirty="0" err="1"/>
              <a:t>multimer</a:t>
            </a:r>
            <a:r>
              <a:rPr lang="da-DK" sz="1200" dirty="0"/>
              <a:t> population, but the </a:t>
            </a:r>
            <a:r>
              <a:rPr lang="da-DK" sz="1200" dirty="0" err="1"/>
              <a:t>cutoff</a:t>
            </a:r>
            <a:r>
              <a:rPr lang="da-DK" sz="1200" dirty="0"/>
              <a:t> </a:t>
            </a:r>
            <a:r>
              <a:rPr lang="da-DK" sz="1200" dirty="0" err="1"/>
              <a:t>value</a:t>
            </a:r>
            <a:r>
              <a:rPr lang="da-DK" sz="1200" dirty="0"/>
              <a:t> </a:t>
            </a:r>
            <a:r>
              <a:rPr lang="da-DK" sz="1200" dirty="0" err="1"/>
              <a:t>was</a:t>
            </a:r>
            <a:r>
              <a:rPr lang="da-DK" sz="1200" dirty="0"/>
              <a:t> not </a:t>
            </a:r>
            <a:r>
              <a:rPr lang="da-DK" sz="1200" dirty="0" err="1"/>
              <a:t>suitable</a:t>
            </a:r>
            <a:r>
              <a:rPr lang="da-DK" sz="1200" dirty="0"/>
              <a:t> for </a:t>
            </a:r>
            <a:r>
              <a:rPr lang="da-DK" sz="1200" dirty="0" err="1"/>
              <a:t>this</a:t>
            </a:r>
            <a:r>
              <a:rPr lang="da-DK" sz="1200" dirty="0"/>
              <a:t> sample as </a:t>
            </a:r>
            <a:r>
              <a:rPr lang="da-DK" sz="1200" dirty="0" err="1"/>
              <a:t>background</a:t>
            </a:r>
            <a:r>
              <a:rPr lang="da-DK" sz="1200" dirty="0"/>
              <a:t> populations </a:t>
            </a:r>
            <a:r>
              <a:rPr lang="da-DK" sz="1200" dirty="0" err="1"/>
              <a:t>were</a:t>
            </a:r>
            <a:r>
              <a:rPr lang="da-DK" sz="1200" dirty="0"/>
              <a:t> </a:t>
            </a:r>
            <a:r>
              <a:rPr lang="da-DK" sz="1200" dirty="0" err="1"/>
              <a:t>also</a:t>
            </a:r>
            <a:r>
              <a:rPr lang="da-DK" sz="1200" dirty="0"/>
              <a:t> </a:t>
            </a:r>
            <a:r>
              <a:rPr lang="da-DK" sz="1200" dirty="0" err="1"/>
              <a:t>included</a:t>
            </a:r>
            <a:r>
              <a:rPr lang="da-DK" sz="1200" dirty="0"/>
              <a:t> in the population. </a:t>
            </a:r>
            <a:r>
              <a:rPr lang="da-DK" sz="1200" dirty="0" err="1"/>
              <a:t>Purple</a:t>
            </a:r>
            <a:r>
              <a:rPr lang="da-DK" sz="1200" dirty="0"/>
              <a:t> </a:t>
            </a:r>
            <a:r>
              <a:rPr lang="da-DK" sz="1200" dirty="0" err="1"/>
              <a:t>dots</a:t>
            </a:r>
            <a:r>
              <a:rPr lang="da-DK" sz="1200" dirty="0"/>
              <a:t>: FLOCK </a:t>
            </a:r>
            <a:r>
              <a:rPr lang="da-DK" sz="1200" dirty="0" err="1"/>
              <a:t>was</a:t>
            </a:r>
            <a:r>
              <a:rPr lang="da-DK" sz="1200" dirty="0"/>
              <a:t> not </a:t>
            </a:r>
            <a:r>
              <a:rPr lang="da-DK" sz="1200" dirty="0" err="1"/>
              <a:t>able</a:t>
            </a:r>
            <a:r>
              <a:rPr lang="da-DK" sz="1200" dirty="0"/>
              <a:t> to separate the true </a:t>
            </a:r>
            <a:r>
              <a:rPr lang="da-DK" sz="1200" dirty="0" err="1"/>
              <a:t>multimer</a:t>
            </a:r>
            <a:r>
              <a:rPr lang="da-DK" sz="1200" dirty="0"/>
              <a:t> population from </a:t>
            </a:r>
            <a:r>
              <a:rPr lang="da-DK" sz="1200" dirty="0" err="1"/>
              <a:t>background</a:t>
            </a:r>
            <a:r>
              <a:rPr lang="da-DK" sz="1200" dirty="0"/>
              <a:t> events and </a:t>
            </a:r>
            <a:r>
              <a:rPr lang="da-DK" sz="1200" dirty="0" err="1"/>
              <a:t>thereby</a:t>
            </a:r>
            <a:r>
              <a:rPr lang="da-DK" sz="1200" dirty="0"/>
              <a:t> </a:t>
            </a:r>
            <a:r>
              <a:rPr lang="da-DK" sz="1200" dirty="0" err="1"/>
              <a:t>overestimated</a:t>
            </a:r>
            <a:r>
              <a:rPr lang="da-DK" sz="1200" dirty="0"/>
              <a:t> the </a:t>
            </a:r>
            <a:r>
              <a:rPr lang="da-DK" sz="1200" dirty="0" err="1"/>
              <a:t>size</a:t>
            </a:r>
            <a:r>
              <a:rPr lang="da-DK" sz="1200" dirty="0"/>
              <a:t> of the population. 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327797" y="692697"/>
            <a:ext cx="3703637" cy="3611563"/>
            <a:chOff x="803796" y="692696"/>
            <a:chExt cx="3703637" cy="3611563"/>
          </a:xfrm>
        </p:grpSpPr>
        <p:grpSp>
          <p:nvGrpSpPr>
            <p:cNvPr id="9" name="Gruppe 7"/>
            <p:cNvGrpSpPr>
              <a:grpSpLocks/>
            </p:cNvGrpSpPr>
            <p:nvPr/>
          </p:nvGrpSpPr>
          <p:grpSpPr bwMode="auto">
            <a:xfrm>
              <a:off x="803796" y="692696"/>
              <a:ext cx="3703637" cy="3611563"/>
              <a:chOff x="868362" y="2600439"/>
              <a:chExt cx="3703638" cy="3611563"/>
            </a:xfrm>
          </p:grpSpPr>
          <p:graphicFrame>
            <p:nvGraphicFramePr>
              <p:cNvPr id="10" name="Objekt 3"/>
              <p:cNvGraphicFramePr>
                <a:graphicFrameLocks noChangeAspect="1"/>
              </p:cNvGraphicFramePr>
              <p:nvPr/>
            </p:nvGraphicFramePr>
            <p:xfrm>
              <a:off x="868362" y="2600439"/>
              <a:ext cx="3703638" cy="361156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31" name="Prism 5" r:id="rId3" imgW="3703320" imgH="3611880" progId="Prism5.Document">
                      <p:embed/>
                    </p:oleObj>
                  </mc:Choice>
                  <mc:Fallback>
                    <p:oleObj name="Prism 5" r:id="rId3" imgW="3703320" imgH="3611880" progId="Prism5.Document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68362" y="2600439"/>
                            <a:ext cx="3703638" cy="361156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1" name="Ellipse 10"/>
              <p:cNvSpPr>
                <a:spLocks noChangeAspect="1"/>
              </p:cNvSpPr>
              <p:nvPr/>
            </p:nvSpPr>
            <p:spPr bwMode="auto">
              <a:xfrm>
                <a:off x="2155626" y="4453163"/>
                <a:ext cx="76167" cy="76168"/>
              </a:xfrm>
              <a:prstGeom prst="ellipse">
                <a:avLst/>
              </a:prstGeom>
              <a:solidFill>
                <a:srgbClr val="51CA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 eaLnBrk="0" hangingPunct="0">
                  <a:spcBef>
                    <a:spcPct val="20000"/>
                  </a:spcBef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16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16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chemeClr val="tx1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endParaRPr lang="da-DK" altLang="da-DK"/>
              </a:p>
            </p:txBody>
          </p:sp>
        </p:grpSp>
        <p:sp>
          <p:nvSpPr>
            <p:cNvPr id="2" name="Rectangle 1"/>
            <p:cNvSpPr/>
            <p:nvPr/>
          </p:nvSpPr>
          <p:spPr>
            <a:xfrm>
              <a:off x="1475656" y="692696"/>
              <a:ext cx="2520280" cy="3600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6554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A27695CBD29F44888F9031E12CD0E2" ma:contentTypeVersion="7" ma:contentTypeDescription="Create a new document." ma:contentTypeScope="" ma:versionID="cd91567087fc7c6aa6b369d2bfe157a6">
  <xsd:schema xmlns:xsd="http://www.w3.org/2001/XMLSchema" xmlns:p="http://schemas.microsoft.com/office/2006/metadata/properties" xmlns:ns2="bf430173-20b6-4a7f-9ac3-dfa6232a70aa" targetNamespace="http://schemas.microsoft.com/office/2006/metadata/properties" ma:root="true" ma:fieldsID="d7888db2e49799e18ca835ad1e08c429" ns2:_="">
    <xsd:import namespace="bf430173-20b6-4a7f-9ac3-dfa6232a70aa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bf430173-20b6-4a7f-9ac3-dfa6232a70aa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DocumentId xmlns="bf430173-20b6-4a7f-9ac3-dfa6232a70aa">Presentation 1.PPTX</DocumentId>
    <TitleName xmlns="bf430173-20b6-4a7f-9ac3-dfa6232a70aa">Presentation 1.PPTX</TitleName>
    <DocumentType xmlns="bf430173-20b6-4a7f-9ac3-dfa6232a70aa">Presentation</DocumentType>
    <StageName xmlns="bf430173-20b6-4a7f-9ac3-dfa6232a70aa" xsi:nil="true"/>
    <Checked_x0020_Out_x0020_To xmlns="bf430173-20b6-4a7f-9ac3-dfa6232a70aa">
      <UserInfo>
        <DisplayName/>
        <AccountId xsi:nil="true"/>
        <AccountType/>
      </UserInfo>
    </Checked_x0020_Out_x0020_To>
    <FileFormat xmlns="bf430173-20b6-4a7f-9ac3-dfa6232a70aa">PPTX</FileFormat>
    <IsDeleted xmlns="bf430173-20b6-4a7f-9ac3-dfa6232a70aa">false</IsDeleted>
  </documentManagement>
</p:properties>
</file>

<file path=customXml/itemProps1.xml><?xml version="1.0" encoding="utf-8"?>
<ds:datastoreItem xmlns:ds="http://schemas.openxmlformats.org/officeDocument/2006/customXml" ds:itemID="{7776262C-6189-443E-AFF5-D3E31AFCE259}"/>
</file>

<file path=customXml/itemProps2.xml><?xml version="1.0" encoding="utf-8"?>
<ds:datastoreItem xmlns:ds="http://schemas.openxmlformats.org/officeDocument/2006/customXml" ds:itemID="{ED1F7356-6127-4BF7-A04B-A005A29A11A8}"/>
</file>

<file path=customXml/itemProps3.xml><?xml version="1.0" encoding="utf-8"?>
<ds:datastoreItem xmlns:ds="http://schemas.openxmlformats.org/officeDocument/2006/customXml" ds:itemID="{690D1F56-F145-4721-A9AA-6394E2BD78F9}"/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429</Words>
  <Application>Microsoft Macintosh PowerPoint</Application>
  <PresentationFormat>Widescreen</PresentationFormat>
  <Paragraphs>35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Calibri</vt:lpstr>
      <vt:lpstr>Calibri Light</vt:lpstr>
      <vt:lpstr>ＭＳ Ｐゴシック</vt:lpstr>
      <vt:lpstr>Verdana</vt:lpstr>
      <vt:lpstr>Arial</vt:lpstr>
      <vt:lpstr>Office Theme</vt:lpstr>
      <vt:lpstr>Prism 5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Natasja Wulff Pedersen</dc:creator>
  <cp:lastModifiedBy>Natasja Wulff Pedersen</cp:lastModifiedBy>
  <cp:revision>6</cp:revision>
  <dcterms:created xsi:type="dcterms:W3CDTF">2017-04-20T12:04:28Z</dcterms:created>
  <dcterms:modified xsi:type="dcterms:W3CDTF">2017-06-09T13:05:20Z</dcterms:modified>
</cp:coreProperties>
</file>