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intric2k8srv\DATI\UNITA12\LAVORI\Triple%20negative\NEW\Mol%20Oncol\new%20revision\exp%20revisione\RTPCR\PDFGRB%20280214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Intric2k8srv\Dati\UNITA12\LAVORI\Triple%20negative\NEW\Mol%20Oncol\new%20revision\exp%20revisione\RTPCR\analisi%2010%20marzo%202014%20NEW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5"/>
  <c:chart>
    <c:plotArea>
      <c:layout>
        <c:manualLayout>
          <c:layoutTarget val="inner"/>
          <c:xMode val="edge"/>
          <c:yMode val="edge"/>
          <c:x val="0.24853129296252813"/>
          <c:y val="5.9353094125516287E-2"/>
          <c:w val="0.69930692411263307"/>
          <c:h val="0.80672296852183845"/>
        </c:manualLayout>
      </c:layout>
      <c:barChart>
        <c:barDir val="col"/>
        <c:grouping val="clustered"/>
        <c:ser>
          <c:idx val="0"/>
          <c:order val="0"/>
          <c:dPt>
            <c:idx val="0"/>
            <c:spPr>
              <a:ln>
                <a:noFill/>
              </a:ln>
            </c:spPr>
          </c:dPt>
          <c:cat>
            <c:strRef>
              <c:f>'PDFGRB 280214'!$L$41:$L$42</c:f>
              <c:strCache>
                <c:ptCount val="2"/>
                <c:pt idx="0">
                  <c:v>4h</c:v>
                </c:pt>
                <c:pt idx="1">
                  <c:v>24h</c:v>
                </c:pt>
              </c:strCache>
            </c:strRef>
          </c:cat>
          <c:val>
            <c:numRef>
              <c:f>'PDFGRB 280214'!$M$41:$M$42</c:f>
              <c:numCache>
                <c:formatCode>General</c:formatCode>
                <c:ptCount val="2"/>
                <c:pt idx="0">
                  <c:v>1.0916822897749898</c:v>
                </c:pt>
                <c:pt idx="1">
                  <c:v>0.16013312567817264</c:v>
                </c:pt>
              </c:numCache>
            </c:numRef>
          </c:val>
        </c:ser>
        <c:axId val="69456640"/>
        <c:axId val="69458176"/>
      </c:barChart>
      <c:catAx>
        <c:axId val="694566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050" baseline="0"/>
            </a:pPr>
            <a:endParaRPr lang="it-IT"/>
          </a:p>
        </c:txPr>
        <c:crossAx val="69458176"/>
        <c:crosses val="autoZero"/>
        <c:auto val="1"/>
        <c:lblAlgn val="ctr"/>
        <c:lblOffset val="100"/>
      </c:catAx>
      <c:valAx>
        <c:axId val="69458176"/>
        <c:scaling>
          <c:orientation val="minMax"/>
          <c:max val="2"/>
          <c:min val="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050" baseline="0"/>
            </a:pPr>
            <a:endParaRPr lang="it-IT"/>
          </a:p>
        </c:txPr>
        <c:crossAx val="69456640"/>
        <c:crosses val="autoZero"/>
        <c:crossBetween val="between"/>
        <c:majorUnit val="0.5"/>
        <c:minorUnit val="4.0000000000000036E-2"/>
      </c:valAx>
    </c:plotArea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6"/>
  <c:chart>
    <c:plotArea>
      <c:layout>
        <c:manualLayout>
          <c:layoutTarget val="inner"/>
          <c:xMode val="edge"/>
          <c:yMode val="edge"/>
          <c:x val="0.26247432386169134"/>
          <c:y val="8.2422318177969731E-2"/>
          <c:w val="0.67909276280703967"/>
          <c:h val="0.80080336686985831"/>
        </c:manualLayout>
      </c:layout>
      <c:barChart>
        <c:barDir val="col"/>
        <c:grouping val="clustered"/>
        <c:ser>
          <c:idx val="0"/>
          <c:order val="0"/>
          <c:spPr>
            <a:solidFill>
              <a:srgbClr val="003E75">
                <a:lumMod val="60000"/>
                <a:lumOff val="40000"/>
              </a:srgbClr>
            </a:solidFill>
          </c:spPr>
          <c:cat>
            <c:strRef>
              <c:f>'ok!'!$K$35:$K$36</c:f>
              <c:strCache>
                <c:ptCount val="2"/>
                <c:pt idx="0">
                  <c:v>4h</c:v>
                </c:pt>
                <c:pt idx="1">
                  <c:v>24h</c:v>
                </c:pt>
              </c:strCache>
            </c:strRef>
          </c:cat>
          <c:val>
            <c:numRef>
              <c:f>'ok!'!$L$35:$L$36</c:f>
              <c:numCache>
                <c:formatCode>General</c:formatCode>
                <c:ptCount val="2"/>
                <c:pt idx="0">
                  <c:v>2.1523892832342608</c:v>
                </c:pt>
                <c:pt idx="1">
                  <c:v>0.37630716648800988</c:v>
                </c:pt>
              </c:numCache>
            </c:numRef>
          </c:val>
        </c:ser>
        <c:ser>
          <c:idx val="1"/>
          <c:order val="1"/>
          <c:cat>
            <c:strRef>
              <c:f>'ok!'!$K$35:$K$36</c:f>
              <c:strCache>
                <c:ptCount val="2"/>
                <c:pt idx="0">
                  <c:v>4h</c:v>
                </c:pt>
                <c:pt idx="1">
                  <c:v>24h</c:v>
                </c:pt>
              </c:strCache>
            </c:strRef>
          </c:cat>
          <c:val>
            <c:numRef>
              <c:f>'ok!'!$K$33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axId val="75195904"/>
        <c:axId val="75197440"/>
      </c:barChart>
      <c:catAx>
        <c:axId val="751959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050" baseline="0"/>
            </a:pPr>
            <a:endParaRPr lang="it-IT"/>
          </a:p>
        </c:txPr>
        <c:crossAx val="75197440"/>
        <c:crosses val="autoZero"/>
        <c:auto val="1"/>
        <c:lblAlgn val="ctr"/>
        <c:lblOffset val="100"/>
      </c:catAx>
      <c:valAx>
        <c:axId val="75197440"/>
        <c:scaling>
          <c:orientation val="minMax"/>
          <c:max val="2"/>
          <c:min val="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050" baseline="0"/>
            </a:pPr>
            <a:endParaRPr lang="it-IT"/>
          </a:p>
        </c:txPr>
        <c:crossAx val="75195904"/>
        <c:crosses val="autoZero"/>
        <c:crossBetween val="between"/>
        <c:majorUnit val="0.5"/>
        <c:minorUnit val="0.1"/>
      </c:valAx>
    </c:plotArea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7677151" y="0"/>
            <a:ext cx="127951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 dirty="0"/>
              <a:t>Suppl. Fig. </a:t>
            </a:r>
            <a:r>
              <a:rPr lang="it-IT" sz="1600" dirty="0" smtClean="0"/>
              <a:t>S7</a:t>
            </a:r>
            <a:endParaRPr lang="en-US" sz="1600" dirty="0"/>
          </a:p>
        </p:txBody>
      </p:sp>
      <p:sp>
        <p:nvSpPr>
          <p:cNvPr id="5" name="TextBox 208"/>
          <p:cNvSpPr txBox="1">
            <a:spLocks noChangeArrowheads="1"/>
          </p:cNvSpPr>
          <p:nvPr/>
        </p:nvSpPr>
        <p:spPr bwMode="auto">
          <a:xfrm>
            <a:off x="304800" y="381000"/>
            <a:ext cx="2888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dirty="0"/>
              <a:t>A</a:t>
            </a:r>
            <a:endParaRPr lang="en-US" sz="1400" dirty="0"/>
          </a:p>
        </p:txBody>
      </p:sp>
      <p:sp>
        <p:nvSpPr>
          <p:cNvPr id="6" name="TextBox 208"/>
          <p:cNvSpPr txBox="1">
            <a:spLocks noChangeArrowheads="1"/>
          </p:cNvSpPr>
          <p:nvPr/>
        </p:nvSpPr>
        <p:spPr bwMode="auto">
          <a:xfrm>
            <a:off x="304800" y="3883223"/>
            <a:ext cx="2586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dirty="0"/>
              <a:t>B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685800" y="762000"/>
            <a:ext cx="4800601" cy="1434644"/>
            <a:chOff x="263239" y="533400"/>
            <a:chExt cx="4800601" cy="1434644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3239" y="533400"/>
              <a:ext cx="1565561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914400" y="1752600"/>
              <a:ext cx="4572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800" dirty="0" smtClean="0">
                  <a:latin typeface="Arial" pitchFamily="34" charset="0"/>
                  <a:cs typeface="Arial" pitchFamily="34" charset="0"/>
                </a:rPr>
                <a:t>CTR </a:t>
              </a:r>
              <a:endParaRPr lang="it-IT" sz="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56510" y="533400"/>
              <a:ext cx="14478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2133600" y="1752600"/>
              <a:ext cx="1371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800" dirty="0" smtClean="0">
                  <a:latin typeface="Arial" pitchFamily="34" charset="0"/>
                  <a:cs typeface="Arial" pitchFamily="34" charset="0"/>
                </a:rPr>
                <a:t>Imatinib10uM</a:t>
              </a:r>
              <a:endParaRPr lang="it-IT" sz="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25090" y="533400"/>
              <a:ext cx="15240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3387440" y="1752600"/>
              <a:ext cx="16764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800" dirty="0" smtClean="0">
                  <a:latin typeface="Arial" pitchFamily="34" charset="0"/>
                  <a:cs typeface="Arial" pitchFamily="34" charset="0"/>
                </a:rPr>
                <a:t>pan-FGFR Inhibitor 10uM</a:t>
              </a:r>
              <a:endParaRPr lang="it-IT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914400" y="3810000"/>
            <a:ext cx="2677646" cy="2381250"/>
            <a:chOff x="0" y="0"/>
            <a:chExt cx="2677646" cy="2381250"/>
          </a:xfrm>
        </p:grpSpPr>
        <p:graphicFrame>
          <p:nvGraphicFramePr>
            <p:cNvPr id="16" name="Chart 15"/>
            <p:cNvGraphicFramePr>
              <a:graphicFrameLocks/>
            </p:cNvGraphicFramePr>
            <p:nvPr/>
          </p:nvGraphicFramePr>
          <p:xfrm>
            <a:off x="0" y="0"/>
            <a:ext cx="2677646" cy="23812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7" name="TextBox 8"/>
            <p:cNvSpPr txBox="1"/>
            <p:nvPr/>
          </p:nvSpPr>
          <p:spPr bwMode="auto">
            <a:xfrm>
              <a:off x="1295400" y="228600"/>
              <a:ext cx="766393" cy="23812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100" dirty="0"/>
                <a:t>PDGFRbeta</a:t>
              </a:r>
            </a:p>
          </p:txBody>
        </p:sp>
        <p:sp>
          <p:nvSpPr>
            <p:cNvPr id="18" name="TextBox 9"/>
            <p:cNvSpPr txBox="1"/>
            <p:nvPr/>
          </p:nvSpPr>
          <p:spPr bwMode="auto">
            <a:xfrm rot="16200000">
              <a:off x="652093" y="1004877"/>
              <a:ext cx="228600" cy="141924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100" dirty="0"/>
                <a:t>anti-FGFR/DMSO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419600" y="3779980"/>
            <a:ext cx="3505200" cy="2362200"/>
            <a:chOff x="4419600" y="3962400"/>
            <a:chExt cx="3505200" cy="2362200"/>
          </a:xfrm>
        </p:grpSpPr>
        <p:graphicFrame>
          <p:nvGraphicFramePr>
            <p:cNvPr id="19" name="Chart 18"/>
            <p:cNvGraphicFramePr>
              <a:graphicFrameLocks/>
            </p:cNvGraphicFramePr>
            <p:nvPr/>
          </p:nvGraphicFramePr>
          <p:xfrm>
            <a:off x="4419600" y="3962400"/>
            <a:ext cx="3505200" cy="2362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20" name="TextBox 9"/>
            <p:cNvSpPr txBox="1"/>
            <p:nvPr/>
          </p:nvSpPr>
          <p:spPr bwMode="auto">
            <a:xfrm rot="16200000">
              <a:off x="5319724" y="4844896"/>
              <a:ext cx="228600" cy="141924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100" dirty="0" smtClean="0"/>
                <a:t>Imatinib/DMSO</a:t>
              </a:r>
              <a:endParaRPr lang="it-IT" sz="1100" dirty="0"/>
            </a:p>
          </p:txBody>
        </p:sp>
        <p:sp>
          <p:nvSpPr>
            <p:cNvPr id="21" name="TextBox 8"/>
            <p:cNvSpPr txBox="1"/>
            <p:nvPr/>
          </p:nvSpPr>
          <p:spPr bwMode="auto">
            <a:xfrm>
              <a:off x="6553200" y="4191000"/>
              <a:ext cx="766393" cy="23812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dirty="0" smtClean="0"/>
                <a:t>FGFR2</a:t>
              </a:r>
              <a:endParaRPr lang="it-IT" sz="1100" dirty="0"/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533400"/>
            <a:ext cx="2514600" cy="236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0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AF0F5B"/>
      </a:accent1>
      <a:accent2>
        <a:srgbClr val="003E75"/>
      </a:accent2>
      <a:accent3>
        <a:srgbClr val="FEB80A"/>
      </a:accent3>
      <a:accent4>
        <a:srgbClr val="00ADDC"/>
      </a:accent4>
      <a:accent5>
        <a:srgbClr val="BEC8D4"/>
      </a:accent5>
      <a:accent6>
        <a:srgbClr val="1AB39F"/>
      </a:accent6>
      <a:hlink>
        <a:srgbClr val="EB8803"/>
      </a:hlink>
      <a:folHlink>
        <a:srgbClr val="99A9D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16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Plantamura Ilaria</dc:creator>
  <cp:lastModifiedBy>plantamurailaria</cp:lastModifiedBy>
  <cp:revision>10</cp:revision>
  <dcterms:created xsi:type="dcterms:W3CDTF">2006-08-16T00:00:00Z</dcterms:created>
  <dcterms:modified xsi:type="dcterms:W3CDTF">2014-03-14T14:13:31Z</dcterms:modified>
</cp:coreProperties>
</file>