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334" r:id="rId2"/>
    <p:sldId id="327" r:id="rId3"/>
    <p:sldId id="332" r:id="rId4"/>
    <p:sldId id="335" r:id="rId5"/>
    <p:sldId id="331" r:id="rId6"/>
    <p:sldId id="333" r:id="rId7"/>
  </p:sldIdLst>
  <p:sldSz cx="6858000" cy="9144000" type="screen4x3"/>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9" d="100"/>
          <a:sy n="79" d="100"/>
        </p:scale>
        <p:origin x="-1380" y="-102"/>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image" Target="../media/image2.emf"/><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image" Target="../media/image14.emf"/><Relationship Id="rId5" Type="http://schemas.openxmlformats.org/officeDocument/2006/relationships/image" Target="../media/image18.wmf"/><Relationship Id="rId4" Type="http://schemas.openxmlformats.org/officeDocument/2006/relationships/image" Target="../media/image1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en-US"/>
          </a:p>
        </p:txBody>
      </p:sp>
      <p:sp>
        <p:nvSpPr>
          <p:cNvPr id="3" name="Date Placeholder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D6F1B425-263A-4616-9AB1-B1D3B16316F6}" type="datetimeFigureOut">
              <a:rPr lang="en-US" smtClean="0"/>
              <a:pPr/>
              <a:t>6/2/2014</a:t>
            </a:fld>
            <a:endParaRPr lang="en-US"/>
          </a:p>
        </p:txBody>
      </p:sp>
      <p:sp>
        <p:nvSpPr>
          <p:cNvPr id="4" name="Slide Image Placeholder 3"/>
          <p:cNvSpPr>
            <a:spLocks noGrp="1" noRot="1" noChangeAspect="1"/>
          </p:cNvSpPr>
          <p:nvPr>
            <p:ph type="sldImg" idx="2"/>
          </p:nvPr>
        </p:nvSpPr>
        <p:spPr>
          <a:xfrm>
            <a:off x="2114550" y="768350"/>
            <a:ext cx="2874963" cy="3836988"/>
          </a:xfrm>
          <a:prstGeom prst="rect">
            <a:avLst/>
          </a:prstGeom>
          <a:noFill/>
          <a:ln w="12700">
            <a:solidFill>
              <a:prstClr val="black"/>
            </a:solidFill>
          </a:ln>
        </p:spPr>
        <p:txBody>
          <a:bodyPr vert="horz" lIns="99075" tIns="49538" rIns="99075" bIns="49538" rtlCol="0" anchor="ctr"/>
          <a:lstStyle/>
          <a:p>
            <a:endParaRPr lang="en-US"/>
          </a:p>
        </p:txBody>
      </p:sp>
      <p:sp>
        <p:nvSpPr>
          <p:cNvPr id="5" name="Notes Placeholder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en-US"/>
          </a:p>
        </p:txBody>
      </p:sp>
      <p:sp>
        <p:nvSpPr>
          <p:cNvPr id="7" name="Slide Number Placeholder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5D5496A6-62AA-4253-8369-721E8B04BFB2}" type="slidenum">
              <a:rPr lang="en-US" smtClean="0"/>
              <a:pPr/>
              <a:t>‹#›</a:t>
            </a:fld>
            <a:endParaRPr lang="en-US"/>
          </a:p>
        </p:txBody>
      </p:sp>
    </p:spTree>
    <p:extLst>
      <p:ext uri="{BB962C8B-B14F-4D97-AF65-F5344CB8AC3E}">
        <p14:creationId xmlns:p14="http://schemas.microsoft.com/office/powerpoint/2010/main" xmlns="" val="1526488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Effect of Olaparib on sensitization</a:t>
            </a:r>
            <a:r>
              <a:rPr lang="en-US" baseline="0" dirty="0" smtClean="0"/>
              <a:t> of tumor cells to irradiation</a:t>
            </a:r>
            <a:endParaRPr lang="en-US" dirty="0"/>
          </a:p>
        </p:txBody>
      </p:sp>
      <p:sp>
        <p:nvSpPr>
          <p:cNvPr id="4" name="Slide Number Placeholder 3"/>
          <p:cNvSpPr>
            <a:spLocks noGrp="1"/>
          </p:cNvSpPr>
          <p:nvPr>
            <p:ph type="sldNum" sz="quarter" idx="10"/>
          </p:nvPr>
        </p:nvSpPr>
        <p:spPr/>
        <p:txBody>
          <a:bodyPr/>
          <a:lstStyle/>
          <a:p>
            <a:fld id="{5D5496A6-62AA-4253-8369-721E8B04BFB2}" type="slidenum">
              <a:rPr lang="en-US" smtClean="0"/>
              <a:pPr/>
              <a:t>2</a:t>
            </a:fld>
            <a:endParaRPr lang="en-US"/>
          </a:p>
        </p:txBody>
      </p:sp>
    </p:spTree>
    <p:extLst>
      <p:ext uri="{BB962C8B-B14F-4D97-AF65-F5344CB8AC3E}">
        <p14:creationId xmlns:p14="http://schemas.microsoft.com/office/powerpoint/2010/main" xmlns="" val="903999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369F0B-927C-4762-A71D-8BA77AD75422}" type="slidenum">
              <a:rPr lang="en-US" smtClean="0"/>
              <a:pPr/>
              <a:t>5</a:t>
            </a:fld>
            <a:endParaRPr lang="en-US"/>
          </a:p>
        </p:txBody>
      </p:sp>
    </p:spTree>
    <p:extLst>
      <p:ext uri="{BB962C8B-B14F-4D97-AF65-F5344CB8AC3E}">
        <p14:creationId xmlns:p14="http://schemas.microsoft.com/office/powerpoint/2010/main" xmlns="" val="1500525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24F47-8F81-4E84-9776-5FC0A74173F0}" type="datetimeFigureOut">
              <a:rPr lang="en-US" smtClean="0"/>
              <a:pPr/>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1BD31-4447-4D24-9C67-E365F035987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C24F47-8F81-4E84-9776-5FC0A74173F0}" type="datetimeFigureOut">
              <a:rPr lang="en-US" smtClean="0"/>
              <a:pPr/>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1BD31-4447-4D24-9C67-E365F035987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C24F47-8F81-4E84-9776-5FC0A74173F0}" type="datetimeFigureOut">
              <a:rPr lang="en-US" smtClean="0"/>
              <a:pPr/>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1BD31-4447-4D24-9C67-E365F035987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C24F47-8F81-4E84-9776-5FC0A74173F0}" type="datetimeFigureOut">
              <a:rPr lang="en-US" smtClean="0"/>
              <a:pPr/>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1BD31-4447-4D24-9C67-E365F035987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C24F47-8F81-4E84-9776-5FC0A74173F0}" type="datetimeFigureOut">
              <a:rPr lang="en-US" smtClean="0"/>
              <a:pPr/>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1BD31-4447-4D24-9C67-E365F035987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C24F47-8F81-4E84-9776-5FC0A74173F0}" type="datetimeFigureOut">
              <a:rPr lang="en-US" smtClean="0"/>
              <a:pPr/>
              <a:t>6/2/2014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A1BD31-4447-4D24-9C67-E365F035987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C24F47-8F81-4E84-9776-5FC0A74173F0}" type="datetimeFigureOut">
              <a:rPr lang="en-US" smtClean="0"/>
              <a:pPr/>
              <a:t>6/2/2014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A1BD31-4447-4D24-9C67-E365F035987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C24F47-8F81-4E84-9776-5FC0A74173F0}" type="datetimeFigureOut">
              <a:rPr lang="en-US" smtClean="0"/>
              <a:pPr/>
              <a:t>6/2/2014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A1BD31-4447-4D24-9C67-E365F035987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C24F47-8F81-4E84-9776-5FC0A74173F0}" type="datetimeFigureOut">
              <a:rPr lang="en-US" smtClean="0"/>
              <a:pPr/>
              <a:t>6/2/2014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A1BD31-4447-4D24-9C67-E365F035987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C24F47-8F81-4E84-9776-5FC0A74173F0}" type="datetimeFigureOut">
              <a:rPr lang="en-US" smtClean="0"/>
              <a:pPr/>
              <a:t>6/2/2014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A1BD31-4447-4D24-9C67-E365F035987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C24F47-8F81-4E84-9776-5FC0A74173F0}" type="datetimeFigureOut">
              <a:rPr lang="en-US" smtClean="0"/>
              <a:pPr/>
              <a:t>6/2/2014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A1BD31-4447-4D24-9C67-E365F035987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8AC24F47-8F81-4E84-9776-5FC0A74173F0}" type="datetimeFigureOut">
              <a:rPr lang="en-US" smtClean="0"/>
              <a:pPr/>
              <a:t>6/2/2014</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3A1BD31-4447-4D24-9C67-E365F035987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1.xml"/><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10" Type="http://schemas.openxmlformats.org/officeDocument/2006/relationships/image" Target="../media/image8.jpeg"/><Relationship Id="rId4" Type="http://schemas.openxmlformats.org/officeDocument/2006/relationships/oleObject" Target="../embeddings/oleObject2.bin"/><Relationship Id="rId9" Type="http://schemas.openxmlformats.org/officeDocument/2006/relationships/oleObject" Target="../embeddings/oleObject7.bin"/></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2.xml"/><Relationship Id="rId7"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3"/>
          <p:cNvGraphicFramePr>
            <a:graphicFrameLocks noChangeAspect="1"/>
          </p:cNvGraphicFramePr>
          <p:nvPr>
            <p:extLst>
              <p:ext uri="{D42A27DB-BD31-4B8C-83A1-F6EECF244321}">
                <p14:modId xmlns:p14="http://schemas.microsoft.com/office/powerpoint/2010/main" xmlns="" val="122119750"/>
              </p:ext>
            </p:extLst>
          </p:nvPr>
        </p:nvGraphicFramePr>
        <p:xfrm>
          <a:off x="833438" y="1544638"/>
          <a:ext cx="4384675" cy="2078037"/>
        </p:xfrm>
        <a:graphic>
          <a:graphicData uri="http://schemas.openxmlformats.org/presentationml/2006/ole">
            <p:oleObj spid="_x0000_s266261" name="Prism Project" r:id="rId3" imgW="8075676" imgH="3826764" progId="Prism5.Document">
              <p:embed/>
            </p:oleObj>
          </a:graphicData>
        </a:graphic>
      </p:graphicFrame>
      <p:sp>
        <p:nvSpPr>
          <p:cNvPr id="4" name="Rectangle 3"/>
          <p:cNvSpPr/>
          <p:nvPr/>
        </p:nvSpPr>
        <p:spPr>
          <a:xfrm>
            <a:off x="714356" y="3857620"/>
            <a:ext cx="5286412" cy="1076641"/>
          </a:xfrm>
          <a:prstGeom prst="rect">
            <a:avLst/>
          </a:prstGeom>
        </p:spPr>
        <p:txBody>
          <a:bodyPr wrap="square">
            <a:spAutoFit/>
          </a:bodyPr>
          <a:lstStyle/>
          <a:p>
            <a:pPr algn="just">
              <a:lnSpc>
                <a:spcPct val="150000"/>
              </a:lnSpc>
            </a:pPr>
            <a:r>
              <a:rPr lang="en-CA" sz="1100" b="1" dirty="0" smtClean="0">
                <a:latin typeface="Arial" pitchFamily="34" charset="0"/>
                <a:cs typeface="Arial" pitchFamily="34" charset="0"/>
              </a:rPr>
              <a:t>Supplementary Fig. S1 </a:t>
            </a:r>
            <a:r>
              <a:rPr lang="en-US" sz="1100" dirty="0" smtClean="0">
                <a:latin typeface="Arial" pitchFamily="34" charset="0"/>
                <a:cs typeface="Arial" pitchFamily="34" charset="0"/>
              </a:rPr>
              <a:t> </a:t>
            </a:r>
            <a:r>
              <a:rPr lang="en-US" sz="1100" dirty="0">
                <a:latin typeface="Arial" pitchFamily="34" charset="0"/>
                <a:cs typeface="Arial" pitchFamily="34" charset="0"/>
              </a:rPr>
              <a:t>Representative </a:t>
            </a:r>
            <a:r>
              <a:rPr lang="en-US" sz="1100" dirty="0" err="1">
                <a:latin typeface="Arial" pitchFamily="34" charset="0"/>
                <a:cs typeface="Arial" pitchFamily="34" charset="0"/>
              </a:rPr>
              <a:t>immunoflourescent</a:t>
            </a:r>
            <a:r>
              <a:rPr lang="en-US" sz="1100" dirty="0">
                <a:latin typeface="Arial" pitchFamily="34" charset="0"/>
                <a:cs typeface="Arial" pitchFamily="34" charset="0"/>
              </a:rPr>
              <a:t> photos for PAR signal as indication for PARP activity. Cells were treated for 2h with either DMSO or Olaparib before incubation for 20 min with 15mM H2O2. Then cells were fixed and stained for PAR using immunofluorescence (see Materials and methods). </a:t>
            </a:r>
            <a:endParaRPr lang="en-CA" sz="1100" dirty="0" smtClean="0">
              <a:latin typeface="Arial" pitchFamily="34" charset="0"/>
              <a:cs typeface="Arial" pitchFamily="34" charset="0"/>
            </a:endParaRPr>
          </a:p>
        </p:txBody>
      </p:sp>
    </p:spTree>
    <p:extLst>
      <p:ext uri="{BB962C8B-B14F-4D97-AF65-F5344CB8AC3E}">
        <p14:creationId xmlns:p14="http://schemas.microsoft.com/office/powerpoint/2010/main" xmlns="" val="3205684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7876" name="Object 8"/>
          <p:cNvGraphicFramePr>
            <a:graphicFrameLocks noChangeAspect="1"/>
          </p:cNvGraphicFramePr>
          <p:nvPr>
            <p:extLst>
              <p:ext uri="{D42A27DB-BD31-4B8C-83A1-F6EECF244321}">
                <p14:modId xmlns:p14="http://schemas.microsoft.com/office/powerpoint/2010/main" xmlns="" val="2485755964"/>
              </p:ext>
            </p:extLst>
          </p:nvPr>
        </p:nvGraphicFramePr>
        <p:xfrm>
          <a:off x="4429125" y="4990530"/>
          <a:ext cx="1738313" cy="1824038"/>
        </p:xfrm>
        <a:graphic>
          <a:graphicData uri="http://schemas.openxmlformats.org/presentationml/2006/ole">
            <p:oleObj spid="_x0000_s246962" name="Prism Project" r:id="rId4" imgW="4428000" imgH="4644000" progId="Prism5.Document">
              <p:embed/>
            </p:oleObj>
          </a:graphicData>
        </a:graphic>
      </p:graphicFrame>
      <p:graphicFrame>
        <p:nvGraphicFramePr>
          <p:cNvPr id="207877" name="Object 5"/>
          <p:cNvGraphicFramePr>
            <a:graphicFrameLocks noChangeAspect="1"/>
          </p:cNvGraphicFramePr>
          <p:nvPr>
            <p:extLst>
              <p:ext uri="{D42A27DB-BD31-4B8C-83A1-F6EECF244321}">
                <p14:modId xmlns:p14="http://schemas.microsoft.com/office/powerpoint/2010/main" xmlns="" val="675504790"/>
              </p:ext>
            </p:extLst>
          </p:nvPr>
        </p:nvGraphicFramePr>
        <p:xfrm>
          <a:off x="703263" y="4988943"/>
          <a:ext cx="1720850" cy="1803400"/>
        </p:xfrm>
        <a:graphic>
          <a:graphicData uri="http://schemas.openxmlformats.org/presentationml/2006/ole">
            <p:oleObj spid="_x0000_s246963" name="Prism Project" r:id="rId5" imgW="4428000" imgH="4644000" progId="Prism5.Document">
              <p:embed/>
            </p:oleObj>
          </a:graphicData>
        </a:graphic>
      </p:graphicFrame>
      <p:graphicFrame>
        <p:nvGraphicFramePr>
          <p:cNvPr id="207878" name="Object 6"/>
          <p:cNvGraphicFramePr>
            <a:graphicFrameLocks noChangeAspect="1"/>
          </p:cNvGraphicFramePr>
          <p:nvPr>
            <p:extLst>
              <p:ext uri="{D42A27DB-BD31-4B8C-83A1-F6EECF244321}">
                <p14:modId xmlns:p14="http://schemas.microsoft.com/office/powerpoint/2010/main" xmlns="" val="974612082"/>
              </p:ext>
            </p:extLst>
          </p:nvPr>
        </p:nvGraphicFramePr>
        <p:xfrm>
          <a:off x="2428868" y="4988927"/>
          <a:ext cx="1481137" cy="1803400"/>
        </p:xfrm>
        <a:graphic>
          <a:graphicData uri="http://schemas.openxmlformats.org/presentationml/2006/ole">
            <p:oleObj spid="_x0000_s246964" name="Prism Project" r:id="rId6" imgW="3816000" imgH="4644000" progId="Prism5.Document">
              <p:embed/>
            </p:oleObj>
          </a:graphicData>
        </a:graphic>
      </p:graphicFrame>
      <p:sp>
        <p:nvSpPr>
          <p:cNvPr id="14" name="TextBox 13"/>
          <p:cNvSpPr txBox="1"/>
          <p:nvPr/>
        </p:nvSpPr>
        <p:spPr>
          <a:xfrm>
            <a:off x="388753" y="971600"/>
            <a:ext cx="314510" cy="307777"/>
          </a:xfrm>
          <a:prstGeom prst="rect">
            <a:avLst/>
          </a:prstGeom>
          <a:noFill/>
        </p:spPr>
        <p:txBody>
          <a:bodyPr wrap="none" rtlCol="0">
            <a:spAutoFit/>
          </a:bodyPr>
          <a:lstStyle/>
          <a:p>
            <a:r>
              <a:rPr lang="en-US" sz="1400" b="1" dirty="0" smtClean="0">
                <a:latin typeface="Arial" pitchFamily="34" charset="0"/>
                <a:cs typeface="Arial" pitchFamily="34" charset="0"/>
              </a:rPr>
              <a:t>A</a:t>
            </a:r>
            <a:endParaRPr lang="en-US" sz="1400" b="1" dirty="0">
              <a:latin typeface="Arial" pitchFamily="34" charset="0"/>
              <a:cs typeface="Arial" pitchFamily="34" charset="0"/>
            </a:endParaRPr>
          </a:p>
        </p:txBody>
      </p:sp>
      <p:sp>
        <p:nvSpPr>
          <p:cNvPr id="16" name="TextBox 15"/>
          <p:cNvSpPr txBox="1"/>
          <p:nvPr/>
        </p:nvSpPr>
        <p:spPr>
          <a:xfrm>
            <a:off x="4143380" y="4846051"/>
            <a:ext cx="314510" cy="307777"/>
          </a:xfrm>
          <a:prstGeom prst="rect">
            <a:avLst/>
          </a:prstGeom>
          <a:noFill/>
        </p:spPr>
        <p:txBody>
          <a:bodyPr wrap="square" rtlCol="0">
            <a:spAutoFit/>
          </a:bodyPr>
          <a:lstStyle/>
          <a:p>
            <a:r>
              <a:rPr lang="en-US" sz="1400" b="1" dirty="0" smtClean="0">
                <a:latin typeface="Arial" pitchFamily="34" charset="0"/>
                <a:cs typeface="Arial" pitchFamily="34" charset="0"/>
              </a:rPr>
              <a:t>D</a:t>
            </a:r>
            <a:endParaRPr lang="en-US" sz="1400" b="1" dirty="0">
              <a:latin typeface="Arial" pitchFamily="34" charset="0"/>
              <a:cs typeface="Arial" pitchFamily="34" charset="0"/>
            </a:endParaRPr>
          </a:p>
        </p:txBody>
      </p:sp>
      <p:sp>
        <p:nvSpPr>
          <p:cNvPr id="17" name="TextBox 16"/>
          <p:cNvSpPr txBox="1"/>
          <p:nvPr/>
        </p:nvSpPr>
        <p:spPr>
          <a:xfrm>
            <a:off x="428604" y="4774613"/>
            <a:ext cx="314510" cy="307777"/>
          </a:xfrm>
          <a:prstGeom prst="rect">
            <a:avLst/>
          </a:prstGeom>
          <a:noFill/>
        </p:spPr>
        <p:txBody>
          <a:bodyPr wrap="square" rtlCol="0">
            <a:spAutoFit/>
          </a:bodyPr>
          <a:lstStyle/>
          <a:p>
            <a:r>
              <a:rPr lang="en-US" sz="1400" b="1" dirty="0" smtClean="0">
                <a:latin typeface="Arial" pitchFamily="34" charset="0"/>
                <a:cs typeface="Arial" pitchFamily="34" charset="0"/>
              </a:rPr>
              <a:t>C</a:t>
            </a:r>
            <a:endParaRPr lang="en-US" sz="1400" b="1" dirty="0">
              <a:latin typeface="Arial" pitchFamily="34" charset="0"/>
              <a:cs typeface="Arial" pitchFamily="34" charset="0"/>
            </a:endParaRPr>
          </a:p>
        </p:txBody>
      </p:sp>
      <p:graphicFrame>
        <p:nvGraphicFramePr>
          <p:cNvPr id="207891" name="Object 19"/>
          <p:cNvGraphicFramePr>
            <a:graphicFrameLocks noChangeAspect="1"/>
          </p:cNvGraphicFramePr>
          <p:nvPr>
            <p:extLst>
              <p:ext uri="{D42A27DB-BD31-4B8C-83A1-F6EECF244321}">
                <p14:modId xmlns:p14="http://schemas.microsoft.com/office/powerpoint/2010/main" xmlns="" val="3367514210"/>
              </p:ext>
            </p:extLst>
          </p:nvPr>
        </p:nvGraphicFramePr>
        <p:xfrm>
          <a:off x="809616" y="3520202"/>
          <a:ext cx="3920910" cy="1055687"/>
        </p:xfrm>
        <a:graphic>
          <a:graphicData uri="http://schemas.openxmlformats.org/presentationml/2006/ole">
            <p:oleObj spid="_x0000_s246965" name="Prism Project" r:id="rId7" imgW="9216000" imgH="2484000" progId="Prism5.Document">
              <p:embed/>
            </p:oleObj>
          </a:graphicData>
        </a:graphic>
      </p:graphicFrame>
      <p:graphicFrame>
        <p:nvGraphicFramePr>
          <p:cNvPr id="237579" name="Object 15"/>
          <p:cNvGraphicFramePr>
            <a:graphicFrameLocks noChangeAspect="1"/>
          </p:cNvGraphicFramePr>
          <p:nvPr>
            <p:extLst>
              <p:ext uri="{D42A27DB-BD31-4B8C-83A1-F6EECF244321}">
                <p14:modId xmlns:p14="http://schemas.microsoft.com/office/powerpoint/2010/main" xmlns="" val="2978888788"/>
              </p:ext>
            </p:extLst>
          </p:nvPr>
        </p:nvGraphicFramePr>
        <p:xfrm>
          <a:off x="738178" y="3234096"/>
          <a:ext cx="4073542" cy="309562"/>
        </p:xfrm>
        <a:graphic>
          <a:graphicData uri="http://schemas.openxmlformats.org/presentationml/2006/ole">
            <p:oleObj spid="_x0000_s246966" name="Prism Project" r:id="rId8" imgW="8028000" imgH="576000" progId="Prism5.Document">
              <p:embed/>
            </p:oleObj>
          </a:graphicData>
        </a:graphic>
      </p:graphicFrame>
      <p:sp>
        <p:nvSpPr>
          <p:cNvPr id="19" name="Rectangle 18"/>
          <p:cNvSpPr/>
          <p:nvPr/>
        </p:nvSpPr>
        <p:spPr>
          <a:xfrm>
            <a:off x="714356" y="7060629"/>
            <a:ext cx="5471968" cy="1869743"/>
          </a:xfrm>
          <a:prstGeom prst="rect">
            <a:avLst/>
          </a:prstGeom>
        </p:spPr>
        <p:txBody>
          <a:bodyPr wrap="square">
            <a:spAutoFit/>
          </a:bodyPr>
          <a:lstStyle/>
          <a:p>
            <a:pPr algn="just">
              <a:lnSpc>
                <a:spcPct val="150000"/>
              </a:lnSpc>
            </a:pPr>
            <a:r>
              <a:rPr lang="en-CA" sz="1100" b="1" dirty="0">
                <a:latin typeface="Arial" pitchFamily="34" charset="0"/>
                <a:cs typeface="Arial" pitchFamily="34" charset="0"/>
              </a:rPr>
              <a:t>Supplementary </a:t>
            </a:r>
            <a:r>
              <a:rPr lang="en-CA" sz="1100" b="1" dirty="0" smtClean="0">
                <a:latin typeface="Arial" pitchFamily="34" charset="0"/>
                <a:cs typeface="Arial" pitchFamily="34" charset="0"/>
              </a:rPr>
              <a:t>Fig. S2 Olaparib-mediated radio-sensitization in Responders is replication-independent.  </a:t>
            </a:r>
            <a:r>
              <a:rPr lang="en-CA" sz="1100" dirty="0" smtClean="0">
                <a:latin typeface="Arial" pitchFamily="34" charset="0"/>
                <a:cs typeface="Arial" pitchFamily="34" charset="0"/>
              </a:rPr>
              <a:t>(A) Left panel: Representative photos for </a:t>
            </a:r>
            <a:r>
              <a:rPr lang="en-CA" sz="1100" dirty="0" err="1" smtClean="0">
                <a:latin typeface="Arial" pitchFamily="34" charset="0"/>
                <a:cs typeface="Arial" pitchFamily="34" charset="0"/>
              </a:rPr>
              <a:t>EdU</a:t>
            </a:r>
            <a:r>
              <a:rPr lang="en-CA" sz="1100" dirty="0" smtClean="0">
                <a:latin typeface="Arial" pitchFamily="34" charset="0"/>
                <a:cs typeface="Arial" pitchFamily="34" charset="0"/>
              </a:rPr>
              <a:t> incorporation in the before APH treatment. Right panel: Quantification of </a:t>
            </a:r>
            <a:r>
              <a:rPr lang="en-CA" sz="1100" dirty="0" err="1" smtClean="0">
                <a:latin typeface="Arial" pitchFamily="34" charset="0"/>
                <a:cs typeface="Arial" pitchFamily="34" charset="0"/>
              </a:rPr>
              <a:t>EdU</a:t>
            </a:r>
            <a:r>
              <a:rPr lang="en-CA" sz="1100" dirty="0" smtClean="0">
                <a:latin typeface="Arial" pitchFamily="34" charset="0"/>
                <a:cs typeface="Arial" pitchFamily="34" charset="0"/>
              </a:rPr>
              <a:t>-positive cells before and after APH treatment. (B) </a:t>
            </a:r>
            <a:r>
              <a:rPr lang="en-GB" sz="1100" dirty="0" smtClean="0">
                <a:latin typeface="Arial" pitchFamily="34" charset="0"/>
                <a:cs typeface="Arial" pitchFamily="34" charset="0"/>
              </a:rPr>
              <a:t>Histogram </a:t>
            </a:r>
            <a:r>
              <a:rPr lang="en-GB" sz="1100" dirty="0">
                <a:latin typeface="Arial" pitchFamily="34" charset="0"/>
                <a:cs typeface="Arial" pitchFamily="34" charset="0"/>
              </a:rPr>
              <a:t>plots of </a:t>
            </a:r>
            <a:r>
              <a:rPr lang="en-GB" sz="1100" dirty="0" err="1">
                <a:latin typeface="Arial" pitchFamily="34" charset="0"/>
                <a:cs typeface="Arial" pitchFamily="34" charset="0"/>
              </a:rPr>
              <a:t>Propidium</a:t>
            </a:r>
            <a:r>
              <a:rPr lang="en-GB" sz="1100" dirty="0">
                <a:latin typeface="Arial" pitchFamily="34" charset="0"/>
                <a:cs typeface="Arial" pitchFamily="34" charset="0"/>
              </a:rPr>
              <a:t> </a:t>
            </a:r>
            <a:r>
              <a:rPr lang="en-GB" sz="1100" dirty="0" smtClean="0">
                <a:latin typeface="Arial" pitchFamily="34" charset="0"/>
                <a:cs typeface="Arial" pitchFamily="34" charset="0"/>
              </a:rPr>
              <a:t>Iodide (PI) from the indicated cell lines after 18h-treatment with 2.5 µM APH. </a:t>
            </a:r>
            <a:r>
              <a:rPr lang="en-US" sz="1100" dirty="0" smtClean="0">
                <a:latin typeface="Arial" pitchFamily="34" charset="0"/>
                <a:cs typeface="Arial" pitchFamily="34" charset="0"/>
              </a:rPr>
              <a:t>(C) &amp; (D) Shown are the relative survival fractions for the indicated cells after 2 </a:t>
            </a:r>
            <a:r>
              <a:rPr lang="en-US" sz="1100" dirty="0" err="1" smtClean="0">
                <a:latin typeface="Arial" pitchFamily="34" charset="0"/>
                <a:cs typeface="Arial" pitchFamily="34" charset="0"/>
              </a:rPr>
              <a:t>Gy</a:t>
            </a:r>
            <a:r>
              <a:rPr lang="en-US" sz="1100" dirty="0" smtClean="0">
                <a:latin typeface="Arial" pitchFamily="34" charset="0"/>
                <a:cs typeface="Arial" pitchFamily="34" charset="0"/>
              </a:rPr>
              <a:t> dose with or without APH in the presence or absence of Olaparib.   </a:t>
            </a:r>
            <a:r>
              <a:rPr lang="en-CA" sz="1100" dirty="0" smtClean="0">
                <a:latin typeface="Arial" pitchFamily="34" charset="0"/>
                <a:cs typeface="Arial" pitchFamily="34" charset="0"/>
              </a:rPr>
              <a:t>          </a:t>
            </a:r>
          </a:p>
        </p:txBody>
      </p:sp>
      <p:graphicFrame>
        <p:nvGraphicFramePr>
          <p:cNvPr id="246929" name="Object 145"/>
          <p:cNvGraphicFramePr>
            <a:graphicFrameLocks noChangeAspect="1"/>
          </p:cNvGraphicFramePr>
          <p:nvPr>
            <p:extLst>
              <p:ext uri="{D42A27DB-BD31-4B8C-83A1-F6EECF244321}">
                <p14:modId xmlns:p14="http://schemas.microsoft.com/office/powerpoint/2010/main" xmlns="" val="3904279762"/>
              </p:ext>
            </p:extLst>
          </p:nvPr>
        </p:nvGraphicFramePr>
        <p:xfrm>
          <a:off x="4042085" y="1198413"/>
          <a:ext cx="2071702" cy="2104232"/>
        </p:xfrm>
        <a:graphic>
          <a:graphicData uri="http://schemas.openxmlformats.org/presentationml/2006/ole">
            <p:oleObj spid="_x0000_s246967" name="Prism Project" r:id="rId9" imgW="4500000" imgH="4572000" progId="Prism5.Document">
              <p:embed/>
            </p:oleObj>
          </a:graphicData>
        </a:graphic>
      </p:graphicFrame>
      <p:sp>
        <p:nvSpPr>
          <p:cNvPr id="13" name="TextBox 12"/>
          <p:cNvSpPr txBox="1"/>
          <p:nvPr/>
        </p:nvSpPr>
        <p:spPr>
          <a:xfrm>
            <a:off x="437867" y="3059832"/>
            <a:ext cx="314510" cy="307777"/>
          </a:xfrm>
          <a:prstGeom prst="rect">
            <a:avLst/>
          </a:prstGeom>
          <a:noFill/>
        </p:spPr>
        <p:txBody>
          <a:bodyPr wrap="none" rtlCol="0">
            <a:spAutoFit/>
          </a:bodyPr>
          <a:lstStyle/>
          <a:p>
            <a:r>
              <a:rPr lang="en-US" sz="1400" b="1" dirty="0" smtClean="0">
                <a:latin typeface="Arial" pitchFamily="34" charset="0"/>
                <a:cs typeface="Arial" pitchFamily="34" charset="0"/>
              </a:rPr>
              <a:t>B</a:t>
            </a:r>
            <a:endParaRPr lang="en-US" sz="1400" b="1" dirty="0">
              <a:latin typeface="Arial" pitchFamily="34" charset="0"/>
              <a:cs typeface="Arial" pitchFamily="34" charset="0"/>
            </a:endParaRPr>
          </a:p>
        </p:txBody>
      </p:sp>
      <p:pic>
        <p:nvPicPr>
          <p:cNvPr id="18" name="Picture 17" descr="Layout 1.jpg"/>
          <p:cNvPicPr>
            <a:picLocks noChangeAspect="1"/>
          </p:cNvPicPr>
          <p:nvPr/>
        </p:nvPicPr>
        <p:blipFill>
          <a:blip r:embed="rId10" cstate="print"/>
          <a:stretch>
            <a:fillRect/>
          </a:stretch>
        </p:blipFill>
        <p:spPr>
          <a:xfrm>
            <a:off x="571480" y="1603694"/>
            <a:ext cx="3500462" cy="118235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6576" y="3095866"/>
            <a:ext cx="6216816" cy="2340230"/>
          </a:xfrm>
          <a:prstGeom prst="rect">
            <a:avLst/>
          </a:prstGeom>
        </p:spPr>
      </p:pic>
      <p:sp>
        <p:nvSpPr>
          <p:cNvPr id="3" name="Rectangle 2"/>
          <p:cNvSpPr/>
          <p:nvPr/>
        </p:nvSpPr>
        <p:spPr>
          <a:xfrm>
            <a:off x="214290" y="7596336"/>
            <a:ext cx="6429420" cy="1277273"/>
          </a:xfrm>
          <a:prstGeom prst="rect">
            <a:avLst/>
          </a:prstGeom>
        </p:spPr>
        <p:txBody>
          <a:bodyPr wrap="square">
            <a:spAutoFit/>
          </a:bodyPr>
          <a:lstStyle/>
          <a:p>
            <a:pPr algn="just"/>
            <a:r>
              <a:rPr lang="en-CA" sz="1100" b="1" dirty="0">
                <a:latin typeface="Arial" panose="020B0604020202020204" pitchFamily="34" charset="0"/>
                <a:cs typeface="Arial" panose="020B0604020202020204" pitchFamily="34" charset="0"/>
              </a:rPr>
              <a:t>Supplementary </a:t>
            </a:r>
            <a:r>
              <a:rPr lang="en-CA" sz="1100" b="1" dirty="0" smtClean="0">
                <a:latin typeface="Arial" panose="020B0604020202020204" pitchFamily="34" charset="0"/>
                <a:cs typeface="Arial" panose="020B0604020202020204" pitchFamily="34" charset="0"/>
              </a:rPr>
              <a:t>Fig. S3 Olaparib treatment does not affect HR. </a:t>
            </a:r>
            <a:r>
              <a:rPr lang="en-CA" sz="1100" dirty="0" smtClean="0">
                <a:latin typeface="Arial" panose="020B0604020202020204" pitchFamily="34" charset="0"/>
                <a:cs typeface="Arial" panose="020B0604020202020204" pitchFamily="34" charset="0"/>
              </a:rPr>
              <a:t>(A) Tumor cells were treated with the indicated concentrations of Olaparib and the survival fractions were measured by </a:t>
            </a:r>
            <a:r>
              <a:rPr lang="en-CA" sz="1100" dirty="0" err="1" smtClean="0">
                <a:latin typeface="Arial" panose="020B0604020202020204" pitchFamily="34" charset="0"/>
                <a:cs typeface="Arial" panose="020B0604020202020204" pitchFamily="34" charset="0"/>
              </a:rPr>
              <a:t>colonogenic</a:t>
            </a:r>
            <a:r>
              <a:rPr lang="en-CA" sz="1100" dirty="0" smtClean="0">
                <a:latin typeface="Arial" panose="020B0604020202020204" pitchFamily="34" charset="0"/>
                <a:cs typeface="Arial" panose="020B0604020202020204" pitchFamily="34" charset="0"/>
              </a:rPr>
              <a:t> forming assay. (B) the survival fractions measured as in (A) for hamster HR-deficient irs1SF cells (Xrcc3</a:t>
            </a:r>
            <a:r>
              <a:rPr lang="en-CA" sz="1100" baseline="30000" dirty="0" smtClean="0">
                <a:latin typeface="Arial" panose="020B0604020202020204" pitchFamily="34" charset="0"/>
                <a:cs typeface="Arial" panose="020B0604020202020204" pitchFamily="34" charset="0"/>
              </a:rPr>
              <a:t>-/-</a:t>
            </a:r>
            <a:r>
              <a:rPr lang="en-CA" sz="1100" dirty="0" smtClean="0">
                <a:latin typeface="Arial" panose="020B0604020202020204" pitchFamily="34" charset="0"/>
                <a:cs typeface="Arial" panose="020B0604020202020204" pitchFamily="34" charset="0"/>
              </a:rPr>
              <a:t>) and their parental wild type AA8 cells. (C) representative photos for RAD51 and </a:t>
            </a:r>
            <a:r>
              <a:rPr lang="el-GR" sz="1100" dirty="0" smtClean="0">
                <a:latin typeface="Arial" panose="020B0604020202020204" pitchFamily="34" charset="0"/>
                <a:cs typeface="Arial" panose="020B0604020202020204" pitchFamily="34" charset="0"/>
              </a:rPr>
              <a:t>γ</a:t>
            </a:r>
            <a:r>
              <a:rPr lang="en-CA" sz="1100" dirty="0" smtClean="0">
                <a:latin typeface="Arial" panose="020B0604020202020204" pitchFamily="34" charset="0"/>
                <a:cs typeface="Arial" panose="020B0604020202020204" pitchFamily="34" charset="0"/>
              </a:rPr>
              <a:t>H2AX foci at the indicated time points after 2Gy. (D) HR efficiency measured by HR reporter (</a:t>
            </a:r>
            <a:r>
              <a:rPr lang="en-CA" sz="1100" dirty="0" err="1" smtClean="0">
                <a:latin typeface="Arial" panose="020B0604020202020204" pitchFamily="34" charset="0"/>
                <a:cs typeface="Arial" panose="020B0604020202020204" pitchFamily="34" charset="0"/>
              </a:rPr>
              <a:t>pGC</a:t>
            </a:r>
            <a:r>
              <a:rPr lang="en-CA" sz="1100" dirty="0" smtClean="0">
                <a:latin typeface="Arial" panose="020B0604020202020204" pitchFamily="34" charset="0"/>
                <a:cs typeface="Arial" panose="020B0604020202020204" pitchFamily="34" charset="0"/>
              </a:rPr>
              <a:t>) substrate. Cells were transfected by a linearized </a:t>
            </a:r>
            <a:r>
              <a:rPr lang="en-CA" sz="1100" dirty="0" err="1" smtClean="0">
                <a:latin typeface="Arial" panose="020B0604020202020204" pitchFamily="34" charset="0"/>
                <a:cs typeface="Arial" panose="020B0604020202020204" pitchFamily="34" charset="0"/>
              </a:rPr>
              <a:t>pGC</a:t>
            </a:r>
            <a:r>
              <a:rPr lang="en-CA" sz="1100" dirty="0" smtClean="0">
                <a:latin typeface="Arial" panose="020B0604020202020204" pitchFamily="34" charset="0"/>
                <a:cs typeface="Arial" panose="020B0604020202020204" pitchFamily="34" charset="0"/>
              </a:rPr>
              <a:t> in the presence or absence of Olaparib and the percent of GFP+ cells were monitored 48h thereafter.   </a:t>
            </a:r>
            <a:r>
              <a:rPr lang="en-CA" sz="1100" b="1" dirty="0" smtClean="0">
                <a:latin typeface="Arial" panose="020B0604020202020204" pitchFamily="34" charset="0"/>
                <a:cs typeface="Arial" panose="020B0604020202020204" pitchFamily="34" charset="0"/>
              </a:rPr>
              <a:t> </a:t>
            </a:r>
            <a:endParaRPr lang="en-US" sz="1100" dirty="0">
              <a:latin typeface="Arial" panose="020B0604020202020204" pitchFamily="34" charset="0"/>
              <a:cs typeface="Arial" panose="020B0604020202020204" pitchFamily="34" charset="0"/>
            </a:endParaRPr>
          </a:p>
        </p:txBody>
      </p:sp>
      <p:graphicFrame>
        <p:nvGraphicFramePr>
          <p:cNvPr id="264193" name="Object 1"/>
          <p:cNvGraphicFramePr>
            <a:graphicFrameLocks noChangeAspect="1"/>
          </p:cNvGraphicFramePr>
          <p:nvPr>
            <p:extLst>
              <p:ext uri="{D42A27DB-BD31-4B8C-83A1-F6EECF244321}">
                <p14:modId xmlns:p14="http://schemas.microsoft.com/office/powerpoint/2010/main" xmlns="" val="1525648322"/>
              </p:ext>
            </p:extLst>
          </p:nvPr>
        </p:nvGraphicFramePr>
        <p:xfrm>
          <a:off x="577850" y="5367338"/>
          <a:ext cx="2449513" cy="2243137"/>
        </p:xfrm>
        <a:graphic>
          <a:graphicData uri="http://schemas.openxmlformats.org/presentationml/2006/ole">
            <p:oleObj spid="_x0000_s264289" name="Prism Project" r:id="rId4" imgW="4644000" imgH="4644000" progId="Prism5.Document">
              <p:embed/>
            </p:oleObj>
          </a:graphicData>
        </a:graphic>
      </p:graphicFrame>
      <p:graphicFrame>
        <p:nvGraphicFramePr>
          <p:cNvPr id="264194" name="Object 2"/>
          <p:cNvGraphicFramePr>
            <a:graphicFrameLocks noChangeAspect="1"/>
          </p:cNvGraphicFramePr>
          <p:nvPr>
            <p:extLst>
              <p:ext uri="{D42A27DB-BD31-4B8C-83A1-F6EECF244321}">
                <p14:modId xmlns:p14="http://schemas.microsoft.com/office/powerpoint/2010/main" xmlns="" val="1608480144"/>
              </p:ext>
            </p:extLst>
          </p:nvPr>
        </p:nvGraphicFramePr>
        <p:xfrm>
          <a:off x="613002" y="539552"/>
          <a:ext cx="2599974" cy="2477558"/>
        </p:xfrm>
        <a:graphic>
          <a:graphicData uri="http://schemas.openxmlformats.org/presentationml/2006/ole">
            <p:oleObj spid="_x0000_s264290" name="Prism Project" r:id="rId5" imgW="5040000" imgH="4572000" progId="Prism5.Document">
              <p:embed/>
            </p:oleObj>
          </a:graphicData>
        </a:graphic>
      </p:graphicFrame>
      <p:graphicFrame>
        <p:nvGraphicFramePr>
          <p:cNvPr id="264195" name="Object 3"/>
          <p:cNvGraphicFramePr>
            <a:graphicFrameLocks noChangeAspect="1"/>
          </p:cNvGraphicFramePr>
          <p:nvPr>
            <p:extLst>
              <p:ext uri="{D42A27DB-BD31-4B8C-83A1-F6EECF244321}">
                <p14:modId xmlns:p14="http://schemas.microsoft.com/office/powerpoint/2010/main" xmlns="" val="3451071666"/>
              </p:ext>
            </p:extLst>
          </p:nvPr>
        </p:nvGraphicFramePr>
        <p:xfrm>
          <a:off x="3428999" y="568838"/>
          <a:ext cx="2618671" cy="2376264"/>
        </p:xfrm>
        <a:graphic>
          <a:graphicData uri="http://schemas.openxmlformats.org/presentationml/2006/ole">
            <p:oleObj spid="_x0000_s264291" name="Prism Project" r:id="rId6" imgW="5040000" imgH="4572000" progId="Prism5.Document">
              <p:embed/>
            </p:oleObj>
          </a:graphicData>
        </a:graphic>
      </p:graphicFrame>
      <p:sp>
        <p:nvSpPr>
          <p:cNvPr id="8" name="TextBox 7"/>
          <p:cNvSpPr txBox="1"/>
          <p:nvPr/>
        </p:nvSpPr>
        <p:spPr>
          <a:xfrm>
            <a:off x="563450" y="395536"/>
            <a:ext cx="332142" cy="338554"/>
          </a:xfrm>
          <a:prstGeom prst="rect">
            <a:avLst/>
          </a:prstGeom>
          <a:noFill/>
        </p:spPr>
        <p:txBody>
          <a:bodyPr wrap="none" rtlCol="0">
            <a:spAutoFit/>
          </a:bodyPr>
          <a:lstStyle/>
          <a:p>
            <a:r>
              <a:rPr lang="en-US" sz="1600" b="1" dirty="0" smtClean="0">
                <a:latin typeface="Arial" pitchFamily="34" charset="0"/>
                <a:cs typeface="Arial" pitchFamily="34" charset="0"/>
              </a:rPr>
              <a:t>A</a:t>
            </a:r>
            <a:endParaRPr lang="en-US" sz="1600" b="1" dirty="0">
              <a:latin typeface="Arial" pitchFamily="34" charset="0"/>
              <a:cs typeface="Arial" pitchFamily="34" charset="0"/>
            </a:endParaRPr>
          </a:p>
        </p:txBody>
      </p:sp>
      <p:sp>
        <p:nvSpPr>
          <p:cNvPr id="9" name="TextBox 8"/>
          <p:cNvSpPr txBox="1"/>
          <p:nvPr/>
        </p:nvSpPr>
        <p:spPr>
          <a:xfrm>
            <a:off x="3284984" y="395536"/>
            <a:ext cx="332142" cy="338554"/>
          </a:xfrm>
          <a:prstGeom prst="rect">
            <a:avLst/>
          </a:prstGeom>
          <a:noFill/>
        </p:spPr>
        <p:txBody>
          <a:bodyPr wrap="none" rtlCol="0">
            <a:spAutoFit/>
          </a:bodyPr>
          <a:lstStyle/>
          <a:p>
            <a:r>
              <a:rPr lang="en-US" sz="1600" b="1" dirty="0" smtClean="0">
                <a:latin typeface="Arial" pitchFamily="34" charset="0"/>
                <a:cs typeface="Arial" pitchFamily="34" charset="0"/>
              </a:rPr>
              <a:t>B</a:t>
            </a:r>
            <a:endParaRPr lang="en-US" sz="1600" b="1" dirty="0">
              <a:latin typeface="Arial" pitchFamily="34" charset="0"/>
              <a:cs typeface="Arial" pitchFamily="34" charset="0"/>
            </a:endParaRPr>
          </a:p>
        </p:txBody>
      </p:sp>
      <p:sp>
        <p:nvSpPr>
          <p:cNvPr id="10" name="TextBox 9"/>
          <p:cNvSpPr txBox="1"/>
          <p:nvPr/>
        </p:nvSpPr>
        <p:spPr>
          <a:xfrm>
            <a:off x="526668" y="5364088"/>
            <a:ext cx="332142" cy="338554"/>
          </a:xfrm>
          <a:prstGeom prst="rect">
            <a:avLst/>
          </a:prstGeom>
          <a:noFill/>
        </p:spPr>
        <p:txBody>
          <a:bodyPr wrap="none" rtlCol="0">
            <a:spAutoFit/>
          </a:bodyPr>
          <a:lstStyle/>
          <a:p>
            <a:r>
              <a:rPr lang="en-US" sz="1600" b="1" dirty="0" smtClean="0">
                <a:latin typeface="Arial" pitchFamily="34" charset="0"/>
                <a:cs typeface="Arial" pitchFamily="34" charset="0"/>
              </a:rPr>
              <a:t>D</a:t>
            </a:r>
            <a:endParaRPr lang="en-US" sz="1600" b="1" dirty="0">
              <a:latin typeface="Arial" pitchFamily="34" charset="0"/>
              <a:cs typeface="Arial" pitchFamily="34" charset="0"/>
            </a:endParaRPr>
          </a:p>
        </p:txBody>
      </p:sp>
      <p:sp>
        <p:nvSpPr>
          <p:cNvPr id="11" name="TextBox 10"/>
          <p:cNvSpPr txBox="1"/>
          <p:nvPr/>
        </p:nvSpPr>
        <p:spPr>
          <a:xfrm>
            <a:off x="476672" y="3004487"/>
            <a:ext cx="332142" cy="338554"/>
          </a:xfrm>
          <a:prstGeom prst="rect">
            <a:avLst/>
          </a:prstGeom>
          <a:noFill/>
        </p:spPr>
        <p:txBody>
          <a:bodyPr wrap="none" rtlCol="0">
            <a:spAutoFit/>
          </a:bodyPr>
          <a:lstStyle/>
          <a:p>
            <a:r>
              <a:rPr lang="en-US" sz="1600" b="1" dirty="0" smtClean="0">
                <a:latin typeface="Arial" pitchFamily="34" charset="0"/>
                <a:cs typeface="Arial" pitchFamily="34" charset="0"/>
              </a:rPr>
              <a:t>C</a:t>
            </a:r>
            <a:endParaRPr lang="en-US" sz="16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2626" name="Object 112"/>
          <p:cNvGraphicFramePr>
            <a:graphicFrameLocks noChangeAspect="1"/>
          </p:cNvGraphicFramePr>
          <p:nvPr>
            <p:extLst>
              <p:ext uri="{D42A27DB-BD31-4B8C-83A1-F6EECF244321}">
                <p14:modId xmlns:p14="http://schemas.microsoft.com/office/powerpoint/2010/main" xmlns="" val="3755323709"/>
              </p:ext>
            </p:extLst>
          </p:nvPr>
        </p:nvGraphicFramePr>
        <p:xfrm>
          <a:off x="458788" y="1214414"/>
          <a:ext cx="5508625" cy="3497286"/>
        </p:xfrm>
        <a:graphic>
          <a:graphicData uri="http://schemas.openxmlformats.org/presentationml/2006/ole">
            <p:oleObj spid="_x0000_s282633" name="Prism Project" r:id="rId3" imgW="6480000" imgH="4392000" progId="Prism5.Document">
              <p:embed/>
            </p:oleObj>
          </a:graphicData>
        </a:graphic>
      </p:graphicFrame>
      <p:sp>
        <p:nvSpPr>
          <p:cNvPr id="3" name="Rectangle 2"/>
          <p:cNvSpPr/>
          <p:nvPr/>
        </p:nvSpPr>
        <p:spPr>
          <a:xfrm>
            <a:off x="634615" y="4932040"/>
            <a:ext cx="5458681" cy="600164"/>
          </a:xfrm>
          <a:prstGeom prst="rect">
            <a:avLst/>
          </a:prstGeom>
        </p:spPr>
        <p:txBody>
          <a:bodyPr wrap="square">
            <a:spAutoFit/>
          </a:bodyPr>
          <a:lstStyle/>
          <a:p>
            <a:pPr algn="just"/>
            <a:r>
              <a:rPr lang="en-CA" sz="1100" b="1" dirty="0">
                <a:latin typeface="Arial" pitchFamily="34" charset="0"/>
                <a:cs typeface="Arial" pitchFamily="34" charset="0"/>
              </a:rPr>
              <a:t>Supplementary Fig. </a:t>
            </a:r>
            <a:r>
              <a:rPr lang="en-CA" sz="1100" b="1" dirty="0" smtClean="0">
                <a:latin typeface="Arial" pitchFamily="34" charset="0"/>
                <a:cs typeface="Arial" pitchFamily="34" charset="0"/>
              </a:rPr>
              <a:t>S4 Effect of Olaparib alone on DSB repair. </a:t>
            </a:r>
            <a:r>
              <a:rPr lang="en-CA" sz="1100" dirty="0" smtClean="0">
                <a:latin typeface="Arial" pitchFamily="34" charset="0"/>
                <a:cs typeface="Arial" pitchFamily="34" charset="0"/>
              </a:rPr>
              <a:t>The indicated cells were treated with 1µM Olaparib </a:t>
            </a:r>
            <a:r>
              <a:rPr lang="en-CA" sz="1100" dirty="0" smtClean="0">
                <a:latin typeface="Arial" pitchFamily="34" charset="0"/>
                <a:cs typeface="Arial" pitchFamily="34" charset="0"/>
              </a:rPr>
              <a:t>for 2h and after </a:t>
            </a:r>
            <a:r>
              <a:rPr lang="en-CA" sz="1100" dirty="0" smtClean="0">
                <a:latin typeface="Arial" pitchFamily="34" charset="0"/>
                <a:cs typeface="Arial" pitchFamily="34" charset="0"/>
              </a:rPr>
              <a:t>the indicated time points, the number of </a:t>
            </a:r>
            <a:r>
              <a:rPr lang="el-GR" sz="1100" dirty="0" smtClean="0">
                <a:latin typeface="Arial" pitchFamily="34" charset="0"/>
                <a:cs typeface="Arial" pitchFamily="34" charset="0"/>
              </a:rPr>
              <a:t>γ</a:t>
            </a:r>
            <a:r>
              <a:rPr lang="de-DE" sz="1100" dirty="0" smtClean="0">
                <a:latin typeface="Arial" pitchFamily="34" charset="0"/>
                <a:cs typeface="Arial" pitchFamily="34" charset="0"/>
              </a:rPr>
              <a:t>H2AX foci </a:t>
            </a:r>
            <a:r>
              <a:rPr lang="en-CA" sz="1100" dirty="0" smtClean="0">
                <a:latin typeface="Arial" pitchFamily="34" charset="0"/>
                <a:cs typeface="Arial" pitchFamily="34" charset="0"/>
              </a:rPr>
              <a:t>were numerated. </a:t>
            </a:r>
            <a:endParaRPr lang="en-CA" sz="1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3620" name="Object 4"/>
          <p:cNvGraphicFramePr>
            <a:graphicFrameLocks noChangeAspect="1"/>
          </p:cNvGraphicFramePr>
          <p:nvPr>
            <p:extLst>
              <p:ext uri="{D42A27DB-BD31-4B8C-83A1-F6EECF244321}">
                <p14:modId xmlns:p14="http://schemas.microsoft.com/office/powerpoint/2010/main" xmlns="" val="1568978095"/>
              </p:ext>
            </p:extLst>
          </p:nvPr>
        </p:nvGraphicFramePr>
        <p:xfrm>
          <a:off x="127000" y="787400"/>
          <a:ext cx="3771900" cy="4038600"/>
        </p:xfrm>
        <a:graphic>
          <a:graphicData uri="http://schemas.openxmlformats.org/presentationml/2006/ole">
            <p:oleObj spid="_x0000_s258212" name="Prism Project" r:id="rId4" imgW="6012000" imgH="5940000" progId="Prism5.Document">
              <p:embed/>
            </p:oleObj>
          </a:graphicData>
        </a:graphic>
      </p:graphicFrame>
      <p:graphicFrame>
        <p:nvGraphicFramePr>
          <p:cNvPr id="623621" name="Object 5"/>
          <p:cNvGraphicFramePr>
            <a:graphicFrameLocks noChangeAspect="1"/>
          </p:cNvGraphicFramePr>
          <p:nvPr>
            <p:extLst>
              <p:ext uri="{D42A27DB-BD31-4B8C-83A1-F6EECF244321}">
                <p14:modId xmlns:p14="http://schemas.microsoft.com/office/powerpoint/2010/main" xmlns="" val="211209967"/>
              </p:ext>
            </p:extLst>
          </p:nvPr>
        </p:nvGraphicFramePr>
        <p:xfrm>
          <a:off x="3943350" y="776288"/>
          <a:ext cx="2095500" cy="4024312"/>
        </p:xfrm>
        <a:graphic>
          <a:graphicData uri="http://schemas.openxmlformats.org/presentationml/2006/ole">
            <p:oleObj spid="_x0000_s258213" name="Prism Project" r:id="rId5" imgW="4212000" imgH="7956000" progId="Prism5.Document">
              <p:embed/>
            </p:oleObj>
          </a:graphicData>
        </a:graphic>
      </p:graphicFrame>
      <p:graphicFrame>
        <p:nvGraphicFramePr>
          <p:cNvPr id="48134" name="Object 6"/>
          <p:cNvGraphicFramePr>
            <a:graphicFrameLocks noChangeAspect="1"/>
          </p:cNvGraphicFramePr>
          <p:nvPr/>
        </p:nvGraphicFramePr>
        <p:xfrm>
          <a:off x="487363" y="4954588"/>
          <a:ext cx="3249612" cy="2282825"/>
        </p:xfrm>
        <a:graphic>
          <a:graphicData uri="http://schemas.openxmlformats.org/presentationml/2006/ole">
            <p:oleObj spid="_x0000_s258214" name="Prism Project" r:id="rId6" imgW="8136000" imgH="5904000" progId="Prism5.Document">
              <p:embed/>
            </p:oleObj>
          </a:graphicData>
        </a:graphic>
      </p:graphicFrame>
      <p:sp>
        <p:nvSpPr>
          <p:cNvPr id="10" name="TextBox 9"/>
          <p:cNvSpPr txBox="1"/>
          <p:nvPr/>
        </p:nvSpPr>
        <p:spPr>
          <a:xfrm>
            <a:off x="310776" y="467544"/>
            <a:ext cx="332142" cy="338554"/>
          </a:xfrm>
          <a:prstGeom prst="rect">
            <a:avLst/>
          </a:prstGeom>
          <a:noFill/>
        </p:spPr>
        <p:txBody>
          <a:bodyPr wrap="none" rtlCol="0">
            <a:spAutoFit/>
          </a:bodyPr>
          <a:lstStyle/>
          <a:p>
            <a:r>
              <a:rPr lang="en-US" sz="1600" b="1" dirty="0" smtClean="0">
                <a:latin typeface="Arial" pitchFamily="34" charset="0"/>
                <a:cs typeface="Arial" pitchFamily="34" charset="0"/>
              </a:rPr>
              <a:t>A</a:t>
            </a:r>
            <a:endParaRPr lang="en-US" sz="1600" b="1" dirty="0">
              <a:latin typeface="Arial" pitchFamily="34" charset="0"/>
              <a:cs typeface="Arial" pitchFamily="34" charset="0"/>
            </a:endParaRPr>
          </a:p>
        </p:txBody>
      </p:sp>
      <p:sp>
        <p:nvSpPr>
          <p:cNvPr id="11" name="TextBox 10"/>
          <p:cNvSpPr txBox="1"/>
          <p:nvPr/>
        </p:nvSpPr>
        <p:spPr>
          <a:xfrm>
            <a:off x="3924304" y="417022"/>
            <a:ext cx="332142" cy="338554"/>
          </a:xfrm>
          <a:prstGeom prst="rect">
            <a:avLst/>
          </a:prstGeom>
          <a:noFill/>
        </p:spPr>
        <p:txBody>
          <a:bodyPr wrap="none" rtlCol="0">
            <a:spAutoFit/>
          </a:bodyPr>
          <a:lstStyle/>
          <a:p>
            <a:r>
              <a:rPr lang="en-US" sz="1600" b="1" dirty="0" smtClean="0">
                <a:latin typeface="Arial" pitchFamily="34" charset="0"/>
                <a:cs typeface="Arial" pitchFamily="34" charset="0"/>
              </a:rPr>
              <a:t>B</a:t>
            </a:r>
            <a:endParaRPr lang="en-US" sz="1600" b="1" dirty="0">
              <a:latin typeface="Arial" pitchFamily="34" charset="0"/>
              <a:cs typeface="Arial" pitchFamily="34" charset="0"/>
            </a:endParaRPr>
          </a:p>
        </p:txBody>
      </p:sp>
      <p:sp>
        <p:nvSpPr>
          <p:cNvPr id="12" name="TextBox 11"/>
          <p:cNvSpPr txBox="1"/>
          <p:nvPr/>
        </p:nvSpPr>
        <p:spPr>
          <a:xfrm>
            <a:off x="323828" y="4814889"/>
            <a:ext cx="332142" cy="338554"/>
          </a:xfrm>
          <a:prstGeom prst="rect">
            <a:avLst/>
          </a:prstGeom>
          <a:noFill/>
        </p:spPr>
        <p:txBody>
          <a:bodyPr wrap="none" rtlCol="0">
            <a:spAutoFit/>
          </a:bodyPr>
          <a:lstStyle/>
          <a:p>
            <a:r>
              <a:rPr lang="en-US" sz="1600" b="1" dirty="0" smtClean="0">
                <a:latin typeface="Arial" pitchFamily="34" charset="0"/>
                <a:cs typeface="Arial" pitchFamily="34" charset="0"/>
              </a:rPr>
              <a:t>C</a:t>
            </a:r>
            <a:endParaRPr lang="en-US" sz="1600" b="1" dirty="0">
              <a:latin typeface="Arial" pitchFamily="34" charset="0"/>
              <a:cs typeface="Arial" pitchFamily="34" charset="0"/>
            </a:endParaRPr>
          </a:p>
        </p:txBody>
      </p:sp>
      <p:sp>
        <p:nvSpPr>
          <p:cNvPr id="14" name="Rectangle 13"/>
          <p:cNvSpPr/>
          <p:nvPr/>
        </p:nvSpPr>
        <p:spPr>
          <a:xfrm>
            <a:off x="357166" y="7295255"/>
            <a:ext cx="6143668" cy="1277273"/>
          </a:xfrm>
          <a:prstGeom prst="rect">
            <a:avLst/>
          </a:prstGeom>
        </p:spPr>
        <p:txBody>
          <a:bodyPr wrap="square">
            <a:spAutoFit/>
          </a:bodyPr>
          <a:lstStyle/>
          <a:p>
            <a:pPr algn="just"/>
            <a:r>
              <a:rPr lang="en-CA" sz="1100" b="1" dirty="0">
                <a:latin typeface="Arial" pitchFamily="34" charset="0"/>
                <a:cs typeface="Arial" pitchFamily="34" charset="0"/>
              </a:rPr>
              <a:t>Supplementary </a:t>
            </a:r>
            <a:r>
              <a:rPr lang="en-CA" sz="1100" b="1" dirty="0" smtClean="0">
                <a:latin typeface="Arial" pitchFamily="34" charset="0"/>
                <a:cs typeface="Arial" pitchFamily="34" charset="0"/>
              </a:rPr>
              <a:t>Fig. S5 Olaparib treatment does not induce cell cycle arrest or apoptosis. </a:t>
            </a:r>
            <a:r>
              <a:rPr lang="en-US" sz="1100" dirty="0" smtClean="0">
                <a:latin typeface="Arial" pitchFamily="34" charset="0"/>
                <a:cs typeface="Arial" pitchFamily="34" charset="0"/>
              </a:rPr>
              <a:t>(A</a:t>
            </a:r>
            <a:r>
              <a:rPr lang="en-US" sz="1100" dirty="0">
                <a:latin typeface="Arial" pitchFamily="34" charset="0"/>
                <a:cs typeface="Arial" pitchFamily="34" charset="0"/>
              </a:rPr>
              <a:t>)&amp;(B) Indicated cells were firstly incubated with Olaparib for 2h pre-3Gy before fixation at the indicated time points post-irradiation.</a:t>
            </a:r>
            <a:r>
              <a:rPr lang="en-CA" sz="1100" dirty="0">
                <a:latin typeface="Arial" pitchFamily="34" charset="0"/>
                <a:cs typeface="Arial" pitchFamily="34" charset="0"/>
              </a:rPr>
              <a:t> Cell cycle analysis was performed by flow cytometry after </a:t>
            </a:r>
            <a:r>
              <a:rPr lang="en-CA" sz="1100" dirty="0" err="1">
                <a:latin typeface="Arial" pitchFamily="34" charset="0"/>
                <a:cs typeface="Arial" pitchFamily="34" charset="0"/>
              </a:rPr>
              <a:t>propidium</a:t>
            </a:r>
            <a:r>
              <a:rPr lang="en-CA" sz="1100" dirty="0">
                <a:latin typeface="Arial" pitchFamily="34" charset="0"/>
                <a:cs typeface="Arial" pitchFamily="34" charset="0"/>
              </a:rPr>
              <a:t> iodide (PI) staining</a:t>
            </a:r>
            <a:r>
              <a:rPr lang="en-CA" sz="1100" dirty="0" smtClean="0">
                <a:latin typeface="Arial" pitchFamily="34" charset="0"/>
                <a:cs typeface="Arial" pitchFamily="34" charset="0"/>
              </a:rPr>
              <a:t>. (C</a:t>
            </a:r>
            <a:r>
              <a:rPr lang="en-CA" sz="1100" dirty="0">
                <a:latin typeface="Arial" pitchFamily="34" charset="0"/>
                <a:cs typeface="Arial" pitchFamily="34" charset="0"/>
              </a:rPr>
              <a:t>) Detection of apoptosis via </a:t>
            </a:r>
            <a:r>
              <a:rPr lang="en-CA" sz="1100" dirty="0" err="1">
                <a:latin typeface="Arial" pitchFamily="34" charset="0"/>
                <a:cs typeface="Arial" pitchFamily="34" charset="0"/>
              </a:rPr>
              <a:t>caspase</a:t>
            </a:r>
            <a:r>
              <a:rPr lang="en-CA" sz="1100" dirty="0">
                <a:latin typeface="Arial" pitchFamily="34" charset="0"/>
                <a:cs typeface="Arial" pitchFamily="34" charset="0"/>
              </a:rPr>
              <a:t> activity. Cells X-irradiated with </a:t>
            </a:r>
            <a:r>
              <a:rPr lang="en-CA" sz="1100" dirty="0" smtClean="0">
                <a:latin typeface="Arial" pitchFamily="34" charset="0"/>
                <a:cs typeface="Arial" pitchFamily="34" charset="0"/>
              </a:rPr>
              <a:t>3</a:t>
            </a:r>
            <a:r>
              <a:rPr lang="en-CA" sz="1100" dirty="0">
                <a:latin typeface="Arial" pitchFamily="34" charset="0"/>
                <a:cs typeface="Arial" pitchFamily="34" charset="0"/>
              </a:rPr>
              <a:t> </a:t>
            </a:r>
            <a:r>
              <a:rPr lang="en-CA" sz="1100" dirty="0" err="1">
                <a:latin typeface="Arial" pitchFamily="34" charset="0"/>
                <a:cs typeface="Arial" pitchFamily="34" charset="0"/>
              </a:rPr>
              <a:t>Gy</a:t>
            </a:r>
            <a:r>
              <a:rPr lang="en-CA" sz="1100" dirty="0">
                <a:latin typeface="Arial" pitchFamily="34" charset="0"/>
                <a:cs typeface="Arial" pitchFamily="34" charset="0"/>
              </a:rPr>
              <a:t> in the presence or absence of Olaparib and analyzed at 24h time point. Values obtained for 0 </a:t>
            </a:r>
            <a:r>
              <a:rPr lang="en-CA" sz="1100" dirty="0" err="1">
                <a:latin typeface="Arial" pitchFamily="34" charset="0"/>
                <a:cs typeface="Arial" pitchFamily="34" charset="0"/>
              </a:rPr>
              <a:t>Gy</a:t>
            </a:r>
            <a:r>
              <a:rPr lang="en-CA" sz="1100" dirty="0">
                <a:latin typeface="Arial" pitchFamily="34" charset="0"/>
                <a:cs typeface="Arial" pitchFamily="34" charset="0"/>
              </a:rPr>
              <a:t> were subtracted. </a:t>
            </a:r>
            <a:r>
              <a:rPr lang="en-CA" sz="1100" dirty="0" err="1">
                <a:latin typeface="Arial" pitchFamily="34" charset="0"/>
                <a:cs typeface="Arial" pitchFamily="34" charset="0"/>
              </a:rPr>
              <a:t>Jurkat</a:t>
            </a:r>
            <a:r>
              <a:rPr lang="en-CA" sz="1100" dirty="0">
                <a:latin typeface="Arial" pitchFamily="34" charset="0"/>
                <a:cs typeface="Arial" pitchFamily="34" charset="0"/>
              </a:rPr>
              <a:t> cells irradiated with 3 </a:t>
            </a:r>
            <a:r>
              <a:rPr lang="en-CA" sz="1100" dirty="0" err="1">
                <a:latin typeface="Arial" pitchFamily="34" charset="0"/>
                <a:cs typeface="Arial" pitchFamily="34" charset="0"/>
              </a:rPr>
              <a:t>Gy</a:t>
            </a:r>
            <a:r>
              <a:rPr lang="en-CA" sz="1100" dirty="0">
                <a:latin typeface="Arial" pitchFamily="34" charset="0"/>
                <a:cs typeface="Arial" pitchFamily="34" charset="0"/>
              </a:rPr>
              <a:t> and incubated with 1 </a:t>
            </a:r>
            <a:r>
              <a:rPr lang="en-CA" sz="1100" dirty="0" err="1">
                <a:latin typeface="Arial" pitchFamily="34" charset="0"/>
                <a:cs typeface="Arial" pitchFamily="34" charset="0"/>
              </a:rPr>
              <a:t>μM</a:t>
            </a:r>
            <a:r>
              <a:rPr lang="en-CA" sz="1100" dirty="0">
                <a:latin typeface="Arial" pitchFamily="34" charset="0"/>
                <a:cs typeface="Arial" pitchFamily="34" charset="0"/>
              </a:rPr>
              <a:t> </a:t>
            </a:r>
            <a:r>
              <a:rPr lang="en-CA" sz="1100" dirty="0" err="1">
                <a:latin typeface="Arial" pitchFamily="34" charset="0"/>
                <a:cs typeface="Arial" pitchFamily="34" charset="0"/>
              </a:rPr>
              <a:t>staurosporine</a:t>
            </a:r>
            <a:r>
              <a:rPr lang="en-CA" sz="1100" dirty="0">
                <a:latin typeface="Arial" pitchFamily="34" charset="0"/>
                <a:cs typeface="Arial" pitchFamily="34" charset="0"/>
              </a:rPr>
              <a:t> for 24 h were used as a positive control</a:t>
            </a:r>
            <a:r>
              <a:rPr lang="en-CA" sz="1100" dirty="0" smtClean="0">
                <a:latin typeface="Arial" pitchFamily="34" charset="0"/>
                <a:cs typeface="Arial" pitchFamily="34" charset="0"/>
              </a:rPr>
              <a:t>.</a:t>
            </a:r>
            <a:endParaRPr lang="en-US" sz="1100" dirty="0">
              <a:latin typeface="Arial" pitchFamily="34" charset="0"/>
              <a:cs typeface="Arial" pitchFamily="34" charset="0"/>
            </a:endParaRPr>
          </a:p>
        </p:txBody>
      </p:sp>
      <p:graphicFrame>
        <p:nvGraphicFramePr>
          <p:cNvPr id="258055" name="Object 7"/>
          <p:cNvGraphicFramePr>
            <a:graphicFrameLocks noChangeAspect="1"/>
          </p:cNvGraphicFramePr>
          <p:nvPr>
            <p:extLst>
              <p:ext uri="{D42A27DB-BD31-4B8C-83A1-F6EECF244321}">
                <p14:modId xmlns:p14="http://schemas.microsoft.com/office/powerpoint/2010/main" xmlns="" val="732841268"/>
              </p:ext>
            </p:extLst>
          </p:nvPr>
        </p:nvGraphicFramePr>
        <p:xfrm>
          <a:off x="1000108" y="571471"/>
          <a:ext cx="2356884" cy="391475"/>
        </p:xfrm>
        <a:graphic>
          <a:graphicData uri="http://schemas.openxmlformats.org/presentationml/2006/ole">
            <p:oleObj spid="_x0000_s258215" name="Prism Project" r:id="rId7" imgW="3672000" imgH="576000" progId="Prism5.Document">
              <p:embed/>
            </p:oleObj>
          </a:graphicData>
        </a:graphic>
      </p:graphicFrame>
      <p:graphicFrame>
        <p:nvGraphicFramePr>
          <p:cNvPr id="258056" name="Object 8"/>
          <p:cNvGraphicFramePr>
            <a:graphicFrameLocks noChangeAspect="1"/>
          </p:cNvGraphicFramePr>
          <p:nvPr/>
        </p:nvGraphicFramePr>
        <p:xfrm>
          <a:off x="984250" y="5340350"/>
          <a:ext cx="2286000" cy="393700"/>
        </p:xfrm>
        <a:graphic>
          <a:graphicData uri="http://schemas.openxmlformats.org/presentationml/2006/ole">
            <p:oleObj spid="_x0000_s258216" name="Prism Project" r:id="rId8" imgW="3582924" imgH="595884" progId="Prism5.Document">
              <p:embed/>
            </p:oleObj>
          </a:graphicData>
        </a:graphic>
      </p:graphicFrame>
    </p:spTree>
    <p:extLst>
      <p:ext uri="{BB962C8B-B14F-4D97-AF65-F5344CB8AC3E}">
        <p14:creationId xmlns:p14="http://schemas.microsoft.com/office/powerpoint/2010/main" xmlns="" val="344910421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xmlns="" val="3136779206"/>
              </p:ext>
            </p:extLst>
          </p:nvPr>
        </p:nvGraphicFramePr>
        <p:xfrm>
          <a:off x="1413247" y="1187449"/>
          <a:ext cx="3599929" cy="3532743"/>
        </p:xfrm>
        <a:graphic>
          <a:graphicData uri="http://schemas.openxmlformats.org/presentationml/2006/ole">
            <p:oleObj spid="_x0000_s265240" name="Prism Project" r:id="rId3" imgW="4464000" imgH="4572000" progId="Prism5.Document">
              <p:embed/>
            </p:oleObj>
          </a:graphicData>
        </a:graphic>
      </p:graphicFrame>
      <p:sp>
        <p:nvSpPr>
          <p:cNvPr id="3" name="Rectangle 2"/>
          <p:cNvSpPr/>
          <p:nvPr/>
        </p:nvSpPr>
        <p:spPr>
          <a:xfrm>
            <a:off x="634615" y="4932040"/>
            <a:ext cx="5458681" cy="938719"/>
          </a:xfrm>
          <a:prstGeom prst="rect">
            <a:avLst/>
          </a:prstGeom>
        </p:spPr>
        <p:txBody>
          <a:bodyPr wrap="square">
            <a:spAutoFit/>
          </a:bodyPr>
          <a:lstStyle/>
          <a:p>
            <a:pPr algn="just"/>
            <a:r>
              <a:rPr lang="en-CA" sz="1100" b="1" dirty="0">
                <a:latin typeface="Arial" pitchFamily="34" charset="0"/>
                <a:cs typeface="Arial" pitchFamily="34" charset="0"/>
              </a:rPr>
              <a:t>Supplementary Fig. </a:t>
            </a:r>
            <a:r>
              <a:rPr lang="en-CA" sz="1100" b="1" dirty="0" smtClean="0">
                <a:latin typeface="Arial" pitchFamily="34" charset="0"/>
                <a:cs typeface="Arial" pitchFamily="34" charset="0"/>
              </a:rPr>
              <a:t>S6 Effect of PARP inhibition on end joining efficiency measured by </a:t>
            </a:r>
            <a:r>
              <a:rPr lang="en-CA" sz="1100" b="1" dirty="0" err="1" smtClean="0">
                <a:latin typeface="Arial" pitchFamily="34" charset="0"/>
                <a:cs typeface="Arial" pitchFamily="34" charset="0"/>
              </a:rPr>
              <a:t>pEJ</a:t>
            </a:r>
            <a:r>
              <a:rPr lang="en-CA" sz="1100" b="1" dirty="0" smtClean="0">
                <a:latin typeface="Arial" pitchFamily="34" charset="0"/>
                <a:cs typeface="Arial" pitchFamily="34" charset="0"/>
              </a:rPr>
              <a:t> substrate. </a:t>
            </a:r>
            <a:r>
              <a:rPr lang="en-CA" sz="1100" dirty="0" smtClean="0">
                <a:latin typeface="Arial" pitchFamily="34" charset="0"/>
                <a:cs typeface="Arial" pitchFamily="34" charset="0"/>
              </a:rPr>
              <a:t>The indicated cells were treated with 1µM Olaparib before transfection with a linearized </a:t>
            </a:r>
            <a:r>
              <a:rPr lang="en-CA" sz="1100" dirty="0" err="1" smtClean="0">
                <a:latin typeface="Arial" pitchFamily="34" charset="0"/>
                <a:cs typeface="Arial" pitchFamily="34" charset="0"/>
              </a:rPr>
              <a:t>pEJ</a:t>
            </a:r>
            <a:r>
              <a:rPr lang="en-CA" sz="1100" dirty="0" smtClean="0">
                <a:latin typeface="Arial" pitchFamily="34" charset="0"/>
                <a:cs typeface="Arial" pitchFamily="34" charset="0"/>
              </a:rPr>
              <a:t> substrate to measure end joining efficiency. After 48h, the percent of GFP+ cells were measured by FACs. Indicated are the means ±SEM of at least 4 experiments.</a:t>
            </a:r>
            <a:endParaRPr lang="en-CA" sz="1100" dirty="0"/>
          </a:p>
        </p:txBody>
      </p:sp>
    </p:spTree>
    <p:extLst>
      <p:ext uri="{BB962C8B-B14F-4D97-AF65-F5344CB8AC3E}">
        <p14:creationId xmlns:p14="http://schemas.microsoft.com/office/powerpoint/2010/main" xmlns="" val="3002315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721</TotalTime>
  <Words>464</Words>
  <Application>Microsoft Office PowerPoint</Application>
  <PresentationFormat>On-screen Show (4:3)</PresentationFormat>
  <Paragraphs>20</Paragraphs>
  <Slides>6</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vt:i4>
      </vt:variant>
    </vt:vector>
  </HeadingPairs>
  <TitlesOfParts>
    <vt:vector size="9" baseType="lpstr">
      <vt:lpstr>Office Theme</vt:lpstr>
      <vt:lpstr>Prism Project</vt:lpstr>
      <vt:lpstr>GraphPad Prism 5 Project</vt:lpstr>
      <vt:lpstr>Slide 1</vt:lpstr>
      <vt:lpstr>Slide 2</vt:lpstr>
      <vt:lpstr>Slide 3</vt:lpstr>
      <vt:lpstr>Slide 4</vt:lpstr>
      <vt:lpstr>Slide 5</vt:lpstr>
      <vt:lpstr>Slide 6</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waelym</dc:creator>
  <cp:lastModifiedBy>waelym</cp:lastModifiedBy>
  <cp:revision>549</cp:revision>
  <cp:lastPrinted>2014-03-10T18:27:11Z</cp:lastPrinted>
  <dcterms:created xsi:type="dcterms:W3CDTF">2013-08-01T07:37:26Z</dcterms:created>
  <dcterms:modified xsi:type="dcterms:W3CDTF">2014-06-02T07:29:48Z</dcterms:modified>
</cp:coreProperties>
</file>