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266" r:id="rId3"/>
    <p:sldId id="259" r:id="rId4"/>
    <p:sldId id="265" r:id="rId5"/>
    <p:sldId id="260" r:id="rId6"/>
    <p:sldId id="261" r:id="rId7"/>
    <p:sldId id="262" r:id="rId8"/>
    <p:sldId id="267" r:id="rId9"/>
    <p:sldId id="269" r:id="rId10"/>
    <p:sldId id="274" r:id="rId11"/>
    <p:sldId id="273" r:id="rId12"/>
    <p:sldId id="272" r:id="rId1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7026" autoAdjust="0"/>
  </p:normalViewPr>
  <p:slideViewPr>
    <p:cSldViewPr>
      <p:cViewPr varScale="1">
        <p:scale>
          <a:sx n="82" d="100"/>
          <a:sy n="82" d="100"/>
        </p:scale>
        <p:origin x="-1128" y="-36"/>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image" Target="../media/image57.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wmf"/><Relationship Id="rId1" Type="http://schemas.openxmlformats.org/officeDocument/2006/relationships/image" Target="../media/image7.emf"/><Relationship Id="rId4"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1.wmf"/><Relationship Id="rId7" Type="http://schemas.openxmlformats.org/officeDocument/2006/relationships/image" Target="../media/image45.emf"/><Relationship Id="rId2" Type="http://schemas.openxmlformats.org/officeDocument/2006/relationships/image" Target="../media/image40.emf"/><Relationship Id="rId1" Type="http://schemas.openxmlformats.org/officeDocument/2006/relationships/image" Target="../media/image39.wmf"/><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image" Target="../media/image47.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image" Target="../media/image53.emf"/><Relationship Id="rId4" Type="http://schemas.openxmlformats.org/officeDocument/2006/relationships/image" Target="../media/image5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74FC6D-B13E-4090-9102-226659D64855}" type="datetimeFigureOut">
              <a:rPr lang="en-US" smtClean="0"/>
              <a:pPr/>
              <a:t>1/8/2014</a:t>
            </a:fld>
            <a:endParaRPr lang="en-US"/>
          </a:p>
        </p:txBody>
      </p:sp>
      <p:sp>
        <p:nvSpPr>
          <p:cNvPr id="4" name="3 Marcador de imagen de diapositiva"/>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BC8CF8-4511-4DA4-8548-DB8C0C878366}" type="slidenum">
              <a:rPr lang="en-US" smtClean="0"/>
              <a:pPr/>
              <a:t>‹Nº›</a:t>
            </a:fld>
            <a:endParaRPr lang="en-US"/>
          </a:p>
        </p:txBody>
      </p:sp>
    </p:spTree>
    <p:extLst>
      <p:ext uri="{BB962C8B-B14F-4D97-AF65-F5344CB8AC3E}">
        <p14:creationId xmlns:p14="http://schemas.microsoft.com/office/powerpoint/2010/main" val="324713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2840568"/>
            <a:ext cx="5829300" cy="1960033"/>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4081055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1362626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729037" y="488951"/>
            <a:ext cx="1157288" cy="104013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257175" y="488951"/>
            <a:ext cx="3357563" cy="104013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557855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0385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5875867"/>
            <a:ext cx="5829300" cy="1816100"/>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54709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674334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6184"/>
            <a:ext cx="6172200" cy="1524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1787878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4276235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000312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4067"/>
            <a:ext cx="2256235" cy="154940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268350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400800"/>
            <a:ext cx="4114800" cy="755651"/>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57DB46-D72E-40BF-B531-0DB8748CE4FE}" type="datetimeFigureOut">
              <a:rPr lang="en-US" smtClean="0"/>
              <a:pPr/>
              <a:t>1/8/2014</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79D5EDE7-20EF-4EAB-9387-2159BF7FA674}" type="slidenum">
              <a:rPr lang="en-US" smtClean="0"/>
              <a:pPr/>
              <a:t>‹Nº›</a:t>
            </a:fld>
            <a:endParaRPr lang="en-US"/>
          </a:p>
        </p:txBody>
      </p:sp>
    </p:spTree>
    <p:extLst>
      <p:ext uri="{BB962C8B-B14F-4D97-AF65-F5344CB8AC3E}">
        <p14:creationId xmlns:p14="http://schemas.microsoft.com/office/powerpoint/2010/main" val="520555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857DB46-D72E-40BF-B531-0DB8748CE4FE}" type="datetimeFigureOut">
              <a:rPr lang="en-US" smtClean="0"/>
              <a:pPr/>
              <a:t>1/8/2014</a:t>
            </a:fld>
            <a:endParaRPr lang="en-US"/>
          </a:p>
        </p:txBody>
      </p:sp>
      <p:sp>
        <p:nvSpPr>
          <p:cNvPr id="5" name="4 Marcador de pie de página"/>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9D5EDE7-20EF-4EAB-9387-2159BF7FA674}" type="slidenum">
              <a:rPr lang="en-US" smtClean="0"/>
              <a:pPr/>
              <a:t>‹Nº›</a:t>
            </a:fld>
            <a:endParaRPr lang="en-US"/>
          </a:p>
        </p:txBody>
      </p:sp>
    </p:spTree>
    <p:extLst>
      <p:ext uri="{BB962C8B-B14F-4D97-AF65-F5344CB8AC3E}">
        <p14:creationId xmlns:p14="http://schemas.microsoft.com/office/powerpoint/2010/main" val="470978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oleObject" Target="../embeddings/oleObject1.bin"/><Relationship Id="rId7" Type="http://schemas.openxmlformats.org/officeDocument/2006/relationships/image" Target="../media/image3.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oleObject" Target="../embeddings/oleObject25.bin"/><Relationship Id="rId7"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2.jpeg"/><Relationship Id="rId4" Type="http://schemas.openxmlformats.org/officeDocument/2006/relationships/image" Target="../media/image47.emf"/><Relationship Id="rId9" Type="http://schemas.openxmlformats.org/officeDocument/2006/relationships/image" Target="../media/image51.jpeg"/></Relationships>
</file>

<file path=ppt/slides/_rels/slide11.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54.emf"/><Relationship Id="rId5" Type="http://schemas.openxmlformats.org/officeDocument/2006/relationships/oleObject" Target="../embeddings/oleObject28.bin"/><Relationship Id="rId10" Type="http://schemas.openxmlformats.org/officeDocument/2006/relationships/image" Target="../media/image56.emf"/><Relationship Id="rId4" Type="http://schemas.openxmlformats.org/officeDocument/2006/relationships/image" Target="../media/image53.emf"/><Relationship Id="rId9" Type="http://schemas.openxmlformats.org/officeDocument/2006/relationships/oleObject" Target="../embeddings/oleObject30.bin"/></Relationships>
</file>

<file path=ppt/slides/_rels/slide12.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58.emf"/><Relationship Id="rId5" Type="http://schemas.openxmlformats.org/officeDocument/2006/relationships/oleObject" Target="../embeddings/oleObject32.bin"/><Relationship Id="rId4" Type="http://schemas.openxmlformats.org/officeDocument/2006/relationships/image" Target="../media/image57.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oleObject" Target="../embeddings/oleObject7.bin"/><Relationship Id="rId18" Type="http://schemas.openxmlformats.org/officeDocument/2006/relationships/image" Target="../media/image18.jpeg"/><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8.wmf"/><Relationship Id="rId17" Type="http://schemas.openxmlformats.org/officeDocument/2006/relationships/image" Target="../media/image17.jpeg"/><Relationship Id="rId2" Type="http://schemas.openxmlformats.org/officeDocument/2006/relationships/slideLayout" Target="../slideLayouts/slideLayout7.xml"/><Relationship Id="rId16" Type="http://schemas.openxmlformats.org/officeDocument/2006/relationships/image" Target="../media/image10.emf"/><Relationship Id="rId1" Type="http://schemas.openxmlformats.org/officeDocument/2006/relationships/vmlDrawing" Target="../drawings/vmlDrawing3.vml"/><Relationship Id="rId6" Type="http://schemas.openxmlformats.org/officeDocument/2006/relationships/image" Target="../media/image14.jpeg"/><Relationship Id="rId11" Type="http://schemas.openxmlformats.org/officeDocument/2006/relationships/oleObject" Target="../embeddings/oleObject6.bin"/><Relationship Id="rId5" Type="http://schemas.openxmlformats.org/officeDocument/2006/relationships/image" Target="../media/image13.png"/><Relationship Id="rId15" Type="http://schemas.openxmlformats.org/officeDocument/2006/relationships/oleObject" Target="../embeddings/oleObject8.bin"/><Relationship Id="rId10" Type="http://schemas.openxmlformats.org/officeDocument/2006/relationships/image" Target="../media/image7.emf"/><Relationship Id="rId4" Type="http://schemas.openxmlformats.org/officeDocument/2006/relationships/image" Target="../media/image12.jpeg"/><Relationship Id="rId9" Type="http://schemas.openxmlformats.org/officeDocument/2006/relationships/oleObject" Target="../embeddings/oleObject5.bin"/><Relationship Id="rId14"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oleObject" Target="../embeddings/oleObject9.bin"/><Relationship Id="rId7" Type="http://schemas.openxmlformats.org/officeDocument/2006/relationships/image" Target="../media/image22.png"/><Relationship Id="rId12"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0.emf"/><Relationship Id="rId11" Type="http://schemas.openxmlformats.org/officeDocument/2006/relationships/image" Target="../media/image24.png"/><Relationship Id="rId5" Type="http://schemas.openxmlformats.org/officeDocument/2006/relationships/oleObject" Target="../embeddings/oleObject10.bin"/><Relationship Id="rId10" Type="http://schemas.openxmlformats.org/officeDocument/2006/relationships/image" Target="../media/image23.png"/><Relationship Id="rId4" Type="http://schemas.openxmlformats.org/officeDocument/2006/relationships/image" Target="../media/image19.emf"/><Relationship Id="rId9" Type="http://schemas.openxmlformats.org/officeDocument/2006/relationships/image" Target="../media/image21.emf"/></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oleObject" Target="../embeddings/oleObject12.bin"/><Relationship Id="rId7" Type="http://schemas.openxmlformats.org/officeDocument/2006/relationships/image" Target="../media/image30.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27.emf"/><Relationship Id="rId4" Type="http://schemas.openxmlformats.org/officeDocument/2006/relationships/image" Target="../media/image26.emf"/><Relationship Id="rId9"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35.png"/><Relationship Id="rId7" Type="http://schemas.openxmlformats.org/officeDocument/2006/relationships/image" Target="../media/image33.e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image" Target="../media/image32.emf"/><Relationship Id="rId4" Type="http://schemas.openxmlformats.org/officeDocument/2006/relationships/oleObject" Target="../embeddings/oleObject14.bin"/><Relationship Id="rId9" Type="http://schemas.openxmlformats.org/officeDocument/2006/relationships/image" Target="../media/image34.emf"/></Relationships>
</file>

<file path=ppt/slides/_rels/slide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oleObject" Target="../embeddings/oleObject22.bin"/><Relationship Id="rId18" Type="http://schemas.openxmlformats.org/officeDocument/2006/relationships/image" Target="../media/image46.em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43.emf"/><Relationship Id="rId17" Type="http://schemas.openxmlformats.org/officeDocument/2006/relationships/oleObject" Target="../embeddings/oleObject24.bin"/><Relationship Id="rId2" Type="http://schemas.openxmlformats.org/officeDocument/2006/relationships/slideLayout" Target="../slideLayouts/slideLayout7.xml"/><Relationship Id="rId16" Type="http://schemas.openxmlformats.org/officeDocument/2006/relationships/image" Target="../media/image45.emf"/><Relationship Id="rId1" Type="http://schemas.openxmlformats.org/officeDocument/2006/relationships/vmlDrawing" Target="../drawings/vmlDrawing7.vml"/><Relationship Id="rId6" Type="http://schemas.openxmlformats.org/officeDocument/2006/relationships/image" Target="../media/image40.emf"/><Relationship Id="rId11" Type="http://schemas.openxmlformats.org/officeDocument/2006/relationships/oleObject" Target="../embeddings/oleObject21.bin"/><Relationship Id="rId5" Type="http://schemas.openxmlformats.org/officeDocument/2006/relationships/oleObject" Target="../embeddings/oleObject18.bin"/><Relationship Id="rId15" Type="http://schemas.openxmlformats.org/officeDocument/2006/relationships/oleObject" Target="../embeddings/oleObject23.bin"/><Relationship Id="rId10" Type="http://schemas.openxmlformats.org/officeDocument/2006/relationships/image" Target="../media/image42.emf"/><Relationship Id="rId4" Type="http://schemas.openxmlformats.org/officeDocument/2006/relationships/image" Target="../media/image39.wmf"/><Relationship Id="rId9" Type="http://schemas.openxmlformats.org/officeDocument/2006/relationships/oleObject" Target="../embeddings/oleObject20.bin"/><Relationship Id="rId14" Type="http://schemas.openxmlformats.org/officeDocument/2006/relationships/image" Target="../media/image4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7" name="7 Objeto"/>
          <p:cNvGraphicFramePr>
            <a:graphicFrameLocks noChangeAspect="1"/>
          </p:cNvGraphicFramePr>
          <p:nvPr>
            <p:extLst>
              <p:ext uri="{D42A27DB-BD31-4B8C-83A1-F6EECF244321}">
                <p14:modId xmlns:p14="http://schemas.microsoft.com/office/powerpoint/2010/main" val="1938471697"/>
              </p:ext>
            </p:extLst>
          </p:nvPr>
        </p:nvGraphicFramePr>
        <p:xfrm>
          <a:off x="404514" y="795948"/>
          <a:ext cx="3157538" cy="1576387"/>
        </p:xfrm>
        <a:graphic>
          <a:graphicData uri="http://schemas.openxmlformats.org/presentationml/2006/ole">
            <mc:AlternateContent xmlns:mc="http://schemas.openxmlformats.org/markup-compatibility/2006">
              <mc:Choice xmlns:v="urn:schemas-microsoft-com:vml" Requires="v">
                <p:oleObj spid="_x0000_s2455" name="Prism Project" r:id="rId3" imgW="7092000" imgH="4068000" progId="">
                  <p:embed/>
                </p:oleObj>
              </mc:Choice>
              <mc:Fallback>
                <p:oleObj name="Prism Project" r:id="rId3" imgW="7092000" imgH="4068000" progId="">
                  <p:embed/>
                  <p:pic>
                    <p:nvPicPr>
                      <p:cNvPr id="0" name="Picture 4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514" y="795948"/>
                        <a:ext cx="3157538" cy="157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8" name="8 Objeto"/>
          <p:cNvGraphicFramePr>
            <a:graphicFrameLocks noChangeAspect="1"/>
          </p:cNvGraphicFramePr>
          <p:nvPr>
            <p:extLst>
              <p:ext uri="{D42A27DB-BD31-4B8C-83A1-F6EECF244321}">
                <p14:modId xmlns:p14="http://schemas.microsoft.com/office/powerpoint/2010/main" val="1047182928"/>
              </p:ext>
            </p:extLst>
          </p:nvPr>
        </p:nvGraphicFramePr>
        <p:xfrm>
          <a:off x="422723" y="3089201"/>
          <a:ext cx="3346450" cy="1330325"/>
        </p:xfrm>
        <a:graphic>
          <a:graphicData uri="http://schemas.openxmlformats.org/presentationml/2006/ole">
            <mc:AlternateContent xmlns:mc="http://schemas.openxmlformats.org/markup-compatibility/2006">
              <mc:Choice xmlns:v="urn:schemas-microsoft-com:vml" Requires="v">
                <p:oleObj spid="_x0000_s2456" name="Prism Project" r:id="rId5" imgW="7128000" imgH="3276000" progId="">
                  <p:embed/>
                </p:oleObj>
              </mc:Choice>
              <mc:Fallback>
                <p:oleObj name="Prism Project" r:id="rId5" imgW="7128000" imgH="3276000" progId="">
                  <p:embed/>
                  <p:pic>
                    <p:nvPicPr>
                      <p:cNvPr id="0" name="Picture 40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723" y="3089201"/>
                        <a:ext cx="3346450" cy="1330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9" name="Text Box 14"/>
          <p:cNvSpPr txBox="1">
            <a:spLocks noChangeArrowheads="1"/>
          </p:cNvSpPr>
          <p:nvPr/>
        </p:nvSpPr>
        <p:spPr bwMode="auto">
          <a:xfrm>
            <a:off x="320973" y="568644"/>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A</a:t>
            </a:r>
            <a:endParaRPr lang="es-ES" b="1" dirty="0">
              <a:latin typeface="Calibri" charset="0"/>
            </a:endParaRPr>
          </a:p>
        </p:txBody>
      </p:sp>
      <p:pic>
        <p:nvPicPr>
          <p:cNvPr id="10250" name="15 Image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74929" y="2333718"/>
            <a:ext cx="3052910" cy="231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16 Image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91874" y="10640"/>
            <a:ext cx="3002902" cy="232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10253" name="Text Box 7"/>
          <p:cNvSpPr txBox="1">
            <a:spLocks noChangeArrowheads="1"/>
          </p:cNvSpPr>
          <p:nvPr/>
        </p:nvSpPr>
        <p:spPr bwMode="auto">
          <a:xfrm>
            <a:off x="5462588"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a:latin typeface="Calibri" charset="0"/>
              </a:rPr>
              <a:t>Sup</a:t>
            </a:r>
            <a:r>
              <a:rPr lang="es-ES" dirty="0">
                <a:latin typeface="Calibri" charset="0"/>
              </a:rPr>
              <a:t>. Figure </a:t>
            </a:r>
            <a:r>
              <a:rPr lang="es-ES" dirty="0" smtClean="0">
                <a:latin typeface="Calibri" charset="0"/>
              </a:rPr>
              <a:t>1</a:t>
            </a:r>
            <a:endParaRPr lang="es-ES" dirty="0">
              <a:latin typeface="Calibri" charset="0"/>
            </a:endParaRPr>
          </a:p>
        </p:txBody>
      </p:sp>
      <p:sp>
        <p:nvSpPr>
          <p:cNvPr id="13" name="Text Box 14"/>
          <p:cNvSpPr txBox="1">
            <a:spLocks noChangeArrowheads="1"/>
          </p:cNvSpPr>
          <p:nvPr/>
        </p:nvSpPr>
        <p:spPr bwMode="auto">
          <a:xfrm>
            <a:off x="378421" y="2774791"/>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B</a:t>
            </a:r>
            <a:endParaRPr lang="es-ES" b="1" dirty="0">
              <a:latin typeface="Calibri" charset="0"/>
            </a:endParaRPr>
          </a:p>
        </p:txBody>
      </p:sp>
      <p:sp>
        <p:nvSpPr>
          <p:cNvPr id="15" name="14 Rectángulo"/>
          <p:cNvSpPr/>
          <p:nvPr/>
        </p:nvSpPr>
        <p:spPr>
          <a:xfrm>
            <a:off x="378421" y="5148064"/>
            <a:ext cx="6349418" cy="1200329"/>
          </a:xfrm>
          <a:prstGeom prst="rect">
            <a:avLst/>
          </a:prstGeom>
        </p:spPr>
        <p:txBody>
          <a:bodyPr wrap="square">
            <a:spAutoFit/>
          </a:bodyPr>
          <a:lstStyle/>
          <a:p>
            <a:pPr algn="just"/>
            <a:r>
              <a:rPr lang="en-US" sz="1200" b="1" dirty="0">
                <a:latin typeface="Times New Roman" pitchFamily="18" charset="0"/>
                <a:cs typeface="Times New Roman" pitchFamily="18" charset="0"/>
              </a:rPr>
              <a:t>Sup Fig 1: Lack of correlation between invasiveness and miR-138 and miR-215 expression levels in a panel of human ADC cell lines.</a:t>
            </a:r>
          </a:p>
          <a:p>
            <a:pPr algn="just"/>
            <a:r>
              <a:rPr lang="en-US" sz="1200" b="1" dirty="0">
                <a:latin typeface="Times New Roman" pitchFamily="18" charset="0"/>
                <a:cs typeface="Times New Roman" pitchFamily="18" charset="0"/>
              </a:rPr>
              <a:t>A. </a:t>
            </a:r>
            <a:r>
              <a:rPr lang="en-US" sz="1200" dirty="0">
                <a:latin typeface="Times New Roman" pitchFamily="18" charset="0"/>
                <a:cs typeface="Times New Roman" pitchFamily="18" charset="0"/>
              </a:rPr>
              <a:t>(</a:t>
            </a:r>
            <a:r>
              <a:rPr lang="en-US" sz="1200" i="1" dirty="0">
                <a:latin typeface="Times New Roman" pitchFamily="18" charset="0"/>
                <a:cs typeface="Times New Roman" pitchFamily="18" charset="0"/>
              </a:rPr>
              <a:t>Left</a:t>
            </a:r>
            <a:r>
              <a:rPr lang="en-US" sz="1200" dirty="0">
                <a:latin typeface="Times New Roman" pitchFamily="18" charset="0"/>
                <a:cs typeface="Times New Roman" pitchFamily="18" charset="0"/>
              </a:rPr>
              <a:t>) Relative expression levels of miR-138 in the panel of ADC cell lines. (</a:t>
            </a:r>
            <a:r>
              <a:rPr lang="en-US" sz="1200" i="1" dirty="0">
                <a:latin typeface="Times New Roman" pitchFamily="18" charset="0"/>
                <a:cs typeface="Times New Roman" pitchFamily="18" charset="0"/>
              </a:rPr>
              <a:t>Right</a:t>
            </a:r>
            <a:r>
              <a:rPr lang="en-US" sz="1200" dirty="0">
                <a:latin typeface="Times New Roman" pitchFamily="18" charset="0"/>
                <a:cs typeface="Times New Roman" pitchFamily="18" charset="0"/>
              </a:rPr>
              <a:t>) No correlation was observed between invasiveness and miR-138 expression levels.  </a:t>
            </a:r>
            <a:r>
              <a:rPr lang="en-US" sz="1200" b="1" dirty="0">
                <a:latin typeface="Times New Roman" pitchFamily="18" charset="0"/>
                <a:cs typeface="Times New Roman" pitchFamily="18" charset="0"/>
              </a:rPr>
              <a:t>B. </a:t>
            </a:r>
            <a:r>
              <a:rPr lang="en-US" sz="1200" dirty="0">
                <a:latin typeface="Times New Roman" pitchFamily="18" charset="0"/>
                <a:cs typeface="Times New Roman" pitchFamily="18" charset="0"/>
              </a:rPr>
              <a:t>(</a:t>
            </a:r>
            <a:r>
              <a:rPr lang="en-US" sz="1200" i="1" dirty="0">
                <a:latin typeface="Times New Roman" pitchFamily="18" charset="0"/>
                <a:cs typeface="Times New Roman" pitchFamily="18" charset="0"/>
              </a:rPr>
              <a:t>Left</a:t>
            </a:r>
            <a:r>
              <a:rPr lang="en-US" sz="1200" dirty="0">
                <a:latin typeface="Times New Roman" pitchFamily="18" charset="0"/>
                <a:cs typeface="Times New Roman" pitchFamily="18" charset="0"/>
              </a:rPr>
              <a:t>) Relative expression levels of miR-215 in the panel of ADC cell lines. (</a:t>
            </a:r>
            <a:r>
              <a:rPr lang="en-US" sz="1200" i="1" dirty="0">
                <a:latin typeface="Times New Roman" pitchFamily="18" charset="0"/>
                <a:cs typeface="Times New Roman" pitchFamily="18" charset="0"/>
              </a:rPr>
              <a:t>Right</a:t>
            </a:r>
            <a:r>
              <a:rPr lang="en-US" sz="1200" dirty="0">
                <a:latin typeface="Times New Roman" pitchFamily="18" charset="0"/>
                <a:cs typeface="Times New Roman" pitchFamily="18" charset="0"/>
              </a:rPr>
              <a:t>) No correlation was observed between invasiveness and miR-215 expression levels</a:t>
            </a:r>
            <a:r>
              <a:rPr lang="en-US" sz="1200" dirty="0" smtClean="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105449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3" name="Text Box 7"/>
          <p:cNvSpPr txBox="1">
            <a:spLocks noChangeArrowheads="1"/>
          </p:cNvSpPr>
          <p:nvPr/>
        </p:nvSpPr>
        <p:spPr bwMode="auto">
          <a:xfrm>
            <a:off x="5373216"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9</a:t>
            </a:r>
            <a:endParaRPr lang="es-ES" dirty="0">
              <a:latin typeface="Calibri" charset="0"/>
            </a:endParaRPr>
          </a:p>
        </p:txBody>
      </p:sp>
      <p:graphicFrame>
        <p:nvGraphicFramePr>
          <p:cNvPr id="4" name="50 Objeto"/>
          <p:cNvGraphicFramePr>
            <a:graphicFrameLocks noChangeAspect="1"/>
          </p:cNvGraphicFramePr>
          <p:nvPr>
            <p:extLst>
              <p:ext uri="{D42A27DB-BD31-4B8C-83A1-F6EECF244321}">
                <p14:modId xmlns:p14="http://schemas.microsoft.com/office/powerpoint/2010/main" val="48035924"/>
              </p:ext>
            </p:extLst>
          </p:nvPr>
        </p:nvGraphicFramePr>
        <p:xfrm>
          <a:off x="3820004" y="1907704"/>
          <a:ext cx="2506662" cy="1914525"/>
        </p:xfrm>
        <a:graphic>
          <a:graphicData uri="http://schemas.openxmlformats.org/presentationml/2006/ole">
            <mc:AlternateContent xmlns:mc="http://schemas.openxmlformats.org/markup-compatibility/2006">
              <mc:Choice xmlns:v="urn:schemas-microsoft-com:vml" Requires="v">
                <p:oleObj spid="_x0000_s13320" name="Prism Project" r:id="rId3" imgW="3132000" imgH="2772000" progId="Prism5.Document">
                  <p:embed/>
                </p:oleObj>
              </mc:Choice>
              <mc:Fallback>
                <p:oleObj name="Prism Project" r:id="rId3" imgW="3132000" imgH="2772000" progId="Prism5.Document">
                  <p:embed/>
                  <p:pic>
                    <p:nvPicPr>
                      <p:cNvPr id="0" name=""/>
                      <p:cNvPicPr>
                        <a:picLocks noChangeAspect="1" noChangeArrowheads="1"/>
                      </p:cNvPicPr>
                      <p:nvPr/>
                    </p:nvPicPr>
                    <p:blipFill>
                      <a:blip r:embed="rId4"/>
                      <a:srcRect/>
                      <a:stretch>
                        <a:fillRect/>
                      </a:stretch>
                    </p:blipFill>
                    <p:spPr bwMode="auto">
                      <a:xfrm>
                        <a:off x="3820004" y="1907704"/>
                        <a:ext cx="2506662" cy="1914525"/>
                      </a:xfrm>
                      <a:prstGeom prst="rect">
                        <a:avLst/>
                      </a:prstGeom>
                      <a:noFill/>
                      <a:ln>
                        <a:noFill/>
                      </a:ln>
                    </p:spPr>
                  </p:pic>
                </p:oleObj>
              </mc:Fallback>
            </mc:AlternateContent>
          </a:graphicData>
        </a:graphic>
      </p:graphicFrame>
      <p:grpSp>
        <p:nvGrpSpPr>
          <p:cNvPr id="5" name="9 Grupo"/>
          <p:cNvGrpSpPr>
            <a:grpSpLocks/>
          </p:cNvGrpSpPr>
          <p:nvPr/>
        </p:nvGrpSpPr>
        <p:grpSpPr bwMode="auto">
          <a:xfrm>
            <a:off x="4144539" y="793749"/>
            <a:ext cx="1663701" cy="985837"/>
            <a:chOff x="1498313" y="4578588"/>
            <a:chExt cx="1663505" cy="985495"/>
          </a:xfrm>
        </p:grpSpPr>
        <p:grpSp>
          <p:nvGrpSpPr>
            <p:cNvPr id="6" name="51 Grupo"/>
            <p:cNvGrpSpPr>
              <a:grpSpLocks/>
            </p:cNvGrpSpPr>
            <p:nvPr/>
          </p:nvGrpSpPr>
          <p:grpSpPr bwMode="auto">
            <a:xfrm>
              <a:off x="1701085" y="4794488"/>
              <a:ext cx="1300946" cy="769595"/>
              <a:chOff x="4229742" y="1772815"/>
              <a:chExt cx="2187084" cy="1403650"/>
            </a:xfrm>
          </p:grpSpPr>
          <p:pic>
            <p:nvPicPr>
              <p:cNvPr id="10" name="53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4054286" y="1948271"/>
                <a:ext cx="1403650" cy="10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5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5188632" y="1948271"/>
                <a:ext cx="1403650" cy="10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8 Grupo"/>
            <p:cNvGrpSpPr>
              <a:grpSpLocks/>
            </p:cNvGrpSpPr>
            <p:nvPr/>
          </p:nvGrpSpPr>
          <p:grpSpPr bwMode="auto">
            <a:xfrm>
              <a:off x="1498313" y="4578588"/>
              <a:ext cx="1663505" cy="215900"/>
              <a:chOff x="1498313" y="4578588"/>
              <a:chExt cx="1663505" cy="215900"/>
            </a:xfrm>
          </p:grpSpPr>
          <p:sp>
            <p:nvSpPr>
              <p:cNvPr id="8" name="9 CuadroTexto"/>
              <p:cNvSpPr txBox="1">
                <a:spLocks noChangeArrowheads="1"/>
              </p:cNvSpPr>
              <p:nvPr/>
            </p:nvSpPr>
            <p:spPr bwMode="auto">
              <a:xfrm>
                <a:off x="1498313" y="4578588"/>
                <a:ext cx="9286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mock</a:t>
                </a:r>
              </a:p>
            </p:txBody>
          </p:sp>
          <p:sp>
            <p:nvSpPr>
              <p:cNvPr id="9" name="10 CuadroTexto"/>
              <p:cNvSpPr txBox="1">
                <a:spLocks noChangeArrowheads="1"/>
              </p:cNvSpPr>
              <p:nvPr/>
            </p:nvSpPr>
            <p:spPr bwMode="auto">
              <a:xfrm>
                <a:off x="2233131" y="4578588"/>
                <a:ext cx="9286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miR-192</a:t>
                </a:r>
              </a:p>
            </p:txBody>
          </p:sp>
        </p:grpSp>
      </p:grpSp>
      <p:sp>
        <p:nvSpPr>
          <p:cNvPr id="13" name="6 CuadroTexto"/>
          <p:cNvSpPr txBox="1">
            <a:spLocks noChangeArrowheads="1"/>
          </p:cNvSpPr>
          <p:nvPr/>
        </p:nvSpPr>
        <p:spPr bwMode="auto">
          <a:xfrm>
            <a:off x="575645" y="4121869"/>
            <a:ext cx="549593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r>
              <a:rPr lang="en-US" sz="1200" b="1" dirty="0" smtClean="0">
                <a:latin typeface="Times New Roman" pitchFamily="18" charset="0"/>
                <a:cs typeface="Times New Roman" pitchFamily="18" charset="0"/>
              </a:rPr>
              <a:t>Sup. Fig. 9: </a:t>
            </a:r>
            <a:r>
              <a:rPr lang="en-US" sz="1200" b="1" dirty="0" err="1" smtClean="0">
                <a:latin typeface="Times New Roman" pitchFamily="18" charset="0"/>
                <a:cs typeface="Times New Roman" pitchFamily="18" charset="0"/>
              </a:rPr>
              <a:t>Osteoclastogenesis</a:t>
            </a:r>
            <a:r>
              <a:rPr lang="en-US" sz="1200" b="1" dirty="0" smtClean="0">
                <a:latin typeface="Times New Roman" pitchFamily="18" charset="0"/>
                <a:cs typeface="Times New Roman" pitchFamily="18" charset="0"/>
              </a:rPr>
              <a:t> in vitro using CM or ELV</a:t>
            </a:r>
          </a:p>
          <a:p>
            <a:pPr algn="just" eaLnBrk="1" hangingPunct="1"/>
            <a:r>
              <a:rPr lang="en-US" sz="1200" b="1" dirty="0" smtClean="0">
                <a:latin typeface="Times New Roman" pitchFamily="18" charset="0"/>
                <a:cs typeface="Times New Roman" pitchFamily="18" charset="0"/>
              </a:rPr>
              <a:t>A. </a:t>
            </a:r>
            <a:r>
              <a:rPr lang="en-US" sz="1200" dirty="0" err="1" smtClean="0">
                <a:latin typeface="Times New Roman" pitchFamily="18" charset="0"/>
                <a:cs typeface="Times New Roman" pitchFamily="18" charset="0"/>
              </a:rPr>
              <a:t>Osteoclastogenesis</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assay was performed using CM of tumor cells. CM from tumor cells overexpressing miR-192 induced a significant decrease in the number of multinucleated TRAP+ cells. The experiment was repeated three times with similar results. </a:t>
            </a:r>
            <a:r>
              <a:rPr lang="en-US" sz="1200" b="1" dirty="0" smtClean="0">
                <a:latin typeface="Times New Roman" pitchFamily="18" charset="0"/>
                <a:cs typeface="Times New Roman" pitchFamily="18" charset="0"/>
              </a:rPr>
              <a:t>B. </a:t>
            </a:r>
            <a:r>
              <a:rPr lang="en-US" sz="1200" dirty="0" err="1" smtClean="0">
                <a:latin typeface="Times New Roman" pitchFamily="18" charset="0"/>
                <a:cs typeface="Times New Roman" pitchFamily="18" charset="0"/>
              </a:rPr>
              <a:t>Osteoclastogenesis</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assay was performed </a:t>
            </a:r>
            <a:r>
              <a:rPr lang="en-US" sz="1200" dirty="0" smtClean="0">
                <a:latin typeface="Times New Roman" pitchFamily="18" charset="0"/>
                <a:cs typeface="Times New Roman" pitchFamily="18" charset="0"/>
              </a:rPr>
              <a:t> treating mononuclear  </a:t>
            </a:r>
            <a:r>
              <a:rPr lang="en-US" sz="1200" dirty="0">
                <a:latin typeface="Times New Roman" pitchFamily="18" charset="0"/>
                <a:cs typeface="Times New Roman" pitchFamily="18" charset="0"/>
              </a:rPr>
              <a:t>precursors with 2µg/24h </a:t>
            </a:r>
            <a:r>
              <a:rPr lang="en-US" sz="1200" dirty="0" err="1">
                <a:latin typeface="Times New Roman" pitchFamily="18" charset="0"/>
                <a:cs typeface="Times New Roman" pitchFamily="18" charset="0"/>
              </a:rPr>
              <a:t>microvesicles</a:t>
            </a:r>
            <a:r>
              <a:rPr lang="en-US" sz="1200" dirty="0">
                <a:latin typeface="Times New Roman" pitchFamily="18" charset="0"/>
                <a:cs typeface="Times New Roman" pitchFamily="18" charset="0"/>
              </a:rPr>
              <a:t> derived from A549 cells, </a:t>
            </a:r>
            <a:r>
              <a:rPr lang="en-US" sz="1200" dirty="0" smtClean="0">
                <a:latin typeface="Times New Roman" pitchFamily="18" charset="0"/>
                <a:cs typeface="Times New Roman" pitchFamily="18" charset="0"/>
              </a:rPr>
              <a:t>M1mock </a:t>
            </a:r>
            <a:r>
              <a:rPr lang="en-US" sz="1200" dirty="0">
                <a:latin typeface="Times New Roman" pitchFamily="18" charset="0"/>
                <a:cs typeface="Times New Roman" pitchFamily="18" charset="0"/>
              </a:rPr>
              <a:t>and </a:t>
            </a:r>
            <a:r>
              <a:rPr lang="en-US" sz="1200" dirty="0" smtClean="0">
                <a:latin typeface="Times New Roman" pitchFamily="18" charset="0"/>
                <a:cs typeface="Times New Roman" pitchFamily="18" charset="0"/>
              </a:rPr>
              <a:t>M1miR192 </a:t>
            </a:r>
            <a:r>
              <a:rPr lang="en-US" sz="1200" dirty="0">
                <a:latin typeface="Times New Roman" pitchFamily="18" charset="0"/>
                <a:cs typeface="Times New Roman" pitchFamily="18" charset="0"/>
              </a:rPr>
              <a:t>cells. No differences in the number of multinucleated TRAP+ cells were </a:t>
            </a:r>
            <a:r>
              <a:rPr lang="en-US" sz="1200" dirty="0" smtClean="0">
                <a:latin typeface="Times New Roman" pitchFamily="18" charset="0"/>
                <a:cs typeface="Times New Roman" pitchFamily="18" charset="0"/>
              </a:rPr>
              <a:t>detected.</a:t>
            </a:r>
            <a:endParaRPr lang="en-US" sz="1200" dirty="0">
              <a:latin typeface="Times New Roman" pitchFamily="18" charset="0"/>
              <a:cs typeface="Times New Roman" pitchFamily="18" charset="0"/>
            </a:endParaRPr>
          </a:p>
        </p:txBody>
      </p:sp>
      <p:sp>
        <p:nvSpPr>
          <p:cNvPr id="14" name="Text Box 14"/>
          <p:cNvSpPr txBox="1">
            <a:spLocks noChangeArrowheads="1"/>
          </p:cNvSpPr>
          <p:nvPr/>
        </p:nvSpPr>
        <p:spPr bwMode="auto">
          <a:xfrm>
            <a:off x="672986" y="627699"/>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a:latin typeface="Calibri" pitchFamily="34" charset="0"/>
              </a:rPr>
              <a:t>A</a:t>
            </a:r>
            <a:endParaRPr lang="es-ES" b="1" dirty="0">
              <a:latin typeface="Calibri" pitchFamily="34" charset="0"/>
            </a:endParaRPr>
          </a:p>
        </p:txBody>
      </p:sp>
      <p:sp>
        <p:nvSpPr>
          <p:cNvPr id="23" name="Text Box 14"/>
          <p:cNvSpPr txBox="1">
            <a:spLocks noChangeArrowheads="1"/>
          </p:cNvSpPr>
          <p:nvPr/>
        </p:nvSpPr>
        <p:spPr bwMode="auto">
          <a:xfrm>
            <a:off x="3573016" y="584042"/>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dirty="0" smtClean="0">
                <a:latin typeface="Calibri" pitchFamily="34" charset="0"/>
              </a:rPr>
              <a:t>B</a:t>
            </a:r>
            <a:endParaRPr lang="es-ES" dirty="0">
              <a:latin typeface="Calibri" pitchFamily="34" charset="0"/>
            </a:endParaRPr>
          </a:p>
        </p:txBody>
      </p:sp>
      <p:graphicFrame>
        <p:nvGraphicFramePr>
          <p:cNvPr id="24" name="1 Objeto"/>
          <p:cNvGraphicFramePr>
            <a:graphicFrameLocks noChangeAspect="1"/>
          </p:cNvGraphicFramePr>
          <p:nvPr>
            <p:extLst>
              <p:ext uri="{D42A27DB-BD31-4B8C-83A1-F6EECF244321}">
                <p14:modId xmlns:p14="http://schemas.microsoft.com/office/powerpoint/2010/main" val="574759767"/>
              </p:ext>
            </p:extLst>
          </p:nvPr>
        </p:nvGraphicFramePr>
        <p:xfrm>
          <a:off x="779463" y="2057400"/>
          <a:ext cx="2168525" cy="1776413"/>
        </p:xfrm>
        <a:graphic>
          <a:graphicData uri="http://schemas.openxmlformats.org/presentationml/2006/ole">
            <mc:AlternateContent xmlns:mc="http://schemas.openxmlformats.org/markup-compatibility/2006">
              <mc:Choice xmlns:v="urn:schemas-microsoft-com:vml" Requires="v">
                <p:oleObj spid="_x0000_s13321" name="Prism Project" r:id="rId7" imgW="3672000" imgH="3240000" progId="Prism5.Document">
                  <p:embed/>
                </p:oleObj>
              </mc:Choice>
              <mc:Fallback>
                <p:oleObj name="Prism Project" r:id="rId7" imgW="3672000" imgH="3240000" progId="Prism5.Document">
                  <p:embed/>
                  <p:pic>
                    <p:nvPicPr>
                      <p:cNvPr id="0" name=""/>
                      <p:cNvPicPr>
                        <a:picLocks noChangeAspect="1" noChangeArrowheads="1"/>
                      </p:cNvPicPr>
                      <p:nvPr/>
                    </p:nvPicPr>
                    <p:blipFill>
                      <a:blip r:embed="rId8"/>
                      <a:srcRect/>
                      <a:stretch>
                        <a:fillRect/>
                      </a:stretch>
                    </p:blipFill>
                    <p:spPr bwMode="auto">
                      <a:xfrm>
                        <a:off x="779463" y="2057400"/>
                        <a:ext cx="2168525" cy="1776413"/>
                      </a:xfrm>
                      <a:prstGeom prst="rect">
                        <a:avLst/>
                      </a:prstGeom>
                      <a:noFill/>
                      <a:ln>
                        <a:noFill/>
                      </a:ln>
                    </p:spPr>
                  </p:pic>
                </p:oleObj>
              </mc:Fallback>
            </mc:AlternateContent>
          </a:graphicData>
        </a:graphic>
      </p:graphicFrame>
      <p:sp>
        <p:nvSpPr>
          <p:cNvPr id="26" name="10 CuadroTexto"/>
          <p:cNvSpPr txBox="1">
            <a:spLocks noChangeArrowheads="1"/>
          </p:cNvSpPr>
          <p:nvPr/>
        </p:nvSpPr>
        <p:spPr bwMode="auto">
          <a:xfrm>
            <a:off x="1862981" y="927605"/>
            <a:ext cx="6381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miR-192</a:t>
            </a:r>
          </a:p>
        </p:txBody>
      </p:sp>
      <p:sp>
        <p:nvSpPr>
          <p:cNvPr id="27" name="9 CuadroTexto"/>
          <p:cNvSpPr txBox="1">
            <a:spLocks noChangeArrowheads="1"/>
          </p:cNvSpPr>
          <p:nvPr/>
        </p:nvSpPr>
        <p:spPr bwMode="auto">
          <a:xfrm>
            <a:off x="1307356" y="913318"/>
            <a:ext cx="636588"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mock</a:t>
            </a:r>
          </a:p>
        </p:txBody>
      </p:sp>
      <p:pic>
        <p:nvPicPr>
          <p:cNvPr id="28" name="Picture 9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50218" y="1076830"/>
            <a:ext cx="55721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9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05844" y="1080005"/>
            <a:ext cx="557212"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0" name="29 Conector recto"/>
          <p:cNvCxnSpPr/>
          <p:nvPr/>
        </p:nvCxnSpPr>
        <p:spPr>
          <a:xfrm>
            <a:off x="1702643" y="1713418"/>
            <a:ext cx="160338" cy="158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2261444" y="1719768"/>
            <a:ext cx="161925" cy="158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3424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3" name="Text Box 7"/>
          <p:cNvSpPr txBox="1">
            <a:spLocks noChangeArrowheads="1"/>
          </p:cNvSpPr>
          <p:nvPr/>
        </p:nvSpPr>
        <p:spPr bwMode="auto">
          <a:xfrm>
            <a:off x="5371636" y="8811180"/>
            <a:ext cx="15137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10</a:t>
            </a:r>
            <a:endParaRPr lang="es-ES" dirty="0">
              <a:latin typeface="Calibri" charset="0"/>
            </a:endParaRPr>
          </a:p>
        </p:txBody>
      </p:sp>
      <p:graphicFrame>
        <p:nvGraphicFramePr>
          <p:cNvPr id="4" name="3 Objeto"/>
          <p:cNvGraphicFramePr>
            <a:graphicFrameLocks noChangeAspect="1"/>
          </p:cNvGraphicFramePr>
          <p:nvPr>
            <p:extLst>
              <p:ext uri="{D42A27DB-BD31-4B8C-83A1-F6EECF244321}">
                <p14:modId xmlns:p14="http://schemas.microsoft.com/office/powerpoint/2010/main" val="3524556483"/>
              </p:ext>
            </p:extLst>
          </p:nvPr>
        </p:nvGraphicFramePr>
        <p:xfrm>
          <a:off x="3310100" y="97451"/>
          <a:ext cx="2160588" cy="2495550"/>
        </p:xfrm>
        <a:graphic>
          <a:graphicData uri="http://schemas.openxmlformats.org/presentationml/2006/ole">
            <mc:AlternateContent xmlns:mc="http://schemas.openxmlformats.org/markup-compatibility/2006">
              <mc:Choice xmlns:v="urn:schemas-microsoft-com:vml" Requires="v">
                <p:oleObj spid="_x0000_s12376" name="Prism Project" r:id="rId3" imgW="2268000" imgH="2844000" progId="">
                  <p:embed/>
                </p:oleObj>
              </mc:Choice>
              <mc:Fallback>
                <p:oleObj name="Prism Project" r:id="rId3" imgW="2268000" imgH="2844000" progId="">
                  <p:embed/>
                  <p:pic>
                    <p:nvPicPr>
                      <p:cNvPr id="0" name="Picture 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0100" y="97451"/>
                        <a:ext cx="2160588" cy="2495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1929236724"/>
              </p:ext>
            </p:extLst>
          </p:nvPr>
        </p:nvGraphicFramePr>
        <p:xfrm>
          <a:off x="980728" y="2441823"/>
          <a:ext cx="2057400" cy="2560638"/>
        </p:xfrm>
        <a:graphic>
          <a:graphicData uri="http://schemas.openxmlformats.org/presentationml/2006/ole">
            <mc:AlternateContent xmlns:mc="http://schemas.openxmlformats.org/markup-compatibility/2006">
              <mc:Choice xmlns:v="urn:schemas-microsoft-com:vml" Requires="v">
                <p:oleObj spid="_x0000_s12377" name="Prism Project" r:id="rId5" imgW="2160000" imgH="2916000" progId="">
                  <p:embed/>
                </p:oleObj>
              </mc:Choice>
              <mc:Fallback>
                <p:oleObj name="Prism Project" r:id="rId5" imgW="2160000" imgH="291600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0728" y="2441823"/>
                        <a:ext cx="2057400" cy="2560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5 Objeto"/>
          <p:cNvGraphicFramePr>
            <a:graphicFrameLocks noChangeAspect="1"/>
          </p:cNvGraphicFramePr>
          <p:nvPr>
            <p:extLst>
              <p:ext uri="{D42A27DB-BD31-4B8C-83A1-F6EECF244321}">
                <p14:modId xmlns:p14="http://schemas.microsoft.com/office/powerpoint/2010/main" val="976812132"/>
              </p:ext>
            </p:extLst>
          </p:nvPr>
        </p:nvGraphicFramePr>
        <p:xfrm>
          <a:off x="3483241" y="2441823"/>
          <a:ext cx="2058988" cy="2562225"/>
        </p:xfrm>
        <a:graphic>
          <a:graphicData uri="http://schemas.openxmlformats.org/presentationml/2006/ole">
            <mc:AlternateContent xmlns:mc="http://schemas.openxmlformats.org/markup-compatibility/2006">
              <mc:Choice xmlns:v="urn:schemas-microsoft-com:vml" Requires="v">
                <p:oleObj spid="_x0000_s12378" name="Prism Project" r:id="rId7" imgW="2160000" imgH="2916000" progId="">
                  <p:embed/>
                </p:oleObj>
              </mc:Choice>
              <mc:Fallback>
                <p:oleObj name="Prism Project" r:id="rId7" imgW="2160000" imgH="2916000" progId="">
                  <p:embed/>
                  <p:pic>
                    <p:nvPicPr>
                      <p:cNvPr id="0" name="Picture 7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3241" y="2441823"/>
                        <a:ext cx="2058988" cy="2562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6 Rectángulo"/>
          <p:cNvSpPr/>
          <p:nvPr/>
        </p:nvSpPr>
        <p:spPr>
          <a:xfrm>
            <a:off x="620688" y="5292080"/>
            <a:ext cx="5760639" cy="1200329"/>
          </a:xfrm>
          <a:prstGeom prst="rect">
            <a:avLst/>
          </a:prstGeom>
        </p:spPr>
        <p:txBody>
          <a:bodyPr wrap="square">
            <a:spAutoFit/>
          </a:bodyPr>
          <a:lstStyle/>
          <a:p>
            <a:r>
              <a:rPr lang="en-US" sz="1200" b="1" dirty="0">
                <a:latin typeface="Times New Roman" pitchFamily="18" charset="0"/>
                <a:cs typeface="Times New Roman" pitchFamily="18" charset="0"/>
              </a:rPr>
              <a:t>Sup Fig </a:t>
            </a:r>
            <a:r>
              <a:rPr lang="en-US" sz="1200" b="1" dirty="0" smtClean="0">
                <a:latin typeface="Times New Roman" pitchFamily="18" charset="0"/>
                <a:cs typeface="Times New Roman" pitchFamily="18" charset="0"/>
              </a:rPr>
              <a:t>10: </a:t>
            </a:r>
            <a:r>
              <a:rPr lang="en-US" sz="1200" b="1" dirty="0">
                <a:latin typeface="Times New Roman" pitchFamily="18" charset="0"/>
                <a:cs typeface="Times New Roman" pitchFamily="18" charset="0"/>
              </a:rPr>
              <a:t>Changes in gene expression levels in murine tumor-associated cells of subcutaneous tumors</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Three groups (n=6 per group) of nude mice were subcutaneously injected with A549, mock and miR-192 cells. After tumor dissection, analysis of size-matched tumors was performed for murine CXCL1, ICAM1 and LAMB1 by RT-</a:t>
            </a:r>
            <a:r>
              <a:rPr lang="en-US" sz="1200" dirty="0" err="1">
                <a:latin typeface="Times New Roman" pitchFamily="18" charset="0"/>
                <a:cs typeface="Times New Roman" pitchFamily="18" charset="0"/>
              </a:rPr>
              <a:t>qPCR</a:t>
            </a:r>
            <a:r>
              <a:rPr lang="en-US" sz="1200" dirty="0">
                <a:latin typeface="Times New Roman" pitchFamily="18" charset="0"/>
                <a:cs typeface="Times New Roman" pitchFamily="18" charset="0"/>
              </a:rPr>
              <a:t>. </a:t>
            </a:r>
          </a:p>
          <a:p>
            <a:pPr algn="just"/>
            <a:r>
              <a:rPr lang="es-ES" sz="1200" dirty="0" smtClean="0">
                <a:latin typeface="Times New Roman" pitchFamily="18" charset="0"/>
                <a:cs typeface="Times New Roman" pitchFamily="18" charset="0"/>
              </a:rPr>
              <a:t> </a:t>
            </a:r>
            <a:endParaRPr lang="es-ES" sz="1200" dirty="0">
              <a:latin typeface="Times New Roman" pitchFamily="18" charset="0"/>
              <a:cs typeface="Times New Roman" pitchFamily="18" charset="0"/>
            </a:endParaRPr>
          </a:p>
        </p:txBody>
      </p:sp>
      <p:graphicFrame>
        <p:nvGraphicFramePr>
          <p:cNvPr id="8" name="7 Objeto"/>
          <p:cNvGraphicFramePr>
            <a:graphicFrameLocks noChangeAspect="1"/>
          </p:cNvGraphicFramePr>
          <p:nvPr>
            <p:extLst>
              <p:ext uri="{D42A27DB-BD31-4B8C-83A1-F6EECF244321}">
                <p14:modId xmlns:p14="http://schemas.microsoft.com/office/powerpoint/2010/main" val="1290733398"/>
              </p:ext>
            </p:extLst>
          </p:nvPr>
        </p:nvGraphicFramePr>
        <p:xfrm>
          <a:off x="1211610" y="229744"/>
          <a:ext cx="1611313" cy="2070100"/>
        </p:xfrm>
        <a:graphic>
          <a:graphicData uri="http://schemas.openxmlformats.org/presentationml/2006/ole">
            <mc:AlternateContent xmlns:mc="http://schemas.openxmlformats.org/markup-compatibility/2006">
              <mc:Choice xmlns:v="urn:schemas-microsoft-com:vml" Requires="v">
                <p:oleObj spid="_x0000_s12379" name="Prism Project" r:id="rId9" imgW="1944000" imgH="2988000" progId="">
                  <p:embed/>
                </p:oleObj>
              </mc:Choice>
              <mc:Fallback>
                <p:oleObj name="Prism Project" r:id="rId9" imgW="1944000" imgH="2988000" progId="">
                  <p:embed/>
                  <p:pic>
                    <p:nvPicPr>
                      <p:cNvPr id="0" name="Picture 7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1610" y="229744"/>
                        <a:ext cx="1611313" cy="207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11797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Objeto"/>
          <p:cNvGraphicFramePr>
            <a:graphicFrameLocks noChangeAspect="1"/>
          </p:cNvGraphicFramePr>
          <p:nvPr>
            <p:extLst>
              <p:ext uri="{D42A27DB-BD31-4B8C-83A1-F6EECF244321}">
                <p14:modId xmlns:p14="http://schemas.microsoft.com/office/powerpoint/2010/main" val="3931076243"/>
              </p:ext>
            </p:extLst>
          </p:nvPr>
        </p:nvGraphicFramePr>
        <p:xfrm>
          <a:off x="3429000" y="1287463"/>
          <a:ext cx="3203575" cy="2122487"/>
        </p:xfrm>
        <a:graphic>
          <a:graphicData uri="http://schemas.openxmlformats.org/presentationml/2006/ole">
            <mc:AlternateContent xmlns:mc="http://schemas.openxmlformats.org/markup-compatibility/2006">
              <mc:Choice xmlns:v="urn:schemas-microsoft-com:vml" Requires="v">
                <p:oleObj spid="_x0000_s11492" name="Prism Project" r:id="rId3" imgW="4356000" imgH="3384000" progId="">
                  <p:embed/>
                </p:oleObj>
              </mc:Choice>
              <mc:Fallback>
                <p:oleObj name="Prism Project" r:id="rId3" imgW="4356000" imgH="3384000" progId="">
                  <p:embed/>
                  <p:pic>
                    <p:nvPicPr>
                      <p:cNvPr id="0" name="Picture 2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287463"/>
                        <a:ext cx="3203575" cy="212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2 Objeto"/>
          <p:cNvGraphicFramePr>
            <a:graphicFrameLocks noChangeAspect="1"/>
          </p:cNvGraphicFramePr>
          <p:nvPr>
            <p:extLst>
              <p:ext uri="{D42A27DB-BD31-4B8C-83A1-F6EECF244321}">
                <p14:modId xmlns:p14="http://schemas.microsoft.com/office/powerpoint/2010/main" val="4202728571"/>
              </p:ext>
            </p:extLst>
          </p:nvPr>
        </p:nvGraphicFramePr>
        <p:xfrm>
          <a:off x="718335" y="3624254"/>
          <a:ext cx="3008278" cy="2027866"/>
        </p:xfrm>
        <a:graphic>
          <a:graphicData uri="http://schemas.openxmlformats.org/presentationml/2006/ole">
            <mc:AlternateContent xmlns:mc="http://schemas.openxmlformats.org/markup-compatibility/2006">
              <mc:Choice xmlns:v="urn:schemas-microsoft-com:vml" Requires="v">
                <p:oleObj spid="_x0000_s11493" name="Prism Project" r:id="rId5" imgW="3096000" imgH="2088000" progId="">
                  <p:embed/>
                </p:oleObj>
              </mc:Choice>
              <mc:Fallback>
                <p:oleObj name="Prism Project" r:id="rId5" imgW="3096000" imgH="2088000" progId="">
                  <p:embed/>
                  <p:pic>
                    <p:nvPicPr>
                      <p:cNvPr id="0" name="Picture 2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335" y="3624254"/>
                        <a:ext cx="3008278" cy="20278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3 Objeto"/>
          <p:cNvGraphicFramePr>
            <a:graphicFrameLocks noChangeAspect="1"/>
          </p:cNvGraphicFramePr>
          <p:nvPr>
            <p:extLst>
              <p:ext uri="{D42A27DB-BD31-4B8C-83A1-F6EECF244321}">
                <p14:modId xmlns:p14="http://schemas.microsoft.com/office/powerpoint/2010/main" val="1175541462"/>
              </p:ext>
            </p:extLst>
          </p:nvPr>
        </p:nvGraphicFramePr>
        <p:xfrm>
          <a:off x="3809508" y="3755529"/>
          <a:ext cx="2558846" cy="1796454"/>
        </p:xfrm>
        <a:graphic>
          <a:graphicData uri="http://schemas.openxmlformats.org/presentationml/2006/ole">
            <mc:AlternateContent xmlns:mc="http://schemas.openxmlformats.org/markup-compatibility/2006">
              <mc:Choice xmlns:v="urn:schemas-microsoft-com:vml" Requires="v">
                <p:oleObj spid="_x0000_s11494" name="Prism Project" r:id="rId7" imgW="3492000" imgH="2448000" progId="">
                  <p:embed/>
                </p:oleObj>
              </mc:Choice>
              <mc:Fallback>
                <p:oleObj name="Prism Project" r:id="rId7" imgW="3492000" imgH="2448000" progId="">
                  <p:embed/>
                  <p:pic>
                    <p:nvPicPr>
                      <p:cNvPr id="0" name="Picture 2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9508" y="3755529"/>
                        <a:ext cx="2558846" cy="1796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7" name="Text Box 7"/>
          <p:cNvSpPr txBox="1">
            <a:spLocks noChangeArrowheads="1"/>
          </p:cNvSpPr>
          <p:nvPr/>
        </p:nvSpPr>
        <p:spPr bwMode="auto">
          <a:xfrm>
            <a:off x="5373216" y="8802566"/>
            <a:ext cx="15137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11</a:t>
            </a:r>
            <a:endParaRPr lang="es-ES" dirty="0">
              <a:latin typeface="Calibri" charset="0"/>
            </a:endParaRPr>
          </a:p>
        </p:txBody>
      </p:sp>
      <p:sp>
        <p:nvSpPr>
          <p:cNvPr id="8" name="7 Rectángulo"/>
          <p:cNvSpPr/>
          <p:nvPr/>
        </p:nvSpPr>
        <p:spPr>
          <a:xfrm>
            <a:off x="622970" y="6084168"/>
            <a:ext cx="5760639" cy="1200329"/>
          </a:xfrm>
          <a:prstGeom prst="rect">
            <a:avLst/>
          </a:prstGeom>
        </p:spPr>
        <p:txBody>
          <a:bodyPr wrap="square">
            <a:spAutoFit/>
          </a:bodyPr>
          <a:lstStyle/>
          <a:p>
            <a:pPr algn="just"/>
            <a:r>
              <a:rPr lang="en-US" sz="1200" b="1" dirty="0">
                <a:latin typeface="Times New Roman" pitchFamily="18" charset="0"/>
                <a:cs typeface="Times New Roman" pitchFamily="18" charset="0"/>
              </a:rPr>
              <a:t>Sup Fig </a:t>
            </a:r>
            <a:r>
              <a:rPr lang="en-US" sz="1200" b="1" dirty="0" smtClean="0">
                <a:latin typeface="Times New Roman" pitchFamily="18" charset="0"/>
                <a:cs typeface="Times New Roman" pitchFamily="18" charset="0"/>
              </a:rPr>
              <a:t>11: Correlation of serum miR-192 levels and tumor burden in a model of bone metastasis.</a:t>
            </a:r>
            <a:endParaRPr lang="en-US" sz="1200" dirty="0">
              <a:latin typeface="Times New Roman" pitchFamily="18" charset="0"/>
              <a:cs typeface="Times New Roman" pitchFamily="18" charset="0"/>
            </a:endParaRPr>
          </a:p>
          <a:p>
            <a:pPr algn="just"/>
            <a:r>
              <a:rPr lang="en-US" sz="1200" dirty="0">
                <a:latin typeface="Times New Roman" pitchFamily="18" charset="0"/>
                <a:cs typeface="Times New Roman" pitchFamily="18" charset="0"/>
              </a:rPr>
              <a:t>A. Experimental regimen inoculating the M1 cells into </a:t>
            </a:r>
            <a:r>
              <a:rPr lang="en-US" sz="1200" dirty="0" err="1">
                <a:latin typeface="Times New Roman" pitchFamily="18" charset="0"/>
                <a:cs typeface="Times New Roman" pitchFamily="18" charset="0"/>
              </a:rPr>
              <a:t>athymic</a:t>
            </a:r>
            <a:r>
              <a:rPr lang="en-US" sz="1200" dirty="0">
                <a:latin typeface="Times New Roman" pitchFamily="18" charset="0"/>
                <a:cs typeface="Times New Roman" pitchFamily="18" charset="0"/>
              </a:rPr>
              <a:t> nude mice.  A group of 10 mice was sacrificed at each time point. B. Relative serum levels of miR-192 were validated by </a:t>
            </a:r>
            <a:r>
              <a:rPr lang="en-US" sz="1200" dirty="0" err="1">
                <a:latin typeface="Times New Roman" pitchFamily="18" charset="0"/>
                <a:cs typeface="Times New Roman" pitchFamily="18" charset="0"/>
              </a:rPr>
              <a:t>qPCR</a:t>
            </a:r>
            <a:r>
              <a:rPr lang="en-US" sz="1200" dirty="0">
                <a:latin typeface="Times New Roman" pitchFamily="18" charset="0"/>
                <a:cs typeface="Times New Roman" pitchFamily="18" charset="0"/>
              </a:rPr>
              <a:t> according to previously published protocols . C. Correlation with bioluminescence and X-ray images were performed for miR-192.</a:t>
            </a:r>
          </a:p>
        </p:txBody>
      </p:sp>
      <p:sp>
        <p:nvSpPr>
          <p:cNvPr id="5" name="4 CuadroTexto"/>
          <p:cNvSpPr txBox="1"/>
          <p:nvPr/>
        </p:nvSpPr>
        <p:spPr>
          <a:xfrm>
            <a:off x="836712" y="1259632"/>
            <a:ext cx="317716" cy="369332"/>
          </a:xfrm>
          <a:prstGeom prst="rect">
            <a:avLst/>
          </a:prstGeom>
          <a:noFill/>
        </p:spPr>
        <p:txBody>
          <a:bodyPr wrap="none" rtlCol="0">
            <a:spAutoFit/>
          </a:bodyPr>
          <a:lstStyle/>
          <a:p>
            <a:r>
              <a:rPr lang="es-ES" dirty="0" smtClean="0"/>
              <a:t>A</a:t>
            </a:r>
            <a:endParaRPr lang="en-US" dirty="0"/>
          </a:p>
        </p:txBody>
      </p:sp>
      <p:sp>
        <p:nvSpPr>
          <p:cNvPr id="9" name="8 CuadroTexto"/>
          <p:cNvSpPr txBox="1"/>
          <p:nvPr/>
        </p:nvSpPr>
        <p:spPr>
          <a:xfrm>
            <a:off x="836712" y="3338572"/>
            <a:ext cx="317716" cy="369332"/>
          </a:xfrm>
          <a:prstGeom prst="rect">
            <a:avLst/>
          </a:prstGeom>
          <a:noFill/>
        </p:spPr>
        <p:txBody>
          <a:bodyPr wrap="none" rtlCol="0">
            <a:spAutoFit/>
          </a:bodyPr>
          <a:lstStyle/>
          <a:p>
            <a:r>
              <a:rPr lang="es-ES" dirty="0" smtClean="0"/>
              <a:t>C</a:t>
            </a:r>
            <a:endParaRPr lang="en-US" dirty="0"/>
          </a:p>
        </p:txBody>
      </p:sp>
      <p:sp>
        <p:nvSpPr>
          <p:cNvPr id="11" name="Rectangle 10"/>
          <p:cNvSpPr>
            <a:spLocks noChangeArrowheads="1"/>
          </p:cNvSpPr>
          <p:nvPr/>
        </p:nvSpPr>
        <p:spPr bwMode="auto">
          <a:xfrm>
            <a:off x="1238587" y="1971489"/>
            <a:ext cx="256594" cy="277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endParaRPr lang="en-GB" sz="900" b="1" dirty="0">
              <a:solidFill>
                <a:srgbClr val="000000"/>
              </a:solidFill>
              <a:latin typeface="Calibri" pitchFamily="34" charset="0"/>
            </a:endParaRP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900" b="1" dirty="0">
                <a:solidFill>
                  <a:srgbClr val="000000"/>
                </a:solidFill>
                <a:latin typeface="Calibri" pitchFamily="34" charset="0"/>
              </a:rPr>
              <a:t> Days</a:t>
            </a:r>
          </a:p>
        </p:txBody>
      </p:sp>
      <p:sp>
        <p:nvSpPr>
          <p:cNvPr id="12" name="Rectangle 11"/>
          <p:cNvSpPr>
            <a:spLocks noChangeArrowheads="1"/>
          </p:cNvSpPr>
          <p:nvPr/>
        </p:nvSpPr>
        <p:spPr bwMode="auto">
          <a:xfrm>
            <a:off x="1266784" y="1853906"/>
            <a:ext cx="172002" cy="1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dirty="0" err="1" smtClean="0">
                <a:solidFill>
                  <a:srgbClr val="000000"/>
                </a:solidFill>
                <a:latin typeface="Calibri" pitchFamily="34" charset="0"/>
              </a:rPr>
              <a:t>i.c</a:t>
            </a:r>
            <a:r>
              <a:rPr lang="en-GB" sz="1100" b="1" dirty="0" smtClean="0">
                <a:solidFill>
                  <a:srgbClr val="000000"/>
                </a:solidFill>
                <a:latin typeface="Calibri" pitchFamily="34" charset="0"/>
              </a:rPr>
              <a:t>.</a:t>
            </a:r>
            <a:endParaRPr lang="en-GB" sz="1100" b="1" dirty="0">
              <a:solidFill>
                <a:srgbClr val="000000"/>
              </a:solidFill>
              <a:latin typeface="Calibri" pitchFamily="34" charset="0"/>
            </a:endParaRPr>
          </a:p>
        </p:txBody>
      </p:sp>
      <p:sp>
        <p:nvSpPr>
          <p:cNvPr id="13" name="Rectangle 12"/>
          <p:cNvSpPr>
            <a:spLocks noChangeArrowheads="1"/>
          </p:cNvSpPr>
          <p:nvPr/>
        </p:nvSpPr>
        <p:spPr bwMode="auto">
          <a:xfrm>
            <a:off x="1589641" y="1950448"/>
            <a:ext cx="437055" cy="339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a:solidFill>
                  <a:srgbClr val="000000"/>
                </a:solidFill>
                <a:latin typeface="Calibri" pitchFamily="34" charset="0"/>
              </a:rPr>
              <a:t>                   0</a:t>
            </a:r>
          </a:p>
        </p:txBody>
      </p:sp>
      <p:sp>
        <p:nvSpPr>
          <p:cNvPr id="14" name="Rectangle 13"/>
          <p:cNvSpPr>
            <a:spLocks noChangeArrowheads="1"/>
          </p:cNvSpPr>
          <p:nvPr/>
        </p:nvSpPr>
        <p:spPr bwMode="auto">
          <a:xfrm>
            <a:off x="2559313" y="2123728"/>
            <a:ext cx="215708" cy="1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dirty="0">
                <a:solidFill>
                  <a:srgbClr val="000000"/>
                </a:solidFill>
                <a:latin typeface="Calibri" pitchFamily="34" charset="0"/>
              </a:rPr>
              <a:t>28</a:t>
            </a:r>
          </a:p>
        </p:txBody>
      </p:sp>
      <p:sp>
        <p:nvSpPr>
          <p:cNvPr id="15" name="Line 22"/>
          <p:cNvSpPr>
            <a:spLocks noChangeShapeType="1"/>
          </p:cNvSpPr>
          <p:nvPr/>
        </p:nvSpPr>
        <p:spPr bwMode="auto">
          <a:xfrm>
            <a:off x="1622066" y="2087834"/>
            <a:ext cx="1002407" cy="1238"/>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6" name="Line 25"/>
          <p:cNvSpPr>
            <a:spLocks noChangeShapeType="1"/>
          </p:cNvSpPr>
          <p:nvPr/>
        </p:nvSpPr>
        <p:spPr bwMode="auto">
          <a:xfrm>
            <a:off x="2623256" y="2027186"/>
            <a:ext cx="0" cy="123771"/>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7" name="Line 25"/>
          <p:cNvSpPr>
            <a:spLocks noChangeShapeType="1"/>
          </p:cNvSpPr>
          <p:nvPr/>
        </p:nvSpPr>
        <p:spPr bwMode="auto">
          <a:xfrm>
            <a:off x="1619248" y="2032137"/>
            <a:ext cx="1410" cy="10273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8" name="Line 29"/>
          <p:cNvSpPr>
            <a:spLocks noChangeShapeType="1"/>
          </p:cNvSpPr>
          <p:nvPr/>
        </p:nvSpPr>
        <p:spPr bwMode="auto">
          <a:xfrm flipV="1">
            <a:off x="1622067" y="1842767"/>
            <a:ext cx="0" cy="165854"/>
          </a:xfrm>
          <a:prstGeom prst="line">
            <a:avLst/>
          </a:prstGeom>
          <a:noFill/>
          <a:ln w="19050">
            <a:solidFill>
              <a:srgbClr val="000000"/>
            </a:solidFill>
            <a:miter lim="800000"/>
            <a:headEnd type="triangle" w="med" len="me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20" name="19 CuadroTexto"/>
          <p:cNvSpPr txBox="1"/>
          <p:nvPr/>
        </p:nvSpPr>
        <p:spPr>
          <a:xfrm>
            <a:off x="2924944" y="1259632"/>
            <a:ext cx="317716" cy="369332"/>
          </a:xfrm>
          <a:prstGeom prst="rect">
            <a:avLst/>
          </a:prstGeom>
          <a:noFill/>
        </p:spPr>
        <p:txBody>
          <a:bodyPr wrap="none" rtlCol="0">
            <a:spAutoFit/>
          </a:bodyPr>
          <a:lstStyle/>
          <a:p>
            <a:r>
              <a:rPr lang="es-ES" dirty="0" smtClean="0"/>
              <a:t>B</a:t>
            </a:r>
            <a:endParaRPr lang="en-US" dirty="0"/>
          </a:p>
        </p:txBody>
      </p:sp>
      <p:sp>
        <p:nvSpPr>
          <p:cNvPr id="21" name="Line 25"/>
          <p:cNvSpPr>
            <a:spLocks noChangeShapeType="1"/>
          </p:cNvSpPr>
          <p:nvPr/>
        </p:nvSpPr>
        <p:spPr bwMode="auto">
          <a:xfrm>
            <a:off x="1874859" y="2025787"/>
            <a:ext cx="0" cy="123771"/>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22" name="Line 25"/>
          <p:cNvSpPr>
            <a:spLocks noChangeShapeType="1"/>
          </p:cNvSpPr>
          <p:nvPr/>
        </p:nvSpPr>
        <p:spPr bwMode="auto">
          <a:xfrm>
            <a:off x="2109246" y="2025787"/>
            <a:ext cx="0" cy="123771"/>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23" name="Line 25"/>
          <p:cNvSpPr>
            <a:spLocks noChangeShapeType="1"/>
          </p:cNvSpPr>
          <p:nvPr/>
        </p:nvSpPr>
        <p:spPr bwMode="auto">
          <a:xfrm>
            <a:off x="2363246" y="2025787"/>
            <a:ext cx="0" cy="123771"/>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24" name="Rectangle 13"/>
          <p:cNvSpPr>
            <a:spLocks noChangeArrowheads="1"/>
          </p:cNvSpPr>
          <p:nvPr/>
        </p:nvSpPr>
        <p:spPr bwMode="auto">
          <a:xfrm>
            <a:off x="2286417" y="2123728"/>
            <a:ext cx="215708" cy="1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dirty="0" smtClean="0">
                <a:solidFill>
                  <a:srgbClr val="000000"/>
                </a:solidFill>
                <a:latin typeface="Calibri" pitchFamily="34" charset="0"/>
              </a:rPr>
              <a:t>21</a:t>
            </a:r>
            <a:endParaRPr lang="en-GB" sz="1100" b="1" dirty="0">
              <a:solidFill>
                <a:srgbClr val="000000"/>
              </a:solidFill>
              <a:latin typeface="Calibri" pitchFamily="34" charset="0"/>
            </a:endParaRPr>
          </a:p>
        </p:txBody>
      </p:sp>
      <p:sp>
        <p:nvSpPr>
          <p:cNvPr id="25" name="Rectangle 13"/>
          <p:cNvSpPr>
            <a:spLocks noChangeArrowheads="1"/>
          </p:cNvSpPr>
          <p:nvPr/>
        </p:nvSpPr>
        <p:spPr bwMode="auto">
          <a:xfrm>
            <a:off x="2023071" y="2123728"/>
            <a:ext cx="215708" cy="1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dirty="0" smtClean="0">
                <a:solidFill>
                  <a:srgbClr val="000000"/>
                </a:solidFill>
                <a:latin typeface="Calibri" pitchFamily="34" charset="0"/>
              </a:rPr>
              <a:t>14</a:t>
            </a:r>
            <a:endParaRPr lang="en-GB" sz="1100" b="1" dirty="0">
              <a:solidFill>
                <a:srgbClr val="000000"/>
              </a:solidFill>
              <a:latin typeface="Calibri" pitchFamily="34" charset="0"/>
            </a:endParaRPr>
          </a:p>
        </p:txBody>
      </p:sp>
      <p:sp>
        <p:nvSpPr>
          <p:cNvPr id="26" name="Rectangle 13"/>
          <p:cNvSpPr>
            <a:spLocks noChangeArrowheads="1"/>
          </p:cNvSpPr>
          <p:nvPr/>
        </p:nvSpPr>
        <p:spPr bwMode="auto">
          <a:xfrm>
            <a:off x="1839087" y="2119218"/>
            <a:ext cx="215708" cy="16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100" b="1" dirty="0" smtClean="0">
                <a:solidFill>
                  <a:srgbClr val="000000"/>
                </a:solidFill>
                <a:latin typeface="Calibri" pitchFamily="34" charset="0"/>
              </a:rPr>
              <a:t>7</a:t>
            </a:r>
            <a:endParaRPr lang="en-GB" sz="1100" b="1" dirty="0">
              <a:solidFill>
                <a:srgbClr val="000000"/>
              </a:solidFill>
              <a:latin typeface="Calibri" pitchFamily="34" charset="0"/>
            </a:endParaRPr>
          </a:p>
        </p:txBody>
      </p:sp>
    </p:spTree>
    <p:extLst>
      <p:ext uri="{BB962C8B-B14F-4D97-AF65-F5344CB8AC3E}">
        <p14:creationId xmlns:p14="http://schemas.microsoft.com/office/powerpoint/2010/main" val="1165428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60"/>
          <p:cNvGraphicFramePr>
            <a:graphicFrameLocks noChangeAspect="1"/>
          </p:cNvGraphicFramePr>
          <p:nvPr>
            <p:extLst>
              <p:ext uri="{D42A27DB-BD31-4B8C-83A1-F6EECF244321}">
                <p14:modId xmlns:p14="http://schemas.microsoft.com/office/powerpoint/2010/main" val="1837602491"/>
              </p:ext>
            </p:extLst>
          </p:nvPr>
        </p:nvGraphicFramePr>
        <p:xfrm>
          <a:off x="1772816" y="2843808"/>
          <a:ext cx="2592288" cy="1912738"/>
        </p:xfrm>
        <a:graphic>
          <a:graphicData uri="http://schemas.openxmlformats.org/presentationml/2006/ole">
            <mc:AlternateContent xmlns:mc="http://schemas.openxmlformats.org/markup-compatibility/2006">
              <mc:Choice xmlns:v="urn:schemas-microsoft-com:vml" Requires="v">
                <p:oleObj spid="_x0000_s7360" name="Prism Project" r:id="rId3" imgW="6084000" imgH="5076000" progId="">
                  <p:embed/>
                </p:oleObj>
              </mc:Choice>
              <mc:Fallback>
                <p:oleObj name="Prism Project" r:id="rId3" imgW="6084000" imgH="5076000" progId="">
                  <p:embed/>
                  <p:pic>
                    <p:nvPicPr>
                      <p:cNvPr id="0" name="Picture 1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2816" y="2843808"/>
                        <a:ext cx="2592288" cy="1912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9"/>
          <p:cNvGraphicFramePr>
            <a:graphicFrameLocks noChangeAspect="1"/>
          </p:cNvGraphicFramePr>
          <p:nvPr>
            <p:extLst>
              <p:ext uri="{D42A27DB-BD31-4B8C-83A1-F6EECF244321}">
                <p14:modId xmlns:p14="http://schemas.microsoft.com/office/powerpoint/2010/main" val="3693683542"/>
              </p:ext>
            </p:extLst>
          </p:nvPr>
        </p:nvGraphicFramePr>
        <p:xfrm>
          <a:off x="1772816" y="837971"/>
          <a:ext cx="2622110" cy="1704312"/>
        </p:xfrm>
        <a:graphic>
          <a:graphicData uri="http://schemas.openxmlformats.org/presentationml/2006/ole">
            <mc:AlternateContent xmlns:mc="http://schemas.openxmlformats.org/markup-compatibility/2006">
              <mc:Choice xmlns:v="urn:schemas-microsoft-com:vml" Requires="v">
                <p:oleObj spid="_x0000_s7361" name="Prism Project" r:id="rId5" imgW="6084000" imgH="4536000" progId="">
                  <p:embed/>
                </p:oleObj>
              </mc:Choice>
              <mc:Fallback>
                <p:oleObj name="Prism Project" r:id="rId5" imgW="6084000" imgH="4536000" progId="">
                  <p:embed/>
                  <p:pic>
                    <p:nvPicPr>
                      <p:cNvPr id="0" name="Picture 1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2816" y="837971"/>
                        <a:ext cx="2622110" cy="1704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6" name="Text Box 7"/>
          <p:cNvSpPr txBox="1">
            <a:spLocks noChangeArrowheads="1"/>
          </p:cNvSpPr>
          <p:nvPr/>
        </p:nvSpPr>
        <p:spPr bwMode="auto">
          <a:xfrm>
            <a:off x="5461000"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a:latin typeface="Calibri" charset="0"/>
              </a:rPr>
              <a:t>Sup</a:t>
            </a:r>
            <a:r>
              <a:rPr lang="es-ES" dirty="0">
                <a:latin typeface="Calibri" charset="0"/>
              </a:rPr>
              <a:t>. Figure </a:t>
            </a:r>
            <a:r>
              <a:rPr lang="es-ES" dirty="0" smtClean="0">
                <a:latin typeface="Calibri" charset="0"/>
              </a:rPr>
              <a:t>2</a:t>
            </a:r>
            <a:endParaRPr lang="es-ES" dirty="0">
              <a:latin typeface="Calibri" charset="0"/>
            </a:endParaRPr>
          </a:p>
        </p:txBody>
      </p:sp>
      <p:sp>
        <p:nvSpPr>
          <p:cNvPr id="8" name="7 Rectángulo"/>
          <p:cNvSpPr/>
          <p:nvPr/>
        </p:nvSpPr>
        <p:spPr>
          <a:xfrm>
            <a:off x="404663" y="5868144"/>
            <a:ext cx="6192687" cy="1200329"/>
          </a:xfrm>
          <a:prstGeom prst="rect">
            <a:avLst/>
          </a:prstGeom>
        </p:spPr>
        <p:txBody>
          <a:bodyPr wrap="square">
            <a:spAutoFit/>
          </a:bodyPr>
          <a:lstStyle/>
          <a:p>
            <a:pPr algn="just"/>
            <a:r>
              <a:rPr lang="en-US" sz="1200" b="1" dirty="0">
                <a:latin typeface="Times New Roman" pitchFamily="18" charset="0"/>
                <a:cs typeface="Times New Roman" pitchFamily="18" charset="0"/>
              </a:rPr>
              <a:t>Sup Fig. 2: Forced expression of miR-192  decreases MMP activity in cells cultured alone or in </a:t>
            </a:r>
            <a:r>
              <a:rPr lang="en-US" sz="1200" b="1" dirty="0" err="1">
                <a:latin typeface="Times New Roman" pitchFamily="18" charset="0"/>
                <a:cs typeface="Times New Roman" pitchFamily="18" charset="0"/>
              </a:rPr>
              <a:t>coculture</a:t>
            </a:r>
            <a:r>
              <a:rPr lang="en-US" sz="1200" b="1" dirty="0">
                <a:latin typeface="Times New Roman" pitchFamily="18" charset="0"/>
                <a:cs typeface="Times New Roman" pitchFamily="18" charset="0"/>
              </a:rPr>
              <a:t> with ST-2 cells. </a:t>
            </a:r>
          </a:p>
          <a:p>
            <a:pPr algn="just"/>
            <a:r>
              <a:rPr lang="en-US" sz="1200" dirty="0">
                <a:latin typeface="Times New Roman" pitchFamily="18" charset="0"/>
                <a:cs typeface="Times New Roman" pitchFamily="18" charset="0"/>
              </a:rPr>
              <a:t>Global MMP activity  in a </a:t>
            </a:r>
            <a:r>
              <a:rPr lang="en-US" sz="1200" dirty="0" err="1">
                <a:latin typeface="Times New Roman" pitchFamily="18" charset="0"/>
                <a:cs typeface="Times New Roman" pitchFamily="18" charset="0"/>
              </a:rPr>
              <a:t>fluorogenic</a:t>
            </a:r>
            <a:r>
              <a:rPr lang="en-US" sz="1200" dirty="0">
                <a:latin typeface="Times New Roman" pitchFamily="18" charset="0"/>
                <a:cs typeface="Times New Roman" pitchFamily="18" charset="0"/>
              </a:rPr>
              <a:t> assay using  a substrate for MMP-3 and MMP-10 incubated with the conditioned medium derived from cells overexpressing miR-192 cultured alone (</a:t>
            </a:r>
            <a:r>
              <a:rPr lang="en-US" sz="1200" i="1" dirty="0">
                <a:latin typeface="Times New Roman" pitchFamily="18" charset="0"/>
                <a:cs typeface="Times New Roman" pitchFamily="18" charset="0"/>
              </a:rPr>
              <a:t>Top</a:t>
            </a:r>
            <a:r>
              <a:rPr lang="en-US" sz="1200" dirty="0">
                <a:latin typeface="Times New Roman" pitchFamily="18" charset="0"/>
                <a:cs typeface="Times New Roman" pitchFamily="18" charset="0"/>
              </a:rPr>
              <a:t>) or in </a:t>
            </a:r>
            <a:r>
              <a:rPr lang="en-US" sz="1200" dirty="0" err="1">
                <a:latin typeface="Times New Roman" pitchFamily="18" charset="0"/>
                <a:cs typeface="Times New Roman" pitchFamily="18" charset="0"/>
              </a:rPr>
              <a:t>coculture</a:t>
            </a:r>
            <a:r>
              <a:rPr lang="en-US" sz="1200" dirty="0">
                <a:latin typeface="Times New Roman" pitchFamily="18" charset="0"/>
                <a:cs typeface="Times New Roman" pitchFamily="18" charset="0"/>
              </a:rPr>
              <a:t> with stromal ST-2 cells (</a:t>
            </a:r>
            <a:r>
              <a:rPr lang="en-US" sz="1200" i="1" dirty="0">
                <a:latin typeface="Times New Roman" pitchFamily="18" charset="0"/>
                <a:cs typeface="Times New Roman" pitchFamily="18" charset="0"/>
              </a:rPr>
              <a:t>Bottom</a:t>
            </a:r>
            <a:r>
              <a:rPr lang="en-US" sz="1200" dirty="0">
                <a:latin typeface="Times New Roman" pitchFamily="18" charset="0"/>
                <a:cs typeface="Times New Roman" pitchFamily="18" charset="0"/>
              </a:rPr>
              <a:t>). A global MMP inhibitor GM6001 was used as a </a:t>
            </a:r>
            <a:r>
              <a:rPr lang="en-US" sz="1200" dirty="0" smtClean="0">
                <a:latin typeface="Times New Roman" pitchFamily="18" charset="0"/>
                <a:cs typeface="Times New Roman" pitchFamily="18" charset="0"/>
              </a:rPr>
              <a:t>global inhibitor of </a:t>
            </a:r>
            <a:r>
              <a:rPr lang="en-US" sz="1200" dirty="0" err="1" smtClean="0">
                <a:latin typeface="Times New Roman" pitchFamily="18" charset="0"/>
                <a:cs typeface="Times New Roman" pitchFamily="18" charset="0"/>
              </a:rPr>
              <a:t>metalloprotease</a:t>
            </a:r>
            <a:r>
              <a:rPr lang="en-US" sz="1200" dirty="0" smtClean="0">
                <a:latin typeface="Times New Roman" pitchFamily="18" charset="0"/>
                <a:cs typeface="Times New Roman" pitchFamily="18" charset="0"/>
              </a:rPr>
              <a:t> activity. </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4277839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9"/>
          <p:cNvGrpSpPr>
            <a:grpSpLocks/>
          </p:cNvGrpSpPr>
          <p:nvPr/>
        </p:nvGrpSpPr>
        <p:grpSpPr bwMode="auto">
          <a:xfrm>
            <a:off x="1116013" y="3568989"/>
            <a:ext cx="2392363" cy="2888272"/>
            <a:chOff x="164" y="3676"/>
            <a:chExt cx="1507" cy="1971"/>
          </a:xfrm>
        </p:grpSpPr>
        <p:pic>
          <p:nvPicPr>
            <p:cNvPr id="11288"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t="1353" r="27338"/>
            <a:stretch>
              <a:fillRect/>
            </a:stretch>
          </p:blipFill>
          <p:spPr bwMode="auto">
            <a:xfrm>
              <a:off x="469" y="3812"/>
              <a:ext cx="977" cy="1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9" name="Text Box 11"/>
            <p:cNvSpPr txBox="1">
              <a:spLocks noChangeArrowheads="1"/>
            </p:cNvSpPr>
            <p:nvPr/>
          </p:nvSpPr>
          <p:spPr bwMode="auto">
            <a:xfrm rot="16200000">
              <a:off x="208" y="3956"/>
              <a:ext cx="41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a:t>A549</a:t>
              </a:r>
            </a:p>
          </p:txBody>
        </p:sp>
        <p:sp>
          <p:nvSpPr>
            <p:cNvPr id="11290" name="Text Box 12"/>
            <p:cNvSpPr txBox="1">
              <a:spLocks noChangeArrowheads="1"/>
            </p:cNvSpPr>
            <p:nvPr/>
          </p:nvSpPr>
          <p:spPr bwMode="auto">
            <a:xfrm rot="16200000">
              <a:off x="104" y="4385"/>
              <a:ext cx="60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smtClean="0"/>
                <a:t> </a:t>
              </a:r>
              <a:r>
                <a:rPr lang="es-ES" sz="800" b="1" dirty="0" err="1"/>
                <a:t>mock</a:t>
              </a:r>
              <a:endParaRPr lang="es-ES" sz="800" b="1" dirty="0"/>
            </a:p>
          </p:txBody>
        </p:sp>
        <p:sp>
          <p:nvSpPr>
            <p:cNvPr id="11291" name="Text Box 13"/>
            <p:cNvSpPr txBox="1">
              <a:spLocks noChangeArrowheads="1"/>
            </p:cNvSpPr>
            <p:nvPr/>
          </p:nvSpPr>
          <p:spPr bwMode="auto">
            <a:xfrm rot="16200000">
              <a:off x="145" y="4877"/>
              <a:ext cx="52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a:t>miR-138</a:t>
              </a:r>
            </a:p>
          </p:txBody>
        </p:sp>
        <p:sp>
          <p:nvSpPr>
            <p:cNvPr id="11292" name="Text Box 14"/>
            <p:cNvSpPr txBox="1">
              <a:spLocks noChangeArrowheads="1"/>
            </p:cNvSpPr>
            <p:nvPr/>
          </p:nvSpPr>
          <p:spPr bwMode="auto">
            <a:xfrm rot="16200000">
              <a:off x="137" y="5315"/>
              <a:ext cx="52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a:t>miR-215</a:t>
              </a:r>
            </a:p>
          </p:txBody>
        </p:sp>
        <p:grpSp>
          <p:nvGrpSpPr>
            <p:cNvPr id="11293" name="Group 15"/>
            <p:cNvGrpSpPr>
              <a:grpSpLocks/>
            </p:cNvGrpSpPr>
            <p:nvPr/>
          </p:nvGrpSpPr>
          <p:grpSpPr bwMode="auto">
            <a:xfrm>
              <a:off x="164" y="3676"/>
              <a:ext cx="1206" cy="157"/>
              <a:chOff x="249" y="466"/>
              <a:chExt cx="1974" cy="280"/>
            </a:xfrm>
          </p:grpSpPr>
          <p:sp>
            <p:nvSpPr>
              <p:cNvPr id="11296" name="Text Box 16"/>
              <p:cNvSpPr txBox="1">
                <a:spLocks noChangeArrowheads="1"/>
              </p:cNvSpPr>
              <p:nvPr/>
            </p:nvSpPr>
            <p:spPr bwMode="auto">
              <a:xfrm>
                <a:off x="249" y="466"/>
                <a:ext cx="499"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900" b="1" dirty="0" err="1"/>
                  <a:t>Week</a:t>
                </a:r>
                <a:endParaRPr lang="es-ES" sz="900" b="1" dirty="0"/>
              </a:p>
            </p:txBody>
          </p:sp>
          <p:sp>
            <p:nvSpPr>
              <p:cNvPr id="11297" name="Text Box 17"/>
              <p:cNvSpPr txBox="1">
                <a:spLocks noChangeArrowheads="1"/>
              </p:cNvSpPr>
              <p:nvPr/>
            </p:nvSpPr>
            <p:spPr bwMode="auto">
              <a:xfrm>
                <a:off x="815" y="479"/>
                <a:ext cx="231"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a:t>1</a:t>
                </a:r>
              </a:p>
            </p:txBody>
          </p:sp>
          <p:sp>
            <p:nvSpPr>
              <p:cNvPr id="11298" name="Text Box 18"/>
              <p:cNvSpPr txBox="1">
                <a:spLocks noChangeArrowheads="1"/>
              </p:cNvSpPr>
              <p:nvPr/>
            </p:nvSpPr>
            <p:spPr bwMode="auto">
              <a:xfrm>
                <a:off x="1177" y="480"/>
                <a:ext cx="229"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a:t>2</a:t>
                </a:r>
              </a:p>
            </p:txBody>
          </p:sp>
          <p:sp>
            <p:nvSpPr>
              <p:cNvPr id="11299" name="Text Box 19"/>
              <p:cNvSpPr txBox="1">
                <a:spLocks noChangeArrowheads="1"/>
              </p:cNvSpPr>
              <p:nvPr/>
            </p:nvSpPr>
            <p:spPr bwMode="auto">
              <a:xfrm>
                <a:off x="1585" y="479"/>
                <a:ext cx="230"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a:t>3</a:t>
                </a:r>
              </a:p>
            </p:txBody>
          </p:sp>
          <p:sp>
            <p:nvSpPr>
              <p:cNvPr id="11300" name="Text Box 20"/>
              <p:cNvSpPr txBox="1">
                <a:spLocks noChangeArrowheads="1"/>
              </p:cNvSpPr>
              <p:nvPr/>
            </p:nvSpPr>
            <p:spPr bwMode="auto">
              <a:xfrm>
                <a:off x="1994" y="479"/>
                <a:ext cx="229"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a:t>4</a:t>
                </a:r>
              </a:p>
            </p:txBody>
          </p:sp>
        </p:grpSp>
        <p:pic>
          <p:nvPicPr>
            <p:cNvPr id="11294"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l="8504" r="34525" b="11899"/>
            <a:stretch>
              <a:fillRect/>
            </a:stretch>
          </p:blipFill>
          <p:spPr bwMode="auto">
            <a:xfrm>
              <a:off x="1467" y="4140"/>
              <a:ext cx="204" cy="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280" name="Picture 24" descr="M1M1 TM mV miR138002"/>
          <p:cNvPicPr>
            <a:picLocks noChangeAspect="1" noChangeArrowheads="1"/>
          </p:cNvPicPr>
          <p:nvPr/>
        </p:nvPicPr>
        <p:blipFill>
          <a:blip r:embed="rId5" cstate="print">
            <a:extLst>
              <a:ext uri="{28A0092B-C50C-407E-A947-70E740481C1C}">
                <a14:useLocalDpi xmlns:a14="http://schemas.microsoft.com/office/drawing/2010/main" val="0"/>
              </a:ext>
            </a:extLst>
          </a:blip>
          <a:srcRect l="16710" t="5316" r="12219" b="64542"/>
          <a:stretch>
            <a:fillRect/>
          </a:stretch>
        </p:blipFill>
        <p:spPr bwMode="auto">
          <a:xfrm rot="16200000">
            <a:off x="5089664" y="3708487"/>
            <a:ext cx="692944" cy="50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1" name="Text Box 25"/>
          <p:cNvSpPr txBox="1">
            <a:spLocks noChangeArrowheads="1"/>
          </p:cNvSpPr>
          <p:nvPr/>
        </p:nvSpPr>
        <p:spPr bwMode="auto">
          <a:xfrm>
            <a:off x="5157104" y="3455543"/>
            <a:ext cx="587071"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a:t>miR-138</a:t>
            </a:r>
          </a:p>
        </p:txBody>
      </p:sp>
      <p:pic>
        <p:nvPicPr>
          <p:cNvPr id="11282" name="Picture 26" descr="M1M1 TM mV miR215006"/>
          <p:cNvPicPr>
            <a:picLocks noChangeAspect="1" noChangeArrowheads="1"/>
          </p:cNvPicPr>
          <p:nvPr/>
        </p:nvPicPr>
        <p:blipFill>
          <a:blip r:embed="rId6" cstate="print">
            <a:extLst>
              <a:ext uri="{28A0092B-C50C-407E-A947-70E740481C1C}">
                <a14:useLocalDpi xmlns:a14="http://schemas.microsoft.com/office/drawing/2010/main" val="0"/>
              </a:ext>
            </a:extLst>
          </a:blip>
          <a:srcRect l="11845" t="2254" r="19830" b="65479"/>
          <a:stretch>
            <a:fillRect/>
          </a:stretch>
        </p:blipFill>
        <p:spPr bwMode="auto">
          <a:xfrm rot="16200000" flipH="1">
            <a:off x="5668542" y="3679383"/>
            <a:ext cx="694134" cy="56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3" name="Text Box 27"/>
          <p:cNvSpPr txBox="1">
            <a:spLocks noChangeArrowheads="1"/>
          </p:cNvSpPr>
          <p:nvPr/>
        </p:nvSpPr>
        <p:spPr bwMode="auto">
          <a:xfrm>
            <a:off x="5705498" y="3455543"/>
            <a:ext cx="607791"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a:t>miR-215</a:t>
            </a:r>
          </a:p>
        </p:txBody>
      </p:sp>
      <p:pic>
        <p:nvPicPr>
          <p:cNvPr id="11284" name="Picture 3" descr="C:\Documents and Settings\Kar\Mis documentos\Karmele\proyecto miRNAs\Ratones\I.C.21-01-09\RX\Rx Ic21-1-09 día21\M1M1 TM mock003.bmp"/>
          <p:cNvPicPr>
            <a:picLocks noChangeAspect="1" noChangeArrowheads="1"/>
          </p:cNvPicPr>
          <p:nvPr/>
        </p:nvPicPr>
        <p:blipFill>
          <a:blip r:embed="rId7" cstate="print">
            <a:lum bright="10000" contrast="20000"/>
            <a:extLst>
              <a:ext uri="{28A0092B-C50C-407E-A947-70E740481C1C}">
                <a14:useLocalDpi xmlns:a14="http://schemas.microsoft.com/office/drawing/2010/main" val="0"/>
              </a:ext>
            </a:extLst>
          </a:blip>
          <a:srcRect l="1680" t="10384" r="67854" b="15353"/>
          <a:stretch>
            <a:fillRect/>
          </a:stretch>
        </p:blipFill>
        <p:spPr bwMode="auto">
          <a:xfrm>
            <a:off x="4605948" y="3616278"/>
            <a:ext cx="538724" cy="694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5" name="Picture 34" descr="X:\Karmele\proyecto miRNAs\Ratones\IC mIRNA21 y 101 22-12-09\Rx IC mir 101 y 21 día21\A549 TM006.jpg"/>
          <p:cNvPicPr>
            <a:picLocks noChangeAspect="1" noChangeArrowheads="1"/>
          </p:cNvPicPr>
          <p:nvPr/>
        </p:nvPicPr>
        <p:blipFill>
          <a:blip r:embed="rId8" cstate="print">
            <a:lum bright="10000" contrast="20000"/>
            <a:extLst>
              <a:ext uri="{28A0092B-C50C-407E-A947-70E740481C1C}">
                <a14:useLocalDpi xmlns:a14="http://schemas.microsoft.com/office/drawing/2010/main" val="0"/>
              </a:ext>
            </a:extLst>
          </a:blip>
          <a:srcRect l="10179" t="9557" r="61974" b="29866"/>
          <a:stretch>
            <a:fillRect/>
          </a:stretch>
        </p:blipFill>
        <p:spPr bwMode="auto">
          <a:xfrm>
            <a:off x="4035454" y="3617468"/>
            <a:ext cx="535961"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6" name="Text Box 30"/>
          <p:cNvSpPr txBox="1">
            <a:spLocks noChangeArrowheads="1"/>
          </p:cNvSpPr>
          <p:nvPr/>
        </p:nvSpPr>
        <p:spPr bwMode="auto">
          <a:xfrm>
            <a:off x="4604567" y="3453162"/>
            <a:ext cx="538724"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err="1"/>
              <a:t>m</a:t>
            </a:r>
            <a:r>
              <a:rPr lang="es-ES" sz="800" b="1" dirty="0" err="1" smtClean="0"/>
              <a:t>ock</a:t>
            </a:r>
            <a:endParaRPr lang="es-ES" sz="800" b="1" dirty="0"/>
          </a:p>
        </p:txBody>
      </p:sp>
      <p:sp>
        <p:nvSpPr>
          <p:cNvPr id="11287" name="Text Box 31"/>
          <p:cNvSpPr txBox="1">
            <a:spLocks noChangeArrowheads="1"/>
          </p:cNvSpPr>
          <p:nvPr/>
        </p:nvSpPr>
        <p:spPr bwMode="auto">
          <a:xfrm>
            <a:off x="4005064" y="3455543"/>
            <a:ext cx="538724" cy="21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 sz="800" b="1" dirty="0"/>
              <a:t>A549</a:t>
            </a:r>
          </a:p>
        </p:txBody>
      </p:sp>
      <p:graphicFrame>
        <p:nvGraphicFramePr>
          <p:cNvPr id="11268" name="Object 61"/>
          <p:cNvGraphicFramePr>
            <a:graphicFrameLocks noChangeAspect="1"/>
          </p:cNvGraphicFramePr>
          <p:nvPr>
            <p:extLst>
              <p:ext uri="{D42A27DB-BD31-4B8C-83A1-F6EECF244321}">
                <p14:modId xmlns:p14="http://schemas.microsoft.com/office/powerpoint/2010/main" val="548881966"/>
              </p:ext>
            </p:extLst>
          </p:nvPr>
        </p:nvGraphicFramePr>
        <p:xfrm>
          <a:off x="1010289" y="2118014"/>
          <a:ext cx="2278062" cy="1450975"/>
        </p:xfrm>
        <a:graphic>
          <a:graphicData uri="http://schemas.openxmlformats.org/presentationml/2006/ole">
            <mc:AlternateContent xmlns:mc="http://schemas.openxmlformats.org/markup-compatibility/2006">
              <mc:Choice xmlns:v="urn:schemas-microsoft-com:vml" Requires="v">
                <p:oleObj spid="_x0000_s3480" name="Prism Project" r:id="rId9" imgW="4428000" imgH="3096000" progId="">
                  <p:embed/>
                </p:oleObj>
              </mc:Choice>
              <mc:Fallback>
                <p:oleObj name="Prism Project" r:id="rId9" imgW="4428000" imgH="3096000" progId="">
                  <p:embed/>
                  <p:pic>
                    <p:nvPicPr>
                      <p:cNvPr id="0" name="Picture 38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0289" y="2118014"/>
                        <a:ext cx="2278062"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9" name="Object 33"/>
          <p:cNvGraphicFramePr>
            <a:graphicFrameLocks noChangeAspect="1"/>
          </p:cNvGraphicFramePr>
          <p:nvPr>
            <p:extLst>
              <p:ext uri="{D42A27DB-BD31-4B8C-83A1-F6EECF244321}">
                <p14:modId xmlns:p14="http://schemas.microsoft.com/office/powerpoint/2010/main" val="4174460199"/>
              </p:ext>
            </p:extLst>
          </p:nvPr>
        </p:nvGraphicFramePr>
        <p:xfrm>
          <a:off x="3979863" y="2061108"/>
          <a:ext cx="2143125" cy="1301750"/>
        </p:xfrm>
        <a:graphic>
          <a:graphicData uri="http://schemas.openxmlformats.org/presentationml/2006/ole">
            <mc:AlternateContent xmlns:mc="http://schemas.openxmlformats.org/markup-compatibility/2006">
              <mc:Choice xmlns:v="urn:schemas-microsoft-com:vml" Requires="v">
                <p:oleObj spid="_x0000_s3481" name="Prism Project" r:id="rId11" imgW="3840480" imgH="2526480" progId="">
                  <p:embed/>
                </p:oleObj>
              </mc:Choice>
              <mc:Fallback>
                <p:oleObj name="Prism Project" r:id="rId11" imgW="3840480" imgH="2526480" progId="">
                  <p:embed/>
                  <p:pic>
                    <p:nvPicPr>
                      <p:cNvPr id="0" name="Picture 38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79863" y="2061108"/>
                        <a:ext cx="2143125" cy="130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0"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11271" name="Text Box 7"/>
          <p:cNvSpPr txBox="1">
            <a:spLocks noChangeArrowheads="1"/>
          </p:cNvSpPr>
          <p:nvPr/>
        </p:nvSpPr>
        <p:spPr bwMode="auto">
          <a:xfrm>
            <a:off x="5462588"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a:latin typeface="Calibri" charset="0"/>
              </a:rPr>
              <a:t>Sup</a:t>
            </a:r>
            <a:r>
              <a:rPr lang="es-ES" dirty="0">
                <a:latin typeface="Calibri" charset="0"/>
              </a:rPr>
              <a:t>. Figure </a:t>
            </a:r>
            <a:r>
              <a:rPr lang="es-ES" dirty="0" smtClean="0">
                <a:latin typeface="Calibri" charset="0"/>
              </a:rPr>
              <a:t>3</a:t>
            </a:r>
            <a:endParaRPr lang="es-ES" dirty="0">
              <a:latin typeface="Calibri" charset="0"/>
            </a:endParaRPr>
          </a:p>
        </p:txBody>
      </p:sp>
      <p:sp>
        <p:nvSpPr>
          <p:cNvPr id="11272" name="Text Box 14"/>
          <p:cNvSpPr txBox="1">
            <a:spLocks noChangeArrowheads="1"/>
          </p:cNvSpPr>
          <p:nvPr/>
        </p:nvSpPr>
        <p:spPr bwMode="auto">
          <a:xfrm>
            <a:off x="771420" y="2040593"/>
            <a:ext cx="3145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b="1" dirty="0" smtClean="0">
                <a:latin typeface="Calibri" charset="0"/>
              </a:rPr>
              <a:t>B</a:t>
            </a:r>
            <a:endParaRPr lang="es-ES" b="1" dirty="0">
              <a:latin typeface="Calibri" charset="0"/>
            </a:endParaRPr>
          </a:p>
        </p:txBody>
      </p:sp>
      <p:sp>
        <p:nvSpPr>
          <p:cNvPr id="11273" name="Text Box 14"/>
          <p:cNvSpPr txBox="1">
            <a:spLocks noChangeArrowheads="1"/>
          </p:cNvSpPr>
          <p:nvPr/>
        </p:nvSpPr>
        <p:spPr bwMode="auto">
          <a:xfrm>
            <a:off x="3636963" y="2036197"/>
            <a:ext cx="3064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C</a:t>
            </a:r>
            <a:endParaRPr lang="es-ES" b="1" dirty="0">
              <a:latin typeface="Calibri" charset="0"/>
            </a:endParaRPr>
          </a:p>
        </p:txBody>
      </p:sp>
      <p:graphicFrame>
        <p:nvGraphicFramePr>
          <p:cNvPr id="11275" name="16 Objeto"/>
          <p:cNvGraphicFramePr>
            <a:graphicFrameLocks noChangeAspect="1"/>
          </p:cNvGraphicFramePr>
          <p:nvPr>
            <p:extLst>
              <p:ext uri="{D42A27DB-BD31-4B8C-83A1-F6EECF244321}">
                <p14:modId xmlns:p14="http://schemas.microsoft.com/office/powerpoint/2010/main" val="2780591641"/>
              </p:ext>
            </p:extLst>
          </p:nvPr>
        </p:nvGraphicFramePr>
        <p:xfrm>
          <a:off x="4007383" y="4583326"/>
          <a:ext cx="2454438" cy="1750156"/>
        </p:xfrm>
        <a:graphic>
          <a:graphicData uri="http://schemas.openxmlformats.org/presentationml/2006/ole">
            <mc:AlternateContent xmlns:mc="http://schemas.openxmlformats.org/markup-compatibility/2006">
              <mc:Choice xmlns:v="urn:schemas-microsoft-com:vml" Requires="v">
                <p:oleObj spid="_x0000_s3482" name="Prism Project" r:id="rId13" imgW="4104000" imgH="3168000" progId="">
                  <p:embed/>
                </p:oleObj>
              </mc:Choice>
              <mc:Fallback>
                <p:oleObj name="Prism Project" r:id="rId13" imgW="4104000" imgH="3168000" progId="">
                  <p:embed/>
                  <p:pic>
                    <p:nvPicPr>
                      <p:cNvPr id="0" name="Picture 38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007383" y="4583326"/>
                        <a:ext cx="2454438" cy="17501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79" name="Text Box 14"/>
          <p:cNvSpPr txBox="1">
            <a:spLocks noChangeArrowheads="1"/>
          </p:cNvSpPr>
          <p:nvPr/>
        </p:nvSpPr>
        <p:spPr bwMode="auto">
          <a:xfrm>
            <a:off x="3733801" y="4533282"/>
            <a:ext cx="330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D</a:t>
            </a:r>
            <a:endParaRPr lang="es-ES" b="1" dirty="0">
              <a:latin typeface="Calibri" charset="0"/>
            </a:endParaRPr>
          </a:p>
        </p:txBody>
      </p:sp>
      <p:cxnSp>
        <p:nvCxnSpPr>
          <p:cNvPr id="37" name="36 Conector recto"/>
          <p:cNvCxnSpPr/>
          <p:nvPr/>
        </p:nvCxnSpPr>
        <p:spPr>
          <a:xfrm>
            <a:off x="2787801" y="3769792"/>
            <a:ext cx="0" cy="25739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2382196" y="3769792"/>
            <a:ext cx="0" cy="25739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1964457" y="3760267"/>
            <a:ext cx="0" cy="25739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flipH="1">
            <a:off x="1471168" y="5046102"/>
            <a:ext cx="17132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flipH="1">
            <a:off x="1477170" y="4403142"/>
            <a:ext cx="17132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flipH="1">
            <a:off x="1471168" y="5730019"/>
            <a:ext cx="17132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3" name="82 Rectángulo"/>
          <p:cNvSpPr/>
          <p:nvPr/>
        </p:nvSpPr>
        <p:spPr>
          <a:xfrm>
            <a:off x="250107" y="6476937"/>
            <a:ext cx="6192687" cy="1954381"/>
          </a:xfrm>
          <a:prstGeom prst="rect">
            <a:avLst/>
          </a:prstGeom>
        </p:spPr>
        <p:txBody>
          <a:bodyPr wrap="square">
            <a:spAutoFit/>
          </a:bodyPr>
          <a:lstStyle/>
          <a:p>
            <a:pPr algn="just"/>
            <a:r>
              <a:rPr lang="en-US" sz="1100" b="1" dirty="0">
                <a:latin typeface="Times New Roman" pitchFamily="18" charset="0"/>
                <a:cs typeface="Times New Roman" pitchFamily="18" charset="0"/>
              </a:rPr>
              <a:t>Sup Fig. 3: </a:t>
            </a:r>
            <a:r>
              <a:rPr lang="en-US" sz="1100" b="1" dirty="0" smtClean="0">
                <a:latin typeface="Times New Roman" pitchFamily="18" charset="0"/>
                <a:cs typeface="Times New Roman" pitchFamily="18" charset="0"/>
              </a:rPr>
              <a:t>miR-192 mediates an </a:t>
            </a:r>
            <a:r>
              <a:rPr lang="en-US" sz="1100" b="1" dirty="0" smtClean="0">
                <a:latin typeface="Times New Roman" pitchFamily="18" charset="0"/>
                <a:cs typeface="Times New Roman" pitchFamily="18" charset="0"/>
              </a:rPr>
              <a:t>anti-</a:t>
            </a:r>
            <a:r>
              <a:rPr lang="en-US" sz="1100" b="1" dirty="0" err="1" smtClean="0">
                <a:latin typeface="Times New Roman" pitchFamily="18" charset="0"/>
                <a:cs typeface="Times New Roman" pitchFamily="18" charset="0"/>
              </a:rPr>
              <a:t>osteoclastogenic</a:t>
            </a:r>
            <a:r>
              <a:rPr lang="en-US" sz="1100" b="1" dirty="0" smtClean="0">
                <a:latin typeface="Times New Roman" pitchFamily="18" charset="0"/>
                <a:cs typeface="Times New Roman" pitchFamily="18" charset="0"/>
              </a:rPr>
              <a:t> </a:t>
            </a:r>
            <a:r>
              <a:rPr lang="en-US" sz="1100" b="1" dirty="0" smtClean="0">
                <a:latin typeface="Times New Roman" pitchFamily="18" charset="0"/>
                <a:cs typeface="Times New Roman" pitchFamily="18" charset="0"/>
              </a:rPr>
              <a:t>effect in vivo whereas miR-215 </a:t>
            </a:r>
            <a:r>
              <a:rPr lang="en-US" sz="1100" b="1" dirty="0">
                <a:latin typeface="Times New Roman" pitchFamily="18" charset="0"/>
                <a:cs typeface="Times New Roman" pitchFamily="18" charset="0"/>
              </a:rPr>
              <a:t>and miR-138  do not  confer  changes in </a:t>
            </a:r>
            <a:r>
              <a:rPr lang="en-US" sz="1100" b="1" dirty="0" err="1">
                <a:latin typeface="Times New Roman" pitchFamily="18" charset="0"/>
                <a:cs typeface="Times New Roman" pitchFamily="18" charset="0"/>
              </a:rPr>
              <a:t>prometastatic</a:t>
            </a:r>
            <a:r>
              <a:rPr lang="en-US" sz="1100" b="1" dirty="0">
                <a:latin typeface="Times New Roman" pitchFamily="18" charset="0"/>
                <a:cs typeface="Times New Roman" pitchFamily="18" charset="0"/>
              </a:rPr>
              <a:t> activity or cell growth kinetics. </a:t>
            </a:r>
          </a:p>
          <a:p>
            <a:pPr algn="just"/>
            <a:r>
              <a:rPr lang="en-US" sz="1100" b="1" dirty="0" smtClean="0">
                <a:latin typeface="Times New Roman" pitchFamily="18" charset="0"/>
                <a:cs typeface="Times New Roman" pitchFamily="18" charset="0"/>
              </a:rPr>
              <a:t>A. </a:t>
            </a:r>
            <a:r>
              <a:rPr lang="en-US" sz="1100" dirty="0" err="1">
                <a:latin typeface="Times New Roman" pitchFamily="18" charset="0"/>
                <a:cs typeface="Times New Roman" pitchFamily="18" charset="0"/>
              </a:rPr>
              <a:t>Osteoclastogenesis</a:t>
            </a:r>
            <a:r>
              <a:rPr lang="en-US" sz="1100" dirty="0">
                <a:latin typeface="Times New Roman" pitchFamily="18" charset="0"/>
                <a:cs typeface="Times New Roman" pitchFamily="18" charset="0"/>
              </a:rPr>
              <a:t> in-vivo was measured by </a:t>
            </a:r>
            <a:r>
              <a:rPr lang="en-US" sz="1100" dirty="0" smtClean="0">
                <a:latin typeface="Times New Roman" pitchFamily="18" charset="0"/>
                <a:cs typeface="Times New Roman" pitchFamily="18" charset="0"/>
              </a:rPr>
              <a:t>TRAP</a:t>
            </a:r>
            <a:r>
              <a:rPr lang="en-US" sz="1100" dirty="0">
                <a:latin typeface="Times New Roman" pitchFamily="18" charset="0"/>
                <a:cs typeface="Times New Roman" pitchFamily="18" charset="0"/>
              </a:rPr>
              <a:t>+ </a:t>
            </a:r>
            <a:r>
              <a:rPr lang="en-US" sz="1100" dirty="0" smtClean="0">
                <a:latin typeface="Times New Roman" pitchFamily="18" charset="0"/>
                <a:cs typeface="Times New Roman" pitchFamily="18" charset="0"/>
              </a:rPr>
              <a:t>staining at </a:t>
            </a:r>
            <a:r>
              <a:rPr lang="en-US" sz="1100" dirty="0">
                <a:latin typeface="Times New Roman" pitchFamily="18" charset="0"/>
                <a:cs typeface="Times New Roman" pitchFamily="18" charset="0"/>
              </a:rPr>
              <a:t>the bone-tumor interphase in 21 day-post injection </a:t>
            </a:r>
            <a:r>
              <a:rPr lang="en-US" sz="1100" dirty="0" err="1">
                <a:latin typeface="Times New Roman" pitchFamily="18" charset="0"/>
                <a:cs typeface="Times New Roman" pitchFamily="18" charset="0"/>
              </a:rPr>
              <a:t>intracardiac</a:t>
            </a:r>
            <a:r>
              <a:rPr lang="en-US" sz="1100" dirty="0">
                <a:latin typeface="Times New Roman" pitchFamily="18" charset="0"/>
                <a:cs typeface="Times New Roman" pitchFamily="18" charset="0"/>
              </a:rPr>
              <a:t> tibias. We found a significantly smaller perimeter of tumor-bone interphase surrounded by TRAP+ cells in miR-192 overexpressing tumors</a:t>
            </a:r>
            <a:r>
              <a:rPr lang="en-US" sz="1100" dirty="0" smtClean="0">
                <a:latin typeface="Times New Roman" pitchFamily="18" charset="0"/>
                <a:cs typeface="Times New Roman" pitchFamily="18" charset="0"/>
              </a:rPr>
              <a:t>. </a:t>
            </a:r>
            <a:r>
              <a:rPr lang="en-US" sz="1100" b="1" dirty="0" smtClean="0">
                <a:latin typeface="Times New Roman" pitchFamily="18" charset="0"/>
                <a:cs typeface="Times New Roman" pitchFamily="18" charset="0"/>
              </a:rPr>
              <a:t>B. </a:t>
            </a:r>
            <a:r>
              <a:rPr lang="en-US" sz="1100" dirty="0" smtClean="0">
                <a:latin typeface="Times New Roman" pitchFamily="18" charset="0"/>
                <a:cs typeface="Times New Roman" pitchFamily="18" charset="0"/>
              </a:rPr>
              <a:t>M1 cells overexpressing miR-138 and miR-215 levels, vector-transduced M1 cells (mock), and parental (A549) cells were inoculated into the left cardiac ventricle of </a:t>
            </a:r>
            <a:r>
              <a:rPr lang="en-US" sz="1100" dirty="0" err="1" smtClean="0">
                <a:latin typeface="Times New Roman" pitchFamily="18" charset="0"/>
                <a:cs typeface="Times New Roman" pitchFamily="18" charset="0"/>
              </a:rPr>
              <a:t>athymic</a:t>
            </a:r>
            <a:r>
              <a:rPr lang="en-US" sz="1100" dirty="0" smtClean="0">
                <a:latin typeface="Times New Roman" pitchFamily="18" charset="0"/>
                <a:cs typeface="Times New Roman" pitchFamily="18" charset="0"/>
              </a:rPr>
              <a:t> nude mice. </a:t>
            </a:r>
            <a:r>
              <a:rPr lang="en-US" sz="1100" i="1" dirty="0" smtClean="0">
                <a:latin typeface="Times New Roman" pitchFamily="18" charset="0"/>
                <a:cs typeface="Times New Roman" pitchFamily="18" charset="0"/>
              </a:rPr>
              <a:t>Top</a:t>
            </a:r>
            <a:r>
              <a:rPr lang="en-US" sz="1100" dirty="0" smtClean="0">
                <a:latin typeface="Times New Roman" pitchFamily="18" charset="0"/>
                <a:cs typeface="Times New Roman" pitchFamily="18" charset="0"/>
              </a:rPr>
              <a:t>: Quantification of photon flux at day 21 post-inoculation.  </a:t>
            </a:r>
            <a:r>
              <a:rPr lang="en-US" sz="1100" i="1" dirty="0" smtClean="0">
                <a:latin typeface="Times New Roman" pitchFamily="18" charset="0"/>
                <a:cs typeface="Times New Roman" pitchFamily="18" charset="0"/>
              </a:rPr>
              <a:t>Bottom: </a:t>
            </a:r>
            <a:r>
              <a:rPr lang="en-US" sz="1100" dirty="0" smtClean="0">
                <a:latin typeface="Times New Roman" pitchFamily="18" charset="0"/>
                <a:cs typeface="Times New Roman" pitchFamily="18" charset="0"/>
              </a:rPr>
              <a:t>Representative BLI. </a:t>
            </a:r>
            <a:r>
              <a:rPr lang="en-US" sz="1100" b="1" dirty="0" smtClean="0">
                <a:latin typeface="Times New Roman" pitchFamily="18" charset="0"/>
                <a:cs typeface="Times New Roman" pitchFamily="18" charset="0"/>
              </a:rPr>
              <a:t>C. </a:t>
            </a:r>
            <a:r>
              <a:rPr lang="en-US" sz="1100" i="1" dirty="0" smtClean="0">
                <a:latin typeface="Times New Roman" pitchFamily="18" charset="0"/>
                <a:cs typeface="Times New Roman" pitchFamily="18" charset="0"/>
              </a:rPr>
              <a:t>Top: </a:t>
            </a:r>
            <a:r>
              <a:rPr lang="en-US" sz="1100" dirty="0" smtClean="0">
                <a:latin typeface="Times New Roman" pitchFamily="18" charset="0"/>
                <a:cs typeface="Times New Roman" pitchFamily="18" charset="0"/>
              </a:rPr>
              <a:t>Quantification of </a:t>
            </a:r>
            <a:r>
              <a:rPr lang="en-US" sz="1100" dirty="0" err="1" smtClean="0">
                <a:latin typeface="Times New Roman" pitchFamily="18" charset="0"/>
                <a:cs typeface="Times New Roman" pitchFamily="18" charset="0"/>
              </a:rPr>
              <a:t>osteolytic</a:t>
            </a:r>
            <a:r>
              <a:rPr lang="en-US" sz="1100" dirty="0" smtClean="0">
                <a:latin typeface="Times New Roman" pitchFamily="18" charset="0"/>
                <a:cs typeface="Times New Roman" pitchFamily="18" charset="0"/>
              </a:rPr>
              <a:t> bone area of X-ray imaging at day 21 post-inoculation. </a:t>
            </a:r>
            <a:r>
              <a:rPr lang="en-US" sz="1100" i="1" dirty="0" smtClean="0">
                <a:latin typeface="Times New Roman" pitchFamily="18" charset="0"/>
                <a:cs typeface="Times New Roman" pitchFamily="18" charset="0"/>
              </a:rPr>
              <a:t>Bottom</a:t>
            </a:r>
            <a:r>
              <a:rPr lang="en-US" sz="1100" dirty="0" smtClean="0">
                <a:latin typeface="Times New Roman" pitchFamily="18" charset="0"/>
                <a:cs typeface="Times New Roman" pitchFamily="18" charset="0"/>
              </a:rPr>
              <a:t>:  Representative images of X-ray showing no differences in </a:t>
            </a:r>
            <a:r>
              <a:rPr lang="en-US" sz="1100" dirty="0" err="1" smtClean="0">
                <a:latin typeface="Times New Roman" pitchFamily="18" charset="0"/>
                <a:cs typeface="Times New Roman" pitchFamily="18" charset="0"/>
              </a:rPr>
              <a:t>osteolytic</a:t>
            </a:r>
            <a:r>
              <a:rPr lang="en-US" sz="1100" dirty="0" smtClean="0">
                <a:latin typeface="Times New Roman" pitchFamily="18" charset="0"/>
                <a:cs typeface="Times New Roman" pitchFamily="18" charset="0"/>
              </a:rPr>
              <a:t> lesions in </a:t>
            </a:r>
            <a:r>
              <a:rPr lang="en-US" sz="1100" dirty="0" err="1" smtClean="0">
                <a:latin typeface="Times New Roman" pitchFamily="18" charset="0"/>
                <a:cs typeface="Times New Roman" pitchFamily="18" charset="0"/>
              </a:rPr>
              <a:t>miR</a:t>
            </a:r>
            <a:r>
              <a:rPr lang="en-US" sz="1100" dirty="0" smtClean="0">
                <a:latin typeface="Times New Roman" pitchFamily="18" charset="0"/>
                <a:cs typeface="Times New Roman" pitchFamily="18" charset="0"/>
              </a:rPr>
              <a:t> </a:t>
            </a:r>
            <a:r>
              <a:rPr lang="en-US" sz="1100" dirty="0" err="1" smtClean="0">
                <a:latin typeface="Times New Roman" pitchFamily="18" charset="0"/>
                <a:cs typeface="Times New Roman" pitchFamily="18" charset="0"/>
              </a:rPr>
              <a:t>overexpressors</a:t>
            </a:r>
            <a:r>
              <a:rPr lang="en-US" sz="1100" dirty="0" smtClean="0">
                <a:latin typeface="Times New Roman" pitchFamily="18" charset="0"/>
                <a:cs typeface="Times New Roman" pitchFamily="18" charset="0"/>
              </a:rPr>
              <a:t> as compared to mock transduced. </a:t>
            </a:r>
            <a:r>
              <a:rPr lang="en-US" sz="1100" b="1" dirty="0" smtClean="0">
                <a:latin typeface="Times New Roman" pitchFamily="18" charset="0"/>
                <a:cs typeface="Times New Roman" pitchFamily="18" charset="0"/>
              </a:rPr>
              <a:t>D. </a:t>
            </a:r>
            <a:r>
              <a:rPr lang="en-US" sz="1100" dirty="0" smtClean="0">
                <a:latin typeface="Times New Roman" pitchFamily="18" charset="0"/>
                <a:cs typeface="Times New Roman" pitchFamily="18" charset="0"/>
              </a:rPr>
              <a:t>In vitro proliferation assay of miR-138 and miR-215 overexpressing cells, showing no differences in cell growth kinetics. </a:t>
            </a:r>
            <a:endParaRPr lang="en-US" sz="1100" dirty="0">
              <a:latin typeface="Times New Roman" pitchFamily="18" charset="0"/>
              <a:cs typeface="Times New Roman" pitchFamily="18" charset="0"/>
            </a:endParaRPr>
          </a:p>
        </p:txBody>
      </p:sp>
      <p:cxnSp>
        <p:nvCxnSpPr>
          <p:cNvPr id="3" name="2 Conector recto"/>
          <p:cNvCxnSpPr/>
          <p:nvPr/>
        </p:nvCxnSpPr>
        <p:spPr>
          <a:xfrm>
            <a:off x="4784578" y="3337880"/>
            <a:ext cx="10206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2022328" y="3385505"/>
            <a:ext cx="1020686"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327811" y="3337932"/>
            <a:ext cx="377026" cy="261610"/>
          </a:xfrm>
          <a:prstGeom prst="rect">
            <a:avLst/>
          </a:prstGeom>
          <a:noFill/>
        </p:spPr>
        <p:txBody>
          <a:bodyPr wrap="none" rtlCol="0">
            <a:spAutoFit/>
          </a:bodyPr>
          <a:lstStyle/>
          <a:p>
            <a:r>
              <a:rPr lang="es-ES" sz="1050" dirty="0" smtClean="0"/>
              <a:t>M1</a:t>
            </a:r>
            <a:endParaRPr lang="en-US" sz="1050" dirty="0"/>
          </a:p>
        </p:txBody>
      </p:sp>
      <p:sp>
        <p:nvSpPr>
          <p:cNvPr id="44" name="43 CuadroTexto"/>
          <p:cNvSpPr txBox="1"/>
          <p:nvPr/>
        </p:nvSpPr>
        <p:spPr>
          <a:xfrm>
            <a:off x="5170251" y="3302763"/>
            <a:ext cx="377026" cy="261610"/>
          </a:xfrm>
          <a:prstGeom prst="rect">
            <a:avLst/>
          </a:prstGeom>
          <a:noFill/>
        </p:spPr>
        <p:txBody>
          <a:bodyPr wrap="none" rtlCol="0">
            <a:spAutoFit/>
          </a:bodyPr>
          <a:lstStyle/>
          <a:p>
            <a:r>
              <a:rPr lang="es-ES" sz="1050" dirty="0" smtClean="0"/>
              <a:t>M1</a:t>
            </a:r>
            <a:endParaRPr lang="en-US" sz="1050" dirty="0"/>
          </a:p>
        </p:txBody>
      </p:sp>
      <p:sp>
        <p:nvSpPr>
          <p:cNvPr id="45" name="Text Box 14"/>
          <p:cNvSpPr txBox="1">
            <a:spLocks noChangeArrowheads="1"/>
          </p:cNvSpPr>
          <p:nvPr/>
        </p:nvSpPr>
        <p:spPr bwMode="auto">
          <a:xfrm>
            <a:off x="740616" y="316855"/>
            <a:ext cx="28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b="1" dirty="0" smtClean="0">
                <a:latin typeface="+mn-lt"/>
                <a:cs typeface="Arial" charset="0"/>
              </a:rPr>
              <a:t>A</a:t>
            </a:r>
            <a:endParaRPr lang="es-ES" b="1" dirty="0">
              <a:latin typeface="+mn-lt"/>
              <a:cs typeface="Arial" charset="0"/>
            </a:endParaRPr>
          </a:p>
        </p:txBody>
      </p:sp>
      <p:graphicFrame>
        <p:nvGraphicFramePr>
          <p:cNvPr id="46" name="13 Objeto"/>
          <p:cNvGraphicFramePr>
            <a:graphicFrameLocks noChangeAspect="1"/>
          </p:cNvGraphicFramePr>
          <p:nvPr>
            <p:extLst>
              <p:ext uri="{D42A27DB-BD31-4B8C-83A1-F6EECF244321}">
                <p14:modId xmlns:p14="http://schemas.microsoft.com/office/powerpoint/2010/main" val="2481850510"/>
              </p:ext>
            </p:extLst>
          </p:nvPr>
        </p:nvGraphicFramePr>
        <p:xfrm>
          <a:off x="1367299" y="67197"/>
          <a:ext cx="1322387" cy="1073150"/>
        </p:xfrm>
        <a:graphic>
          <a:graphicData uri="http://schemas.openxmlformats.org/presentationml/2006/ole">
            <mc:AlternateContent xmlns:mc="http://schemas.openxmlformats.org/markup-compatibility/2006">
              <mc:Choice xmlns:v="urn:schemas-microsoft-com:vml" Requires="v">
                <p:oleObj spid="_x0000_s3483" name="Prism Project" r:id="rId15" imgW="3780000" imgH="3456000" progId="Prism5.Document">
                  <p:embed/>
                </p:oleObj>
              </mc:Choice>
              <mc:Fallback>
                <p:oleObj name="Prism Project" r:id="rId15" imgW="3780000" imgH="3456000" progId="Prism5.Document">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67299" y="67197"/>
                        <a:ext cx="13223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9" name="1 Grupo"/>
          <p:cNvGrpSpPr>
            <a:grpSpLocks/>
          </p:cNvGrpSpPr>
          <p:nvPr/>
        </p:nvGrpSpPr>
        <p:grpSpPr bwMode="auto">
          <a:xfrm>
            <a:off x="1519699" y="959372"/>
            <a:ext cx="1133475" cy="215900"/>
            <a:chOff x="2511940" y="6844664"/>
            <a:chExt cx="1133084" cy="215444"/>
          </a:xfrm>
        </p:grpSpPr>
        <p:sp>
          <p:nvSpPr>
            <p:cNvPr id="50" name="10 CuadroTexto"/>
            <p:cNvSpPr txBox="1">
              <a:spLocks noChangeArrowheads="1"/>
            </p:cNvSpPr>
            <p:nvPr/>
          </p:nvSpPr>
          <p:spPr bwMode="auto">
            <a:xfrm>
              <a:off x="3008470" y="6844664"/>
              <a:ext cx="6365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miR-192</a:t>
              </a:r>
            </a:p>
          </p:txBody>
        </p:sp>
        <p:sp>
          <p:nvSpPr>
            <p:cNvPr id="51" name="9 CuadroTexto"/>
            <p:cNvSpPr txBox="1">
              <a:spLocks noChangeArrowheads="1"/>
            </p:cNvSpPr>
            <p:nvPr/>
          </p:nvSpPr>
          <p:spPr bwMode="auto">
            <a:xfrm>
              <a:off x="2511940" y="6844664"/>
              <a:ext cx="636554" cy="1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mock</a:t>
              </a:r>
            </a:p>
          </p:txBody>
        </p:sp>
      </p:grpSp>
      <p:pic>
        <p:nvPicPr>
          <p:cNvPr id="58" name="Picture 10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097549" y="1127647"/>
            <a:ext cx="460375"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10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05424" y="1126060"/>
            <a:ext cx="458787"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0" name="59 Conector recto"/>
          <p:cNvCxnSpPr/>
          <p:nvPr/>
        </p:nvCxnSpPr>
        <p:spPr>
          <a:xfrm>
            <a:off x="1778461" y="1753122"/>
            <a:ext cx="27305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2280111" y="1764235"/>
            <a:ext cx="2730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Line 70"/>
          <p:cNvSpPr>
            <a:spLocks noChangeShapeType="1"/>
          </p:cNvSpPr>
          <p:nvPr/>
        </p:nvSpPr>
        <p:spPr bwMode="auto">
          <a:xfrm rot="16200000">
            <a:off x="1669718" y="1190353"/>
            <a:ext cx="44450" cy="71437"/>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Text Box 82"/>
          <p:cNvSpPr txBox="1">
            <a:spLocks noChangeArrowheads="1"/>
          </p:cNvSpPr>
          <p:nvPr/>
        </p:nvSpPr>
        <p:spPr bwMode="auto">
          <a:xfrm>
            <a:off x="1637174" y="1511822"/>
            <a:ext cx="238125"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700" b="1">
                <a:solidFill>
                  <a:schemeClr val="bg1"/>
                </a:solidFill>
              </a:rPr>
              <a:t>T</a:t>
            </a:r>
          </a:p>
        </p:txBody>
      </p:sp>
      <p:sp>
        <p:nvSpPr>
          <p:cNvPr id="66" name="Line 70"/>
          <p:cNvSpPr>
            <a:spLocks noChangeShapeType="1"/>
          </p:cNvSpPr>
          <p:nvPr/>
        </p:nvSpPr>
        <p:spPr bwMode="auto">
          <a:xfrm rot="16200000">
            <a:off x="1712580" y="1257028"/>
            <a:ext cx="44450" cy="71438"/>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Line 70"/>
          <p:cNvSpPr>
            <a:spLocks noChangeShapeType="1"/>
          </p:cNvSpPr>
          <p:nvPr/>
        </p:nvSpPr>
        <p:spPr bwMode="auto">
          <a:xfrm rot="16200000">
            <a:off x="1750680" y="1307828"/>
            <a:ext cx="44450" cy="71438"/>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Line 70"/>
          <p:cNvSpPr>
            <a:spLocks noChangeShapeType="1"/>
          </p:cNvSpPr>
          <p:nvPr/>
        </p:nvSpPr>
        <p:spPr bwMode="auto">
          <a:xfrm rot="16200000">
            <a:off x="1818149" y="1378472"/>
            <a:ext cx="44450" cy="69850"/>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Line 70"/>
          <p:cNvSpPr>
            <a:spLocks noChangeShapeType="1"/>
          </p:cNvSpPr>
          <p:nvPr/>
        </p:nvSpPr>
        <p:spPr bwMode="auto">
          <a:xfrm rot="16200000">
            <a:off x="1892761" y="1456260"/>
            <a:ext cx="44450" cy="69850"/>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Line 70"/>
          <p:cNvSpPr>
            <a:spLocks noChangeShapeType="1"/>
          </p:cNvSpPr>
          <p:nvPr/>
        </p:nvSpPr>
        <p:spPr bwMode="auto">
          <a:xfrm rot="16200000">
            <a:off x="1952293" y="1514203"/>
            <a:ext cx="44450" cy="71437"/>
          </a:xfrm>
          <a:prstGeom prst="line">
            <a:avLst/>
          </a:prstGeom>
          <a:noFill/>
          <a:ln w="12700">
            <a:solidFill>
              <a:schemeClr val="bg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Line 70"/>
          <p:cNvSpPr>
            <a:spLocks noChangeShapeType="1"/>
          </p:cNvSpPr>
          <p:nvPr/>
        </p:nvSpPr>
        <p:spPr bwMode="auto">
          <a:xfrm rot="16200000">
            <a:off x="2312655" y="1350691"/>
            <a:ext cx="44450" cy="71438"/>
          </a:xfrm>
          <a:prstGeom prst="line">
            <a:avLst/>
          </a:prstGeom>
          <a:noFill/>
          <a:ln w="12700">
            <a:solidFill>
              <a:schemeClr val="tx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Line 70"/>
          <p:cNvSpPr>
            <a:spLocks noChangeShapeType="1"/>
          </p:cNvSpPr>
          <p:nvPr/>
        </p:nvSpPr>
        <p:spPr bwMode="auto">
          <a:xfrm rot="16200000" flipH="1">
            <a:off x="2369011" y="1468960"/>
            <a:ext cx="17463" cy="71437"/>
          </a:xfrm>
          <a:prstGeom prst="line">
            <a:avLst/>
          </a:prstGeom>
          <a:noFill/>
          <a:ln w="12700">
            <a:solidFill>
              <a:schemeClr val="tx1"/>
            </a:solidFill>
            <a:round/>
            <a:headEnd type="none" w="sm"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Text Box 82"/>
          <p:cNvSpPr txBox="1">
            <a:spLocks noChangeArrowheads="1"/>
          </p:cNvSpPr>
          <p:nvPr/>
        </p:nvSpPr>
        <p:spPr bwMode="auto">
          <a:xfrm>
            <a:off x="2156286" y="1527697"/>
            <a:ext cx="238125"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700" b="1"/>
              <a:t>T</a:t>
            </a:r>
          </a:p>
        </p:txBody>
      </p:sp>
    </p:spTree>
    <p:extLst>
      <p:ext uri="{BB962C8B-B14F-4D97-AF65-F5344CB8AC3E}">
        <p14:creationId xmlns:p14="http://schemas.microsoft.com/office/powerpoint/2010/main" val="1777268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765399" y="674208"/>
            <a:ext cx="330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A</a:t>
            </a:r>
            <a:endParaRPr lang="es-ES" b="1" dirty="0">
              <a:latin typeface="Calibri" charset="0"/>
            </a:endParaRPr>
          </a:p>
        </p:txBody>
      </p:sp>
      <p:graphicFrame>
        <p:nvGraphicFramePr>
          <p:cNvPr id="3" name="17 Objeto"/>
          <p:cNvGraphicFramePr>
            <a:graphicFrameLocks noChangeAspect="1"/>
          </p:cNvGraphicFramePr>
          <p:nvPr>
            <p:extLst>
              <p:ext uri="{D42A27DB-BD31-4B8C-83A1-F6EECF244321}">
                <p14:modId xmlns:p14="http://schemas.microsoft.com/office/powerpoint/2010/main" val="390253174"/>
              </p:ext>
            </p:extLst>
          </p:nvPr>
        </p:nvGraphicFramePr>
        <p:xfrm>
          <a:off x="1042000" y="539552"/>
          <a:ext cx="2550319" cy="1554156"/>
        </p:xfrm>
        <a:graphic>
          <a:graphicData uri="http://schemas.openxmlformats.org/presentationml/2006/ole">
            <mc:AlternateContent xmlns:mc="http://schemas.openxmlformats.org/markup-compatibility/2006">
              <mc:Choice xmlns:v="urn:schemas-microsoft-com:vml" Requires="v">
                <p:oleObj spid="_x0000_s6369" name="Prism Project" r:id="rId3" imgW="4248000" imgH="2808000" progId="">
                  <p:embed/>
                </p:oleObj>
              </mc:Choice>
              <mc:Fallback>
                <p:oleObj name="Prism Project" r:id="rId3" imgW="4248000" imgH="2808000" progId="">
                  <p:embed/>
                  <p:pic>
                    <p:nvPicPr>
                      <p:cNvPr id="0" name="Picture 2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000" y="539552"/>
                        <a:ext cx="2550319" cy="15541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18 Objeto"/>
          <p:cNvGraphicFramePr>
            <a:graphicFrameLocks noChangeAspect="1"/>
          </p:cNvGraphicFramePr>
          <p:nvPr>
            <p:extLst>
              <p:ext uri="{D42A27DB-BD31-4B8C-83A1-F6EECF244321}">
                <p14:modId xmlns:p14="http://schemas.microsoft.com/office/powerpoint/2010/main" val="177176160"/>
              </p:ext>
            </p:extLst>
          </p:nvPr>
        </p:nvGraphicFramePr>
        <p:xfrm>
          <a:off x="4067175" y="654050"/>
          <a:ext cx="2376488" cy="1439863"/>
        </p:xfrm>
        <a:graphic>
          <a:graphicData uri="http://schemas.openxmlformats.org/presentationml/2006/ole">
            <mc:AlternateContent xmlns:mc="http://schemas.openxmlformats.org/markup-compatibility/2006">
              <mc:Choice xmlns:v="urn:schemas-microsoft-com:vml" Requires="v">
                <p:oleObj spid="_x0000_s6370" name="Prism Project" r:id="rId5" imgW="4716000" imgH="3096000" progId="">
                  <p:embed/>
                </p:oleObj>
              </mc:Choice>
              <mc:Fallback>
                <p:oleObj name="Prism Project" r:id="rId5" imgW="4716000" imgH="3096000" progId="">
                  <p:embed/>
                  <p:pic>
                    <p:nvPicPr>
                      <p:cNvPr id="0" name="Picture 2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175" y="654050"/>
                        <a:ext cx="2376488" cy="1439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 Box 14"/>
          <p:cNvSpPr txBox="1">
            <a:spLocks noChangeArrowheads="1"/>
          </p:cNvSpPr>
          <p:nvPr/>
        </p:nvSpPr>
        <p:spPr bwMode="auto">
          <a:xfrm>
            <a:off x="819596" y="2402468"/>
            <a:ext cx="3064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C</a:t>
            </a:r>
            <a:endParaRPr lang="es-ES" b="1" dirty="0">
              <a:latin typeface="Calibri" charset="0"/>
            </a:endParaRPr>
          </a:p>
        </p:txBody>
      </p:sp>
      <p:sp>
        <p:nvSpPr>
          <p:cNvPr id="43" name="Text Box 14"/>
          <p:cNvSpPr txBox="1">
            <a:spLocks noChangeArrowheads="1"/>
          </p:cNvSpPr>
          <p:nvPr/>
        </p:nvSpPr>
        <p:spPr bwMode="auto">
          <a:xfrm>
            <a:off x="3664329" y="669442"/>
            <a:ext cx="3145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B</a:t>
            </a:r>
            <a:endParaRPr lang="es-ES" b="1" dirty="0">
              <a:latin typeface="Calibri" charset="0"/>
            </a:endParaRPr>
          </a:p>
        </p:txBody>
      </p:sp>
      <p:sp>
        <p:nvSpPr>
          <p:cNvPr id="44"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45" name="Text Box 7"/>
          <p:cNvSpPr txBox="1">
            <a:spLocks noChangeArrowheads="1"/>
          </p:cNvSpPr>
          <p:nvPr/>
        </p:nvSpPr>
        <p:spPr bwMode="auto">
          <a:xfrm>
            <a:off x="5467351"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4</a:t>
            </a:r>
            <a:endParaRPr lang="es-ES" dirty="0">
              <a:latin typeface="Calibri" charset="0"/>
            </a:endParaRPr>
          </a:p>
        </p:txBody>
      </p:sp>
      <p:sp>
        <p:nvSpPr>
          <p:cNvPr id="47" name="46 Rectángulo"/>
          <p:cNvSpPr/>
          <p:nvPr/>
        </p:nvSpPr>
        <p:spPr>
          <a:xfrm>
            <a:off x="120133" y="7020272"/>
            <a:ext cx="6617731" cy="1200329"/>
          </a:xfrm>
          <a:prstGeom prst="rect">
            <a:avLst/>
          </a:prstGeom>
        </p:spPr>
        <p:txBody>
          <a:bodyPr wrap="square">
            <a:spAutoFit/>
          </a:bodyPr>
          <a:lstStyle/>
          <a:p>
            <a:pPr algn="just"/>
            <a:r>
              <a:rPr lang="en-US" sz="1200" b="1" dirty="0">
                <a:latin typeface="Times New Roman" pitchFamily="18" charset="0"/>
                <a:cs typeface="Times New Roman" pitchFamily="18" charset="0"/>
              </a:rPr>
              <a:t>Sup Fig. 4:  miR-192 </a:t>
            </a:r>
            <a:r>
              <a:rPr lang="en-US" sz="1200" b="1" dirty="0" smtClean="0">
                <a:latin typeface="Times New Roman" pitchFamily="18" charset="0"/>
                <a:cs typeface="Times New Roman" pitchFamily="18" charset="0"/>
              </a:rPr>
              <a:t>does not alter cell </a:t>
            </a:r>
            <a:r>
              <a:rPr lang="en-US" sz="1200" b="1" dirty="0">
                <a:latin typeface="Times New Roman" pitchFamily="18" charset="0"/>
                <a:cs typeface="Times New Roman" pitchFamily="18" charset="0"/>
              </a:rPr>
              <a:t>growth in vitro or  in vivo.  </a:t>
            </a:r>
          </a:p>
          <a:p>
            <a:pPr algn="just"/>
            <a:r>
              <a:rPr lang="en-US" sz="1200" b="1" dirty="0">
                <a:latin typeface="Times New Roman" pitchFamily="18" charset="0"/>
                <a:cs typeface="Times New Roman" pitchFamily="18" charset="0"/>
              </a:rPr>
              <a:t>A. </a:t>
            </a:r>
            <a:r>
              <a:rPr lang="en-US" sz="1200" dirty="0">
                <a:latin typeface="Times New Roman" pitchFamily="18" charset="0"/>
                <a:cs typeface="Times New Roman" pitchFamily="18" charset="0"/>
              </a:rPr>
              <a:t>In vitro proliferation assay of miR-192 cells by MTT assay. </a:t>
            </a:r>
            <a:r>
              <a:rPr lang="en-US" sz="1200" b="1" dirty="0">
                <a:latin typeface="Times New Roman" pitchFamily="18" charset="0"/>
                <a:cs typeface="Times New Roman" pitchFamily="18" charset="0"/>
              </a:rPr>
              <a:t>B. </a:t>
            </a:r>
            <a:r>
              <a:rPr lang="en-US" sz="1200" dirty="0">
                <a:latin typeface="Times New Roman" pitchFamily="18" charset="0"/>
                <a:cs typeface="Times New Roman" pitchFamily="18" charset="0"/>
              </a:rPr>
              <a:t>In vivo tumor growth after subcutaneous injection of miR-192 and mock cell in the flank of </a:t>
            </a:r>
            <a:r>
              <a:rPr lang="en-US" sz="1200" dirty="0" err="1">
                <a:latin typeface="Times New Roman" pitchFamily="18" charset="0"/>
                <a:cs typeface="Times New Roman" pitchFamily="18" charset="0"/>
              </a:rPr>
              <a:t>athymic</a:t>
            </a:r>
            <a:r>
              <a:rPr lang="en-US" sz="1200" dirty="0">
                <a:latin typeface="Times New Roman" pitchFamily="18" charset="0"/>
                <a:cs typeface="Times New Roman" pitchFamily="18" charset="0"/>
              </a:rPr>
              <a:t> nude mice. </a:t>
            </a:r>
            <a:r>
              <a:rPr lang="en-US" sz="1200" b="1" dirty="0">
                <a:latin typeface="Times New Roman" pitchFamily="18" charset="0"/>
                <a:cs typeface="Times New Roman" pitchFamily="18" charset="0"/>
              </a:rPr>
              <a:t>C. </a:t>
            </a:r>
            <a:r>
              <a:rPr lang="en-US" sz="1200" dirty="0">
                <a:latin typeface="Times New Roman" pitchFamily="18" charset="0"/>
                <a:cs typeface="Times New Roman" pitchFamily="18" charset="0"/>
              </a:rPr>
              <a:t>Western blot analysis of cell cycle proteins in miR-192 and mock cells. </a:t>
            </a:r>
            <a:r>
              <a:rPr lang="en-US" sz="1200" b="1" dirty="0">
                <a:latin typeface="Times New Roman" pitchFamily="18" charset="0"/>
                <a:cs typeface="Times New Roman" pitchFamily="18" charset="0"/>
              </a:rPr>
              <a:t>D. </a:t>
            </a:r>
            <a:r>
              <a:rPr lang="en-US" sz="1200" dirty="0">
                <a:latin typeface="Times New Roman" pitchFamily="18" charset="0"/>
                <a:cs typeface="Times New Roman" pitchFamily="18" charset="0"/>
              </a:rPr>
              <a:t>Cell cycle assessed by flow </a:t>
            </a:r>
            <a:r>
              <a:rPr lang="en-US" sz="1200" dirty="0" err="1" smtClean="0">
                <a:latin typeface="Times New Roman" pitchFamily="18" charset="0"/>
                <a:cs typeface="Times New Roman" pitchFamily="18" charset="0"/>
              </a:rPr>
              <a:t>cytometry</a:t>
            </a:r>
            <a:r>
              <a:rPr lang="en-US" sz="1200" dirty="0" smtClean="0">
                <a:latin typeface="Times New Roman" pitchFamily="18" charset="0"/>
                <a:cs typeface="Times New Roman" pitchFamily="18" charset="0"/>
              </a:rPr>
              <a:t>. </a:t>
            </a:r>
            <a:r>
              <a:rPr lang="en-US" sz="1200" b="1" dirty="0" smtClean="0">
                <a:latin typeface="Times New Roman" pitchFamily="18" charset="0"/>
                <a:cs typeface="Times New Roman" pitchFamily="18" charset="0"/>
              </a:rPr>
              <a:t>E</a:t>
            </a:r>
            <a:r>
              <a:rPr lang="en-US" sz="1200" b="1" dirty="0">
                <a:latin typeface="Times New Roman" pitchFamily="18" charset="0"/>
                <a:cs typeface="Times New Roman" pitchFamily="18" charset="0"/>
              </a:rPr>
              <a:t>. </a:t>
            </a:r>
            <a:r>
              <a:rPr lang="en-US" sz="1200" dirty="0">
                <a:latin typeface="Times New Roman" pitchFamily="18" charset="0"/>
                <a:cs typeface="Times New Roman" pitchFamily="18" charset="0"/>
              </a:rPr>
              <a:t>Apoptosis studied by cleaved PARP and cleaved caspase-3 in parental A549, mock M1 and  miR-192 overexpressing cells, showing no differences among them. </a:t>
            </a:r>
          </a:p>
        </p:txBody>
      </p:sp>
      <p:pic>
        <p:nvPicPr>
          <p:cNvPr id="6161"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399" y="2716540"/>
            <a:ext cx="2882900" cy="218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14"/>
          <p:cNvSpPr txBox="1">
            <a:spLocks noChangeArrowheads="1"/>
          </p:cNvSpPr>
          <p:nvPr/>
        </p:nvSpPr>
        <p:spPr bwMode="auto">
          <a:xfrm>
            <a:off x="3648299" y="2406684"/>
            <a:ext cx="330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D</a:t>
            </a:r>
            <a:endParaRPr lang="es-ES" b="1" dirty="0">
              <a:latin typeface="Calibri" charset="0"/>
            </a:endParaRPr>
          </a:p>
        </p:txBody>
      </p:sp>
      <p:graphicFrame>
        <p:nvGraphicFramePr>
          <p:cNvPr id="6" name="5 Objeto"/>
          <p:cNvGraphicFramePr>
            <a:graphicFrameLocks noChangeAspect="1"/>
          </p:cNvGraphicFramePr>
          <p:nvPr>
            <p:extLst>
              <p:ext uri="{D42A27DB-BD31-4B8C-83A1-F6EECF244321}">
                <p14:modId xmlns:p14="http://schemas.microsoft.com/office/powerpoint/2010/main" val="1353593296"/>
              </p:ext>
            </p:extLst>
          </p:nvPr>
        </p:nvGraphicFramePr>
        <p:xfrm>
          <a:off x="3664329" y="3059832"/>
          <a:ext cx="3002718" cy="1961590"/>
        </p:xfrm>
        <a:graphic>
          <a:graphicData uri="http://schemas.openxmlformats.org/presentationml/2006/ole">
            <mc:AlternateContent xmlns:mc="http://schemas.openxmlformats.org/markup-compatibility/2006">
              <mc:Choice xmlns:v="urn:schemas-microsoft-com:vml" Requires="v">
                <p:oleObj spid="_x0000_s6371" name="Prism Project" r:id="rId8" imgW="4464000" imgH="2916000" progId="">
                  <p:embed/>
                </p:oleObj>
              </mc:Choice>
              <mc:Fallback>
                <p:oleObj name="Prism Project" r:id="rId8" imgW="4464000" imgH="2916000" progId="">
                  <p:embed/>
                  <p:pic>
                    <p:nvPicPr>
                      <p:cNvPr id="0" name="Picture 2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4329" y="3059832"/>
                        <a:ext cx="3002718" cy="19615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5" descr="parp karmele"/>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l="29109" t="20175" r="22119" b="65488"/>
          <a:stretch>
            <a:fillRect/>
          </a:stretch>
        </p:blipFill>
        <p:spPr bwMode="auto">
          <a:xfrm flipH="1">
            <a:off x="1799648" y="5768641"/>
            <a:ext cx="986528" cy="30381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6" descr="caspasa-3 karmele"/>
          <p:cNvPicPr>
            <a:picLocks noChangeAspect="1" noChangeArrowheads="1"/>
          </p:cNvPicPr>
          <p:nvPr/>
        </p:nvPicPr>
        <p:blipFill>
          <a:blip r:embed="rId11" cstate="print">
            <a:extLst>
              <a:ext uri="{28A0092B-C50C-407E-A947-70E740481C1C}">
                <a14:useLocalDpi xmlns:a14="http://schemas.microsoft.com/office/drawing/2010/main" val="0"/>
              </a:ext>
            </a:extLst>
          </a:blip>
          <a:srcRect l="24272" t="10637" r="24353" b="69682"/>
          <a:stretch>
            <a:fillRect/>
          </a:stretch>
        </p:blipFill>
        <p:spPr bwMode="auto">
          <a:xfrm flipH="1">
            <a:off x="1808803" y="6128658"/>
            <a:ext cx="977374" cy="4185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5" name="14 Imagen"/>
          <p:cNvPicPr>
            <a:picLocks noChangeAspect="1"/>
          </p:cNvPicPr>
          <p:nvPr/>
        </p:nvPicPr>
        <p:blipFill rotWithShape="1">
          <a:blip r:embed="rId12" cstate="print"/>
          <a:srcRect l="23066" t="29236" r="26298" b="45848"/>
          <a:stretch/>
        </p:blipFill>
        <p:spPr bwMode="auto">
          <a:xfrm flipH="1">
            <a:off x="1790644" y="6605241"/>
            <a:ext cx="998537" cy="192087"/>
          </a:xfrm>
          <a:prstGeom prst="rect">
            <a:avLst/>
          </a:prstGeom>
          <a:ln>
            <a:solidFill>
              <a:schemeClr val="tx1"/>
            </a:solidFill>
          </a:ln>
        </p:spPr>
      </p:pic>
      <p:sp>
        <p:nvSpPr>
          <p:cNvPr id="16" name="15 CuadroTexto"/>
          <p:cNvSpPr txBox="1"/>
          <p:nvPr/>
        </p:nvSpPr>
        <p:spPr bwMode="auto">
          <a:xfrm rot="16200000">
            <a:off x="2008777" y="5401193"/>
            <a:ext cx="647700" cy="230188"/>
          </a:xfrm>
          <a:prstGeom prst="rect">
            <a:avLst/>
          </a:prstGeom>
          <a:noFill/>
        </p:spPr>
        <p:txBody>
          <a:bodyPr>
            <a:spAutoFit/>
          </a:bodyPr>
          <a:lstStyle/>
          <a:p>
            <a:pPr>
              <a:defRPr/>
            </a:pPr>
            <a:r>
              <a:rPr lang="es-ES" sz="900" b="1" dirty="0" err="1">
                <a:latin typeface="+mj-lt"/>
                <a:cs typeface="Times New Roman" pitchFamily="18" charset="0"/>
              </a:rPr>
              <a:t>mock</a:t>
            </a:r>
            <a:endParaRPr lang="es-ES" sz="900" b="1" dirty="0">
              <a:latin typeface="+mj-lt"/>
              <a:cs typeface="Times New Roman" pitchFamily="18" charset="0"/>
            </a:endParaRPr>
          </a:p>
        </p:txBody>
      </p:sp>
      <p:sp>
        <p:nvSpPr>
          <p:cNvPr id="17" name="16 CuadroTexto"/>
          <p:cNvSpPr txBox="1"/>
          <p:nvPr/>
        </p:nvSpPr>
        <p:spPr bwMode="auto">
          <a:xfrm rot="16200000">
            <a:off x="2299290" y="5401193"/>
            <a:ext cx="647700" cy="230187"/>
          </a:xfrm>
          <a:prstGeom prst="rect">
            <a:avLst/>
          </a:prstGeom>
          <a:noFill/>
        </p:spPr>
        <p:txBody>
          <a:bodyPr>
            <a:spAutoFit/>
          </a:bodyPr>
          <a:lstStyle/>
          <a:p>
            <a:pPr>
              <a:defRPr/>
            </a:pPr>
            <a:r>
              <a:rPr lang="es-ES" sz="900" b="1" dirty="0">
                <a:latin typeface="+mj-lt"/>
                <a:cs typeface="Times New Roman" pitchFamily="18" charset="0"/>
              </a:rPr>
              <a:t>miR-192</a:t>
            </a:r>
          </a:p>
        </p:txBody>
      </p:sp>
      <p:sp>
        <p:nvSpPr>
          <p:cNvPr id="18" name="17 CuadroTexto"/>
          <p:cNvSpPr txBox="1"/>
          <p:nvPr/>
        </p:nvSpPr>
        <p:spPr bwMode="auto">
          <a:xfrm rot="16200000">
            <a:off x="1690243" y="5386905"/>
            <a:ext cx="647700" cy="230188"/>
          </a:xfrm>
          <a:prstGeom prst="rect">
            <a:avLst/>
          </a:prstGeom>
          <a:noFill/>
        </p:spPr>
        <p:txBody>
          <a:bodyPr>
            <a:spAutoFit/>
          </a:bodyPr>
          <a:lstStyle/>
          <a:p>
            <a:pPr>
              <a:defRPr/>
            </a:pPr>
            <a:r>
              <a:rPr lang="es-ES" sz="900" b="1" dirty="0">
                <a:latin typeface="+mj-lt"/>
                <a:cs typeface="Times New Roman" pitchFamily="18" charset="0"/>
              </a:rPr>
              <a:t>A549</a:t>
            </a:r>
          </a:p>
        </p:txBody>
      </p:sp>
      <p:sp>
        <p:nvSpPr>
          <p:cNvPr id="19" name="18 CuadroTexto"/>
          <p:cNvSpPr txBox="1"/>
          <p:nvPr/>
        </p:nvSpPr>
        <p:spPr bwMode="auto">
          <a:xfrm>
            <a:off x="692696" y="6544916"/>
            <a:ext cx="1296988" cy="230832"/>
          </a:xfrm>
          <a:prstGeom prst="rect">
            <a:avLst/>
          </a:prstGeom>
          <a:noFill/>
        </p:spPr>
        <p:txBody>
          <a:bodyPr>
            <a:spAutoFit/>
          </a:bodyPr>
          <a:lstStyle/>
          <a:p>
            <a:pPr>
              <a:defRPr/>
            </a:pPr>
            <a:r>
              <a:rPr lang="es-ES" sz="900" b="1" dirty="0" smtClean="0">
                <a:latin typeface="+mj-lt"/>
                <a:cs typeface="Times New Roman" pitchFamily="18" charset="0"/>
              </a:rPr>
              <a:t>                 </a:t>
            </a:r>
            <a:r>
              <a:rPr lang="el-GR" sz="900" b="1" dirty="0" smtClean="0">
                <a:latin typeface="+mj-lt"/>
                <a:cs typeface="Times New Roman" pitchFamily="18" charset="0"/>
              </a:rPr>
              <a:t>β</a:t>
            </a:r>
            <a:r>
              <a:rPr lang="es-ES" sz="900" b="1" dirty="0" smtClean="0">
                <a:latin typeface="+mj-lt"/>
                <a:cs typeface="Times New Roman" pitchFamily="18" charset="0"/>
              </a:rPr>
              <a:t>-</a:t>
            </a:r>
            <a:r>
              <a:rPr lang="es-ES" sz="900" b="1" dirty="0" err="1" smtClean="0">
                <a:latin typeface="+mj-lt"/>
                <a:cs typeface="Times New Roman" pitchFamily="18" charset="0"/>
              </a:rPr>
              <a:t>tubulin</a:t>
            </a:r>
            <a:endParaRPr lang="es-ES" sz="900" b="1" dirty="0">
              <a:latin typeface="+mj-lt"/>
              <a:cs typeface="Times New Roman" pitchFamily="18" charset="0"/>
            </a:endParaRPr>
          </a:p>
        </p:txBody>
      </p:sp>
      <p:sp>
        <p:nvSpPr>
          <p:cNvPr id="20" name="19 CuadroTexto"/>
          <p:cNvSpPr txBox="1"/>
          <p:nvPr/>
        </p:nvSpPr>
        <p:spPr bwMode="auto">
          <a:xfrm>
            <a:off x="927382" y="5750913"/>
            <a:ext cx="1296988" cy="230188"/>
          </a:xfrm>
          <a:prstGeom prst="rect">
            <a:avLst/>
          </a:prstGeom>
          <a:noFill/>
        </p:spPr>
        <p:txBody>
          <a:bodyPr>
            <a:spAutoFit/>
          </a:bodyPr>
          <a:lstStyle/>
          <a:p>
            <a:pPr>
              <a:defRPr/>
            </a:pPr>
            <a:r>
              <a:rPr lang="es-ES" sz="900" b="1" dirty="0" smtClean="0">
                <a:latin typeface="+mj-lt"/>
                <a:cs typeface="Times New Roman" pitchFamily="18" charset="0"/>
              </a:rPr>
              <a:t>                  PARP</a:t>
            </a:r>
            <a:endParaRPr lang="es-ES" sz="900" b="1" dirty="0">
              <a:latin typeface="+mj-lt"/>
              <a:cs typeface="Times New Roman" pitchFamily="18" charset="0"/>
            </a:endParaRPr>
          </a:p>
        </p:txBody>
      </p:sp>
      <p:sp>
        <p:nvSpPr>
          <p:cNvPr id="21" name="20 CuadroTexto"/>
          <p:cNvSpPr txBox="1"/>
          <p:nvPr/>
        </p:nvSpPr>
        <p:spPr bwMode="auto">
          <a:xfrm>
            <a:off x="747934" y="6095245"/>
            <a:ext cx="1296988" cy="230187"/>
          </a:xfrm>
          <a:prstGeom prst="rect">
            <a:avLst/>
          </a:prstGeom>
          <a:noFill/>
        </p:spPr>
        <p:txBody>
          <a:bodyPr>
            <a:spAutoFit/>
          </a:bodyPr>
          <a:lstStyle/>
          <a:p>
            <a:pPr>
              <a:defRPr/>
            </a:pPr>
            <a:r>
              <a:rPr lang="es-ES" sz="900" b="1" dirty="0" smtClean="0">
                <a:latin typeface="+mj-lt"/>
                <a:cs typeface="Times New Roman" pitchFamily="18" charset="0"/>
              </a:rPr>
              <a:t>                Caspase-3</a:t>
            </a:r>
            <a:endParaRPr lang="es-ES" sz="900" b="1" dirty="0">
              <a:latin typeface="+mj-lt"/>
              <a:cs typeface="Times New Roman" pitchFamily="18" charset="0"/>
            </a:endParaRPr>
          </a:p>
        </p:txBody>
      </p:sp>
      <p:sp>
        <p:nvSpPr>
          <p:cNvPr id="22" name="21 CuadroTexto"/>
          <p:cNvSpPr txBox="1"/>
          <p:nvPr/>
        </p:nvSpPr>
        <p:spPr bwMode="auto">
          <a:xfrm>
            <a:off x="711358" y="6302258"/>
            <a:ext cx="1624013" cy="231775"/>
          </a:xfrm>
          <a:prstGeom prst="rect">
            <a:avLst/>
          </a:prstGeom>
          <a:noFill/>
        </p:spPr>
        <p:txBody>
          <a:bodyPr>
            <a:spAutoFit/>
          </a:bodyPr>
          <a:lstStyle/>
          <a:p>
            <a:pPr>
              <a:defRPr/>
            </a:pPr>
            <a:r>
              <a:rPr lang="es-ES" sz="900" b="1" dirty="0" err="1">
                <a:latin typeface="+mj-lt"/>
                <a:cs typeface="Times New Roman" pitchFamily="18" charset="0"/>
              </a:rPr>
              <a:t>Cleaved</a:t>
            </a:r>
            <a:r>
              <a:rPr lang="es-ES" sz="900" b="1" dirty="0">
                <a:latin typeface="+mj-lt"/>
                <a:cs typeface="Times New Roman" pitchFamily="18" charset="0"/>
              </a:rPr>
              <a:t>- Caspase-3</a:t>
            </a:r>
          </a:p>
        </p:txBody>
      </p:sp>
      <p:sp>
        <p:nvSpPr>
          <p:cNvPr id="23" name="22 CuadroTexto"/>
          <p:cNvSpPr txBox="1"/>
          <p:nvPr/>
        </p:nvSpPr>
        <p:spPr bwMode="auto">
          <a:xfrm>
            <a:off x="1000274" y="5911610"/>
            <a:ext cx="1471613" cy="230187"/>
          </a:xfrm>
          <a:prstGeom prst="rect">
            <a:avLst/>
          </a:prstGeom>
          <a:noFill/>
        </p:spPr>
        <p:txBody>
          <a:bodyPr>
            <a:spAutoFit/>
          </a:bodyPr>
          <a:lstStyle/>
          <a:p>
            <a:pPr>
              <a:defRPr/>
            </a:pPr>
            <a:r>
              <a:rPr lang="es-ES" sz="900" b="1" dirty="0" err="1">
                <a:latin typeface="+mj-lt"/>
                <a:cs typeface="Times New Roman" pitchFamily="18" charset="0"/>
              </a:rPr>
              <a:t>Cleaved</a:t>
            </a:r>
            <a:r>
              <a:rPr lang="es-ES" sz="900" b="1" dirty="0">
                <a:latin typeface="+mj-lt"/>
                <a:cs typeface="Times New Roman" pitchFamily="18" charset="0"/>
              </a:rPr>
              <a:t>- PARP</a:t>
            </a:r>
          </a:p>
        </p:txBody>
      </p:sp>
      <p:sp>
        <p:nvSpPr>
          <p:cNvPr id="24" name="23 CuadroTexto"/>
          <p:cNvSpPr txBox="1"/>
          <p:nvPr/>
        </p:nvSpPr>
        <p:spPr bwMode="auto">
          <a:xfrm>
            <a:off x="2125218" y="5089773"/>
            <a:ext cx="647700" cy="230188"/>
          </a:xfrm>
          <a:prstGeom prst="rect">
            <a:avLst/>
          </a:prstGeom>
          <a:noFill/>
        </p:spPr>
        <p:txBody>
          <a:bodyPr>
            <a:spAutoFit/>
          </a:bodyPr>
          <a:lstStyle/>
          <a:p>
            <a:pPr algn="ctr">
              <a:defRPr/>
            </a:pPr>
            <a:r>
              <a:rPr lang="es-ES" sz="900" b="1" dirty="0" smtClean="0">
                <a:latin typeface="+mj-lt"/>
                <a:cs typeface="Times New Roman" pitchFamily="18" charset="0"/>
              </a:rPr>
              <a:t>M1</a:t>
            </a:r>
            <a:endParaRPr lang="es-ES" sz="900" b="1" dirty="0">
              <a:latin typeface="+mj-lt"/>
              <a:cs typeface="Times New Roman" pitchFamily="18" charset="0"/>
            </a:endParaRPr>
          </a:p>
        </p:txBody>
      </p:sp>
      <p:cxnSp>
        <p:nvCxnSpPr>
          <p:cNvPr id="25" name="24 Conector recto"/>
          <p:cNvCxnSpPr/>
          <p:nvPr/>
        </p:nvCxnSpPr>
        <p:spPr bwMode="auto">
          <a:xfrm flipV="1">
            <a:off x="2242693" y="5327898"/>
            <a:ext cx="404812"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Text Box 14"/>
          <p:cNvSpPr txBox="1">
            <a:spLocks noChangeArrowheads="1"/>
          </p:cNvSpPr>
          <p:nvPr/>
        </p:nvSpPr>
        <p:spPr bwMode="auto">
          <a:xfrm>
            <a:off x="765399" y="5075770"/>
            <a:ext cx="2968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b="1" dirty="0" smtClean="0">
                <a:latin typeface="Calibri" charset="0"/>
              </a:rPr>
              <a:t>E</a:t>
            </a:r>
            <a:endParaRPr lang="es-ES" b="1" dirty="0">
              <a:latin typeface="Calibri" charset="0"/>
            </a:endParaRPr>
          </a:p>
        </p:txBody>
      </p:sp>
    </p:spTree>
    <p:extLst>
      <p:ext uri="{BB962C8B-B14F-4D97-AF65-F5344CB8AC3E}">
        <p14:creationId xmlns:p14="http://schemas.microsoft.com/office/powerpoint/2010/main" val="2323561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12291" name="Text Box 7"/>
          <p:cNvSpPr txBox="1">
            <a:spLocks noChangeArrowheads="1"/>
          </p:cNvSpPr>
          <p:nvPr/>
        </p:nvSpPr>
        <p:spPr bwMode="auto">
          <a:xfrm>
            <a:off x="5467351"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5</a:t>
            </a:r>
            <a:endParaRPr lang="es-ES" dirty="0">
              <a:latin typeface="Calibri" charset="0"/>
            </a:endParaRPr>
          </a:p>
        </p:txBody>
      </p:sp>
      <p:graphicFrame>
        <p:nvGraphicFramePr>
          <p:cNvPr id="12292" name="Object 41"/>
          <p:cNvGraphicFramePr>
            <a:graphicFrameLocks noChangeAspect="1"/>
          </p:cNvGraphicFramePr>
          <p:nvPr>
            <p:extLst>
              <p:ext uri="{D42A27DB-BD31-4B8C-83A1-F6EECF244321}">
                <p14:modId xmlns:p14="http://schemas.microsoft.com/office/powerpoint/2010/main" val="3077901217"/>
              </p:ext>
            </p:extLst>
          </p:nvPr>
        </p:nvGraphicFramePr>
        <p:xfrm>
          <a:off x="1612900" y="1595438"/>
          <a:ext cx="1884363" cy="1257300"/>
        </p:xfrm>
        <a:graphic>
          <a:graphicData uri="http://schemas.openxmlformats.org/presentationml/2006/ole">
            <mc:AlternateContent xmlns:mc="http://schemas.openxmlformats.org/markup-compatibility/2006">
              <mc:Choice xmlns:v="urn:schemas-microsoft-com:vml" Requires="v">
                <p:oleObj spid="_x0000_s4335" name="Prism Project" r:id="rId3" imgW="4068000" imgH="3060000" progId="">
                  <p:embed/>
                </p:oleObj>
              </mc:Choice>
              <mc:Fallback>
                <p:oleObj name="Prism Project" r:id="rId3" imgW="4068000" imgH="3060000" progId="">
                  <p:embed/>
                  <p:pic>
                    <p:nvPicPr>
                      <p:cNvPr id="0" name="Picture 2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2900" y="1595438"/>
                        <a:ext cx="1884363" cy="1257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293" name="Group 59"/>
          <p:cNvGrpSpPr>
            <a:grpSpLocks/>
          </p:cNvGrpSpPr>
          <p:nvPr/>
        </p:nvGrpSpPr>
        <p:grpSpPr bwMode="auto">
          <a:xfrm>
            <a:off x="3596804" y="1542056"/>
            <a:ext cx="1776412" cy="1065335"/>
            <a:chOff x="2840" y="4610"/>
            <a:chExt cx="1119" cy="727"/>
          </a:xfrm>
        </p:grpSpPr>
        <p:pic>
          <p:nvPicPr>
            <p:cNvPr id="12298" name="Picture 51" descr="miR192 488 TD_p32"/>
            <p:cNvPicPr>
              <a:picLocks noChangeAspect="1" noChangeArrowheads="1"/>
            </p:cNvPicPr>
            <p:nvPr/>
          </p:nvPicPr>
          <p:blipFill>
            <a:blip r:embed="rId5" cstate="print">
              <a:extLst>
                <a:ext uri="{28A0092B-C50C-407E-A947-70E740481C1C}">
                  <a14:useLocalDpi xmlns:a14="http://schemas.microsoft.com/office/drawing/2010/main" val="0"/>
                </a:ext>
              </a:extLst>
            </a:blip>
            <a:srcRect r="51018" b="10959"/>
            <a:stretch>
              <a:fillRect/>
            </a:stretch>
          </p:blipFill>
          <p:spPr bwMode="auto">
            <a:xfrm>
              <a:off x="3451" y="4753"/>
              <a:ext cx="433" cy="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52" descr="mock 445 TD_p57"/>
            <p:cNvPicPr>
              <a:picLocks noChangeAspect="1" noChangeArrowheads="1"/>
            </p:cNvPicPr>
            <p:nvPr/>
          </p:nvPicPr>
          <p:blipFill>
            <a:blip r:embed="rId6" cstate="print">
              <a:extLst>
                <a:ext uri="{28A0092B-C50C-407E-A947-70E740481C1C}">
                  <a14:useLocalDpi xmlns:a14="http://schemas.microsoft.com/office/drawing/2010/main" val="0"/>
                </a:ext>
              </a:extLst>
            </a:blip>
            <a:srcRect t="6166" r="50156" b="4742"/>
            <a:stretch>
              <a:fillRect/>
            </a:stretch>
          </p:blipFill>
          <p:spPr bwMode="auto">
            <a:xfrm>
              <a:off x="2921" y="4747"/>
              <a:ext cx="446" cy="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9 CuadroTexto"/>
            <p:cNvSpPr txBox="1">
              <a:spLocks noChangeArrowheads="1"/>
            </p:cNvSpPr>
            <p:nvPr/>
          </p:nvSpPr>
          <p:spPr bwMode="auto">
            <a:xfrm>
              <a:off x="2840" y="4610"/>
              <a:ext cx="585"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dirty="0" err="1"/>
                <a:t>mock</a:t>
              </a:r>
              <a:endParaRPr lang="es-ES" sz="800" b="1" dirty="0"/>
            </a:p>
          </p:txBody>
        </p:sp>
        <p:sp>
          <p:nvSpPr>
            <p:cNvPr id="12301" name="10 CuadroTexto"/>
            <p:cNvSpPr txBox="1">
              <a:spLocks noChangeArrowheads="1"/>
            </p:cNvSpPr>
            <p:nvPr/>
          </p:nvSpPr>
          <p:spPr bwMode="auto">
            <a:xfrm>
              <a:off x="3374" y="4617"/>
              <a:ext cx="585"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miR-192</a:t>
              </a:r>
            </a:p>
          </p:txBody>
        </p:sp>
      </p:grpSp>
      <p:sp>
        <p:nvSpPr>
          <p:cNvPr id="12294" name="Text Box 14"/>
          <p:cNvSpPr txBox="1">
            <a:spLocks noChangeArrowheads="1"/>
          </p:cNvSpPr>
          <p:nvPr/>
        </p:nvSpPr>
        <p:spPr bwMode="auto">
          <a:xfrm>
            <a:off x="702791" y="1676872"/>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A</a:t>
            </a:r>
          </a:p>
        </p:txBody>
      </p:sp>
      <p:pic>
        <p:nvPicPr>
          <p:cNvPr id="12295" name="3 Imagen"/>
          <p:cNvPicPr>
            <a:picLocks noChangeAspect="1"/>
          </p:cNvPicPr>
          <p:nvPr/>
        </p:nvPicPr>
        <p:blipFill>
          <a:blip r:embed="rId7" cstate="print">
            <a:extLst>
              <a:ext uri="{28A0092B-C50C-407E-A947-70E740481C1C}">
                <a14:useLocalDpi xmlns:a14="http://schemas.microsoft.com/office/drawing/2010/main" val="0"/>
              </a:ext>
            </a:extLst>
          </a:blip>
          <a:srcRect l="45407"/>
          <a:stretch>
            <a:fillRect/>
          </a:stretch>
        </p:blipFill>
        <p:spPr bwMode="auto">
          <a:xfrm>
            <a:off x="3725391" y="3408760"/>
            <a:ext cx="719138" cy="8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4 Imagen"/>
          <p:cNvPicPr>
            <a:picLocks noChangeAspect="1"/>
          </p:cNvPicPr>
          <p:nvPr/>
        </p:nvPicPr>
        <p:blipFill>
          <a:blip r:embed="rId8" cstate="print">
            <a:extLst>
              <a:ext uri="{28A0092B-C50C-407E-A947-70E740481C1C}">
                <a14:useLocalDpi xmlns:a14="http://schemas.microsoft.com/office/drawing/2010/main" val="0"/>
              </a:ext>
            </a:extLst>
          </a:blip>
          <a:srcRect l="-2" r="10262" b="12032"/>
          <a:stretch>
            <a:fillRect/>
          </a:stretch>
        </p:blipFill>
        <p:spPr bwMode="auto">
          <a:xfrm>
            <a:off x="4555654" y="3414622"/>
            <a:ext cx="696912" cy="864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 name="Object 41"/>
          <p:cNvGraphicFramePr>
            <a:graphicFrameLocks noChangeAspect="1"/>
          </p:cNvGraphicFramePr>
          <p:nvPr>
            <p:extLst>
              <p:ext uri="{D42A27DB-BD31-4B8C-83A1-F6EECF244321}">
                <p14:modId xmlns:p14="http://schemas.microsoft.com/office/powerpoint/2010/main" val="4164325852"/>
              </p:ext>
            </p:extLst>
          </p:nvPr>
        </p:nvGraphicFramePr>
        <p:xfrm>
          <a:off x="1498600" y="2930525"/>
          <a:ext cx="2033588" cy="1520825"/>
        </p:xfrm>
        <a:graphic>
          <a:graphicData uri="http://schemas.openxmlformats.org/presentationml/2006/ole">
            <mc:AlternateContent xmlns:mc="http://schemas.openxmlformats.org/markup-compatibility/2006">
              <mc:Choice xmlns:v="urn:schemas-microsoft-com:vml" Requires="v">
                <p:oleObj spid="_x0000_s4336" name="Prism Project" r:id="rId9" imgW="4392000" imgH="3708000" progId="">
                  <p:embed/>
                </p:oleObj>
              </mc:Choice>
              <mc:Fallback>
                <p:oleObj name="Prism Project" r:id="rId9" imgW="4392000" imgH="3708000" progId="">
                  <p:embed/>
                  <p:pic>
                    <p:nvPicPr>
                      <p:cNvPr id="0" name="Picture 2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98600" y="2930525"/>
                        <a:ext cx="2033588" cy="1520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 Box 14"/>
          <p:cNvSpPr txBox="1">
            <a:spLocks noChangeArrowheads="1"/>
          </p:cNvSpPr>
          <p:nvPr/>
        </p:nvSpPr>
        <p:spPr bwMode="auto">
          <a:xfrm>
            <a:off x="702791" y="2665611"/>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smtClean="0">
                <a:latin typeface="Calibri" charset="0"/>
              </a:rPr>
              <a:t>B</a:t>
            </a:r>
            <a:endParaRPr lang="es-ES" dirty="0">
              <a:latin typeface="Calibri" charset="0"/>
            </a:endParaRPr>
          </a:p>
        </p:txBody>
      </p:sp>
      <p:sp>
        <p:nvSpPr>
          <p:cNvPr id="16" name="15 Rectángulo"/>
          <p:cNvSpPr/>
          <p:nvPr/>
        </p:nvSpPr>
        <p:spPr>
          <a:xfrm>
            <a:off x="404663" y="5868144"/>
            <a:ext cx="6192687" cy="1200329"/>
          </a:xfrm>
          <a:prstGeom prst="rect">
            <a:avLst/>
          </a:prstGeom>
        </p:spPr>
        <p:txBody>
          <a:bodyPr wrap="square">
            <a:spAutoFit/>
          </a:bodyPr>
          <a:lstStyle/>
          <a:p>
            <a:r>
              <a:rPr lang="en-US" sz="1200" b="1" dirty="0">
                <a:latin typeface="Times New Roman" pitchFamily="18" charset="0"/>
                <a:cs typeface="Times New Roman" pitchFamily="18" charset="0"/>
              </a:rPr>
              <a:t>Sup Fig 5: miR-192 does not confer changes in proliferation or apoptosis rates in metastatic  bone lesions </a:t>
            </a:r>
          </a:p>
          <a:p>
            <a:r>
              <a:rPr lang="en-US" sz="1200" b="1" dirty="0">
                <a:latin typeface="Times New Roman" pitchFamily="18" charset="0"/>
                <a:cs typeface="Times New Roman" pitchFamily="18" charset="0"/>
              </a:rPr>
              <a:t>A. </a:t>
            </a:r>
            <a:r>
              <a:rPr lang="en-US" sz="1200" dirty="0" err="1">
                <a:latin typeface="Times New Roman" pitchFamily="18" charset="0"/>
                <a:cs typeface="Times New Roman" pitchFamily="18" charset="0"/>
              </a:rPr>
              <a:t>Immunohistochemical</a:t>
            </a:r>
            <a:r>
              <a:rPr lang="en-US" sz="1200" dirty="0">
                <a:latin typeface="Times New Roman" pitchFamily="18" charset="0"/>
                <a:cs typeface="Times New Roman" pitchFamily="18" charset="0"/>
              </a:rPr>
              <a:t> analysis of Ki67+ cells in metastatic bone lesions derived from </a:t>
            </a:r>
            <a:r>
              <a:rPr lang="en-US" sz="1200" dirty="0" err="1">
                <a:latin typeface="Times New Roman" pitchFamily="18" charset="0"/>
                <a:cs typeface="Times New Roman" pitchFamily="18" charset="0"/>
              </a:rPr>
              <a:t>athymic</a:t>
            </a:r>
            <a:r>
              <a:rPr lang="en-US" sz="1200" dirty="0">
                <a:latin typeface="Times New Roman" pitchFamily="18" charset="0"/>
                <a:cs typeface="Times New Roman" pitchFamily="18" charset="0"/>
              </a:rPr>
              <a:t> nude mice </a:t>
            </a:r>
            <a:r>
              <a:rPr lang="en-US" sz="1200" dirty="0" err="1">
                <a:latin typeface="Times New Roman" pitchFamily="18" charset="0"/>
                <a:cs typeface="Times New Roman" pitchFamily="18" charset="0"/>
              </a:rPr>
              <a:t>i.c</a:t>
            </a:r>
            <a:r>
              <a:rPr lang="en-US" sz="1200" dirty="0">
                <a:latin typeface="Times New Roman" pitchFamily="18" charset="0"/>
                <a:cs typeface="Times New Roman" pitchFamily="18" charset="0"/>
              </a:rPr>
              <a:t>. inoculated with miR-192 overexpressing cells and mock control cells. No differences were detected. </a:t>
            </a:r>
            <a:r>
              <a:rPr lang="en-US" sz="1200" b="1" dirty="0">
                <a:latin typeface="Times New Roman" pitchFamily="18" charset="0"/>
                <a:cs typeface="Times New Roman" pitchFamily="18" charset="0"/>
              </a:rPr>
              <a:t>B. </a:t>
            </a:r>
            <a:r>
              <a:rPr lang="en-US" sz="1200" dirty="0" err="1">
                <a:latin typeface="Times New Roman" pitchFamily="18" charset="0"/>
                <a:cs typeface="Times New Roman" pitchFamily="18" charset="0"/>
              </a:rPr>
              <a:t>Immunohistochemical</a:t>
            </a:r>
            <a:r>
              <a:rPr lang="en-US" sz="1200" dirty="0">
                <a:latin typeface="Times New Roman" pitchFamily="18" charset="0"/>
                <a:cs typeface="Times New Roman" pitchFamily="18" charset="0"/>
              </a:rPr>
              <a:t> analysis of activated caspase-3 positive cells in metastatic tumors. No differences were </a:t>
            </a:r>
            <a:r>
              <a:rPr lang="en-US" sz="1200" dirty="0" smtClean="0">
                <a:latin typeface="Times New Roman" pitchFamily="18" charset="0"/>
                <a:cs typeface="Times New Roman" pitchFamily="18" charset="0"/>
              </a:rPr>
              <a:t>detected.</a:t>
            </a:r>
            <a:endParaRPr lang="en-US" sz="1200" dirty="0">
              <a:latin typeface="Times New Roman" pitchFamily="18" charset="0"/>
              <a:cs typeface="Times New Roman" pitchFamily="18" charset="0"/>
            </a:endParaRPr>
          </a:p>
        </p:txBody>
      </p:sp>
      <p:sp>
        <p:nvSpPr>
          <p:cNvPr id="17" name="9 CuadroTexto"/>
          <p:cNvSpPr txBox="1">
            <a:spLocks noChangeArrowheads="1"/>
          </p:cNvSpPr>
          <p:nvPr/>
        </p:nvSpPr>
        <p:spPr bwMode="auto">
          <a:xfrm>
            <a:off x="3649192" y="3188952"/>
            <a:ext cx="928687" cy="21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dirty="0" err="1"/>
              <a:t>mock</a:t>
            </a:r>
            <a:endParaRPr lang="es-ES" sz="800" b="1" dirty="0"/>
          </a:p>
        </p:txBody>
      </p:sp>
      <p:sp>
        <p:nvSpPr>
          <p:cNvPr id="18" name="10 CuadroTexto"/>
          <p:cNvSpPr txBox="1">
            <a:spLocks noChangeArrowheads="1"/>
          </p:cNvSpPr>
          <p:nvPr/>
        </p:nvSpPr>
        <p:spPr bwMode="auto">
          <a:xfrm>
            <a:off x="4496917" y="3199210"/>
            <a:ext cx="928687" cy="21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800" b="1"/>
              <a:t>miR-192</a:t>
            </a:r>
          </a:p>
        </p:txBody>
      </p:sp>
    </p:spTree>
    <p:extLst>
      <p:ext uri="{BB962C8B-B14F-4D97-AF65-F5344CB8AC3E}">
        <p14:creationId xmlns:p14="http://schemas.microsoft.com/office/powerpoint/2010/main" val="1872256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4 Imagen" descr="Resultados HUVEC cocultivo con tumorales.TIF"/>
          <p:cNvPicPr>
            <a:picLocks noChangeAspect="1"/>
          </p:cNvPicPr>
          <p:nvPr/>
        </p:nvPicPr>
        <p:blipFill>
          <a:blip r:embed="rId3" cstate="print">
            <a:extLst>
              <a:ext uri="{28A0092B-C50C-407E-A947-70E740481C1C}">
                <a14:useLocalDpi xmlns:a14="http://schemas.microsoft.com/office/drawing/2010/main" val="0"/>
              </a:ext>
            </a:extLst>
          </a:blip>
          <a:srcRect l="51917" t="50000"/>
          <a:stretch>
            <a:fillRect/>
          </a:stretch>
        </p:blipFill>
        <p:spPr bwMode="auto">
          <a:xfrm>
            <a:off x="4288647" y="497955"/>
            <a:ext cx="1595618" cy="1410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5 Imagen" descr="Resultados HUVEC cocultivo con tumorales.TIF"/>
          <p:cNvPicPr>
            <a:picLocks noChangeAspect="1"/>
          </p:cNvPicPr>
          <p:nvPr/>
        </p:nvPicPr>
        <p:blipFill>
          <a:blip r:embed="rId3" cstate="print">
            <a:extLst>
              <a:ext uri="{28A0092B-C50C-407E-A947-70E740481C1C}">
                <a14:useLocalDpi xmlns:a14="http://schemas.microsoft.com/office/drawing/2010/main" val="0"/>
              </a:ext>
            </a:extLst>
          </a:blip>
          <a:srcRect t="50000" r="52045"/>
          <a:stretch>
            <a:fillRect/>
          </a:stretch>
        </p:blipFill>
        <p:spPr bwMode="auto">
          <a:xfrm>
            <a:off x="2698639" y="448549"/>
            <a:ext cx="1590008" cy="1410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6 Imagen" descr="Resultados HUVEC cocultivo con tumorales.TIF"/>
          <p:cNvPicPr>
            <a:picLocks noChangeAspect="1"/>
          </p:cNvPicPr>
          <p:nvPr/>
        </p:nvPicPr>
        <p:blipFill>
          <a:blip r:embed="rId3" cstate="print">
            <a:extLst>
              <a:ext uri="{28A0092B-C50C-407E-A947-70E740481C1C}">
                <a14:useLocalDpi xmlns:a14="http://schemas.microsoft.com/office/drawing/2010/main" val="0"/>
              </a:ext>
            </a:extLst>
          </a:blip>
          <a:srcRect l="25777" r="24370" b="49236"/>
          <a:stretch>
            <a:fillRect/>
          </a:stretch>
        </p:blipFill>
        <p:spPr bwMode="auto">
          <a:xfrm>
            <a:off x="890885" y="483576"/>
            <a:ext cx="1657314" cy="143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7 CuadroTexto"/>
          <p:cNvSpPr txBox="1">
            <a:spLocks noChangeArrowheads="1"/>
          </p:cNvSpPr>
          <p:nvPr/>
        </p:nvSpPr>
        <p:spPr bwMode="auto">
          <a:xfrm>
            <a:off x="1391923" y="188304"/>
            <a:ext cx="938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000" dirty="0" smtClean="0">
                <a:latin typeface="Calibri" charset="0"/>
              </a:rPr>
              <a:t>HUVEC</a:t>
            </a:r>
            <a:endParaRPr lang="es-ES" sz="1000" dirty="0">
              <a:latin typeface="Calibri" charset="0"/>
            </a:endParaRPr>
          </a:p>
          <a:p>
            <a:pPr algn="ctr" eaLnBrk="1" hangingPunct="1"/>
            <a:r>
              <a:rPr lang="es-ES" sz="1000" dirty="0">
                <a:latin typeface="Calibri" charset="0"/>
              </a:rPr>
              <a:t>A549</a:t>
            </a:r>
          </a:p>
        </p:txBody>
      </p:sp>
      <p:sp>
        <p:nvSpPr>
          <p:cNvPr id="13318" name="8 CuadroTexto"/>
          <p:cNvSpPr txBox="1">
            <a:spLocks noChangeArrowheads="1"/>
          </p:cNvSpPr>
          <p:nvPr/>
        </p:nvSpPr>
        <p:spPr bwMode="auto">
          <a:xfrm>
            <a:off x="3105825" y="169986"/>
            <a:ext cx="1022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000" dirty="0" smtClean="0">
                <a:latin typeface="Calibri" charset="0"/>
              </a:rPr>
              <a:t>HUVEC</a:t>
            </a:r>
            <a:endParaRPr lang="es-ES" sz="1000" dirty="0">
              <a:latin typeface="Calibri" charset="0"/>
            </a:endParaRPr>
          </a:p>
          <a:p>
            <a:pPr algn="ctr" eaLnBrk="1" hangingPunct="1"/>
            <a:r>
              <a:rPr lang="es-ES" sz="1000" dirty="0">
                <a:latin typeface="Calibri" charset="0"/>
              </a:rPr>
              <a:t> </a:t>
            </a:r>
            <a:r>
              <a:rPr lang="es-ES" sz="1000" dirty="0" err="1" smtClean="0">
                <a:latin typeface="Calibri" charset="0"/>
              </a:rPr>
              <a:t>mock</a:t>
            </a:r>
            <a:endParaRPr lang="es-ES" sz="1000" dirty="0">
              <a:latin typeface="Calibri" charset="0"/>
            </a:endParaRPr>
          </a:p>
        </p:txBody>
      </p:sp>
      <p:sp>
        <p:nvSpPr>
          <p:cNvPr id="13319" name="9 CuadroTexto"/>
          <p:cNvSpPr txBox="1">
            <a:spLocks noChangeArrowheads="1"/>
          </p:cNvSpPr>
          <p:nvPr/>
        </p:nvSpPr>
        <p:spPr bwMode="auto">
          <a:xfrm>
            <a:off x="4541241" y="208087"/>
            <a:ext cx="13430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1000" dirty="0" smtClean="0">
                <a:latin typeface="Calibri" charset="0"/>
              </a:rPr>
              <a:t>HUVEC </a:t>
            </a:r>
            <a:endParaRPr lang="es-ES" sz="1000" dirty="0">
              <a:latin typeface="Calibri" charset="0"/>
            </a:endParaRPr>
          </a:p>
          <a:p>
            <a:pPr algn="ctr" eaLnBrk="1" hangingPunct="1"/>
            <a:r>
              <a:rPr lang="es-ES" sz="1000" dirty="0">
                <a:latin typeface="Calibri" charset="0"/>
              </a:rPr>
              <a:t> </a:t>
            </a:r>
            <a:r>
              <a:rPr lang="es-ES" sz="1000" dirty="0" smtClean="0">
                <a:latin typeface="Calibri" charset="0"/>
              </a:rPr>
              <a:t>miR192</a:t>
            </a:r>
            <a:endParaRPr lang="es-ES" sz="1000" dirty="0">
              <a:latin typeface="Calibri" charset="0"/>
            </a:endParaRPr>
          </a:p>
        </p:txBody>
      </p:sp>
      <p:sp>
        <p:nvSpPr>
          <p:cNvPr id="13320" name="Text Box 14"/>
          <p:cNvSpPr txBox="1">
            <a:spLocks noChangeArrowheads="1"/>
          </p:cNvSpPr>
          <p:nvPr/>
        </p:nvSpPr>
        <p:spPr bwMode="auto">
          <a:xfrm>
            <a:off x="1207938" y="3923928"/>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smtClean="0">
                <a:latin typeface="Calibri" charset="0"/>
              </a:rPr>
              <a:t>D</a:t>
            </a:r>
            <a:endParaRPr lang="es-ES" dirty="0">
              <a:latin typeface="Calibri" charset="0"/>
            </a:endParaRPr>
          </a:p>
        </p:txBody>
      </p:sp>
      <p:sp>
        <p:nvSpPr>
          <p:cNvPr id="13321"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13322" name="Text Box 7"/>
          <p:cNvSpPr txBox="1">
            <a:spLocks noChangeArrowheads="1"/>
          </p:cNvSpPr>
          <p:nvPr/>
        </p:nvSpPr>
        <p:spPr bwMode="auto">
          <a:xfrm>
            <a:off x="5373216" y="8811180"/>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6</a:t>
            </a:r>
            <a:endParaRPr lang="es-ES" dirty="0">
              <a:latin typeface="Calibri" charset="0"/>
            </a:endParaRPr>
          </a:p>
        </p:txBody>
      </p:sp>
      <p:graphicFrame>
        <p:nvGraphicFramePr>
          <p:cNvPr id="2" name="1 Objeto"/>
          <p:cNvGraphicFramePr>
            <a:graphicFrameLocks noChangeAspect="1"/>
          </p:cNvGraphicFramePr>
          <p:nvPr>
            <p:extLst>
              <p:ext uri="{D42A27DB-BD31-4B8C-83A1-F6EECF244321}">
                <p14:modId xmlns:p14="http://schemas.microsoft.com/office/powerpoint/2010/main" val="1711370916"/>
              </p:ext>
            </p:extLst>
          </p:nvPr>
        </p:nvGraphicFramePr>
        <p:xfrm>
          <a:off x="1766888" y="3924300"/>
          <a:ext cx="2943225" cy="1933575"/>
        </p:xfrm>
        <a:graphic>
          <a:graphicData uri="http://schemas.openxmlformats.org/presentationml/2006/ole">
            <mc:AlternateContent xmlns:mc="http://schemas.openxmlformats.org/markup-compatibility/2006">
              <mc:Choice xmlns:v="urn:schemas-microsoft-com:vml" Requires="v">
                <p:oleObj spid="_x0000_s5335" name="Prism Project" r:id="rId4" imgW="4356000" imgH="3096000" progId="">
                  <p:embed/>
                </p:oleObj>
              </mc:Choice>
              <mc:Fallback>
                <p:oleObj name="Prism Project" r:id="rId4" imgW="4356000" imgH="3096000" progId="">
                  <p:embed/>
                  <p:pic>
                    <p:nvPicPr>
                      <p:cNvPr id="0" name="Picture 20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6888" y="3924300"/>
                        <a:ext cx="2943225" cy="193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 Box 14"/>
          <p:cNvSpPr txBox="1">
            <a:spLocks noChangeArrowheads="1"/>
          </p:cNvSpPr>
          <p:nvPr/>
        </p:nvSpPr>
        <p:spPr bwMode="auto">
          <a:xfrm>
            <a:off x="668635" y="2104508"/>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smtClean="0">
                <a:latin typeface="Calibri" charset="0"/>
              </a:rPr>
              <a:t>B</a:t>
            </a:r>
            <a:endParaRPr lang="es-ES" dirty="0">
              <a:latin typeface="Calibri" charset="0"/>
            </a:endParaRPr>
          </a:p>
        </p:txBody>
      </p:sp>
      <p:sp>
        <p:nvSpPr>
          <p:cNvPr id="13" name="12 Rectángulo"/>
          <p:cNvSpPr/>
          <p:nvPr/>
        </p:nvSpPr>
        <p:spPr>
          <a:xfrm>
            <a:off x="84398" y="6084168"/>
            <a:ext cx="6597351" cy="2308324"/>
          </a:xfrm>
          <a:prstGeom prst="rect">
            <a:avLst/>
          </a:prstGeom>
        </p:spPr>
        <p:txBody>
          <a:bodyPr wrap="square">
            <a:spAutoFit/>
          </a:bodyPr>
          <a:lstStyle/>
          <a:p>
            <a:pPr algn="just"/>
            <a:r>
              <a:rPr lang="en-US" sz="1200" b="1" dirty="0">
                <a:latin typeface="Times New Roman" pitchFamily="18" charset="0"/>
                <a:cs typeface="Times New Roman" pitchFamily="18" charset="0"/>
              </a:rPr>
              <a:t>Sup Fig. 6: Conditioned medium (CM) derived from miR-192 overexpressing cells contains high levels of miR-192 but similar ELV and  </a:t>
            </a:r>
            <a:r>
              <a:rPr lang="en-US" sz="1200" b="1" dirty="0" smtClean="0">
                <a:latin typeface="Times New Roman" pitchFamily="18" charset="0"/>
                <a:cs typeface="Times New Roman" pitchFamily="18" charset="0"/>
              </a:rPr>
              <a:t>it does </a:t>
            </a:r>
            <a:r>
              <a:rPr lang="en-US" sz="1200" b="1" dirty="0">
                <a:latin typeface="Times New Roman" pitchFamily="18" charset="0"/>
                <a:cs typeface="Times New Roman" pitchFamily="18" charset="0"/>
              </a:rPr>
              <a:t>not alter apoptosis of HUVEC cells. </a:t>
            </a:r>
          </a:p>
          <a:p>
            <a:pPr algn="just"/>
            <a:r>
              <a:rPr lang="en-US" sz="1200" b="1" dirty="0">
                <a:latin typeface="Times New Roman" pitchFamily="18" charset="0"/>
                <a:cs typeface="Times New Roman" pitchFamily="18" charset="0"/>
              </a:rPr>
              <a:t>A. </a:t>
            </a:r>
            <a:r>
              <a:rPr lang="en-US" sz="1200" dirty="0">
                <a:latin typeface="Times New Roman" pitchFamily="18" charset="0"/>
                <a:cs typeface="Times New Roman" pitchFamily="18" charset="0"/>
              </a:rPr>
              <a:t>Apoptosis rate by </a:t>
            </a:r>
            <a:r>
              <a:rPr lang="en-US" sz="1200" dirty="0" err="1">
                <a:latin typeface="Times New Roman" pitchFamily="18" charset="0"/>
                <a:cs typeface="Times New Roman" pitchFamily="18" charset="0"/>
              </a:rPr>
              <a:t>annexin</a:t>
            </a:r>
            <a:r>
              <a:rPr lang="en-US" sz="1200" dirty="0">
                <a:latin typeface="Times New Roman" pitchFamily="18" charset="0"/>
                <a:cs typeface="Times New Roman" pitchFamily="18" charset="0"/>
              </a:rPr>
              <a:t> V was assessed in HUVEC cells previously treated with conditioned media derived from A549 (parental),  mock  and miR-192-overexpressing cells.  No differences in  apoptosis rate were detected. </a:t>
            </a:r>
            <a:r>
              <a:rPr lang="en-US" sz="1200" b="1" dirty="0">
                <a:latin typeface="Times New Roman" pitchFamily="18" charset="0"/>
                <a:cs typeface="Times New Roman" pitchFamily="18" charset="0"/>
              </a:rPr>
              <a:t>B. </a:t>
            </a:r>
            <a:r>
              <a:rPr lang="en-US" sz="1200" dirty="0">
                <a:latin typeface="Times New Roman" pitchFamily="18" charset="0"/>
                <a:cs typeface="Times New Roman" pitchFamily="18" charset="0"/>
              </a:rPr>
              <a:t>MiR-192 levels were examined by </a:t>
            </a:r>
            <a:r>
              <a:rPr lang="en-US" sz="1200" dirty="0" err="1">
                <a:latin typeface="Times New Roman" pitchFamily="18" charset="0"/>
                <a:cs typeface="Times New Roman" pitchFamily="18" charset="0"/>
              </a:rPr>
              <a:t>qPCR</a:t>
            </a:r>
            <a:r>
              <a:rPr lang="en-US" sz="1200" dirty="0">
                <a:latin typeface="Times New Roman" pitchFamily="18" charset="0"/>
                <a:cs typeface="Times New Roman" pitchFamily="18" charset="0"/>
              </a:rPr>
              <a:t> in CM of A549 parental cells and M1 cells transduced with vector only (mock), or overexpressing miR-192. Cells were cultured in a special culture medium with ELV-depleted serum. Higher levels of miR-192 were found in A549 and overexpressing cells as compared to M1 mock cells. </a:t>
            </a:r>
            <a:r>
              <a:rPr lang="en-US" sz="1200" b="1" dirty="0">
                <a:latin typeface="Times New Roman" pitchFamily="18" charset="0"/>
                <a:cs typeface="Times New Roman" pitchFamily="18" charset="0"/>
              </a:rPr>
              <a:t>C. </a:t>
            </a:r>
            <a:r>
              <a:rPr lang="en-US" sz="1200" dirty="0">
                <a:latin typeface="Times New Roman" pitchFamily="18" charset="0"/>
                <a:cs typeface="Times New Roman" pitchFamily="18" charset="0"/>
              </a:rPr>
              <a:t>ELV production levels were determined by measuring the amount of protein in the ELVs isolated from supernatant normalized with the total amount of protein in cell lysates. The amount of ELVs from M1 miR-192 and mock cells was similar. </a:t>
            </a:r>
            <a:r>
              <a:rPr lang="en-US" sz="1200" b="1" dirty="0">
                <a:latin typeface="Times New Roman" pitchFamily="18" charset="0"/>
                <a:cs typeface="Times New Roman" pitchFamily="18" charset="0"/>
              </a:rPr>
              <a:t>D. </a:t>
            </a:r>
            <a:r>
              <a:rPr lang="en-US" sz="1200" dirty="0">
                <a:latin typeface="Times New Roman" pitchFamily="18" charset="0"/>
                <a:cs typeface="Times New Roman" pitchFamily="18" charset="0"/>
              </a:rPr>
              <a:t>Quantification of miR-192 levels by </a:t>
            </a:r>
            <a:r>
              <a:rPr lang="en-US" sz="1200" dirty="0" err="1">
                <a:latin typeface="Times New Roman" pitchFamily="18" charset="0"/>
                <a:cs typeface="Times New Roman" pitchFamily="18" charset="0"/>
              </a:rPr>
              <a:t>qPCR</a:t>
            </a:r>
            <a:r>
              <a:rPr lang="en-US" sz="1200" dirty="0">
                <a:latin typeface="Times New Roman" pitchFamily="18" charset="0"/>
                <a:cs typeface="Times New Roman" pitchFamily="18" charset="0"/>
              </a:rPr>
              <a:t> in human bone marrow endothelial cells (HBMEC) co-cultured in a Boyden chambers with A549, mock and miR-192 cells.</a:t>
            </a:r>
          </a:p>
        </p:txBody>
      </p:sp>
      <p:graphicFrame>
        <p:nvGraphicFramePr>
          <p:cNvPr id="17" name="16 Objeto"/>
          <p:cNvGraphicFramePr>
            <a:graphicFrameLocks noChangeAspect="1"/>
          </p:cNvGraphicFramePr>
          <p:nvPr>
            <p:extLst>
              <p:ext uri="{D42A27DB-BD31-4B8C-83A1-F6EECF244321}">
                <p14:modId xmlns:p14="http://schemas.microsoft.com/office/powerpoint/2010/main" val="3107154167"/>
              </p:ext>
            </p:extLst>
          </p:nvPr>
        </p:nvGraphicFramePr>
        <p:xfrm>
          <a:off x="4086225" y="2232025"/>
          <a:ext cx="2000250" cy="1466850"/>
        </p:xfrm>
        <a:graphic>
          <a:graphicData uri="http://schemas.openxmlformats.org/presentationml/2006/ole">
            <mc:AlternateContent xmlns:mc="http://schemas.openxmlformats.org/markup-compatibility/2006">
              <mc:Choice xmlns:v="urn:schemas-microsoft-com:vml" Requires="v">
                <p:oleObj spid="_x0000_s5336" name="Prism Project" r:id="rId6" imgW="3564000" imgH="2736000" progId="">
                  <p:embed/>
                </p:oleObj>
              </mc:Choice>
              <mc:Fallback>
                <p:oleObj name="Prism Project" r:id="rId6" imgW="3564000" imgH="2736000" progId="">
                  <p:embed/>
                  <p:pic>
                    <p:nvPicPr>
                      <p:cNvPr id="0" name="Picture 2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6225" y="2232025"/>
                        <a:ext cx="2000250" cy="1466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17 Objeto"/>
          <p:cNvGraphicFramePr>
            <a:graphicFrameLocks noChangeAspect="1"/>
          </p:cNvGraphicFramePr>
          <p:nvPr>
            <p:extLst>
              <p:ext uri="{D42A27DB-BD31-4B8C-83A1-F6EECF244321}">
                <p14:modId xmlns:p14="http://schemas.microsoft.com/office/powerpoint/2010/main" val="3352529588"/>
              </p:ext>
            </p:extLst>
          </p:nvPr>
        </p:nvGraphicFramePr>
        <p:xfrm>
          <a:off x="917575" y="2144713"/>
          <a:ext cx="2563813" cy="1625600"/>
        </p:xfrm>
        <a:graphic>
          <a:graphicData uri="http://schemas.openxmlformats.org/presentationml/2006/ole">
            <mc:AlternateContent xmlns:mc="http://schemas.openxmlformats.org/markup-compatibility/2006">
              <mc:Choice xmlns:v="urn:schemas-microsoft-com:vml" Requires="v">
                <p:oleObj spid="_x0000_s5337" name="Prism Project" r:id="rId8" imgW="4032000" imgH="2772000" progId="">
                  <p:embed/>
                </p:oleObj>
              </mc:Choice>
              <mc:Fallback>
                <p:oleObj name="Prism Project" r:id="rId8" imgW="4032000" imgH="2772000" progId="">
                  <p:embed/>
                  <p:pic>
                    <p:nvPicPr>
                      <p:cNvPr id="0" name="Picture 20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7575" y="2144713"/>
                        <a:ext cx="2563813" cy="162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 name="3 Conector recto"/>
          <p:cNvCxnSpPr/>
          <p:nvPr/>
        </p:nvCxnSpPr>
        <p:spPr>
          <a:xfrm>
            <a:off x="2169105" y="3760862"/>
            <a:ext cx="9330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447134" y="3726954"/>
            <a:ext cx="377026" cy="261610"/>
          </a:xfrm>
          <a:prstGeom prst="rect">
            <a:avLst/>
          </a:prstGeom>
          <a:noFill/>
        </p:spPr>
        <p:txBody>
          <a:bodyPr wrap="none" rtlCol="0">
            <a:spAutoFit/>
          </a:bodyPr>
          <a:lstStyle/>
          <a:p>
            <a:r>
              <a:rPr lang="es-ES" sz="1100" dirty="0" smtClean="0"/>
              <a:t>M1</a:t>
            </a:r>
            <a:endParaRPr lang="en-US" sz="1100" dirty="0"/>
          </a:p>
        </p:txBody>
      </p:sp>
      <p:sp>
        <p:nvSpPr>
          <p:cNvPr id="23" name="Text Box 14"/>
          <p:cNvSpPr txBox="1">
            <a:spLocks noChangeArrowheads="1"/>
          </p:cNvSpPr>
          <p:nvPr/>
        </p:nvSpPr>
        <p:spPr bwMode="auto">
          <a:xfrm>
            <a:off x="3493643" y="2104508"/>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smtClean="0">
                <a:latin typeface="Calibri" charset="0"/>
              </a:rPr>
              <a:t>C</a:t>
            </a:r>
            <a:endParaRPr lang="es-ES" dirty="0">
              <a:latin typeface="Calibri" charset="0"/>
            </a:endParaRPr>
          </a:p>
        </p:txBody>
      </p:sp>
      <p:sp>
        <p:nvSpPr>
          <p:cNvPr id="24" name="Text Box 14"/>
          <p:cNvSpPr txBox="1">
            <a:spLocks noChangeArrowheads="1"/>
          </p:cNvSpPr>
          <p:nvPr/>
        </p:nvSpPr>
        <p:spPr bwMode="auto">
          <a:xfrm>
            <a:off x="668635" y="188752"/>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smtClean="0">
                <a:latin typeface="Calibri" charset="0"/>
              </a:rPr>
              <a:t>A</a:t>
            </a:r>
            <a:endParaRPr lang="es-ES" dirty="0">
              <a:latin typeface="Calibri" charset="0"/>
            </a:endParaRPr>
          </a:p>
        </p:txBody>
      </p:sp>
    </p:spTree>
    <p:extLst>
      <p:ext uri="{BB962C8B-B14F-4D97-AF65-F5344CB8AC3E}">
        <p14:creationId xmlns:p14="http://schemas.microsoft.com/office/powerpoint/2010/main" val="800216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14339" name="Text Box 7"/>
          <p:cNvSpPr txBox="1">
            <a:spLocks noChangeArrowheads="1"/>
          </p:cNvSpPr>
          <p:nvPr/>
        </p:nvSpPr>
        <p:spPr bwMode="auto">
          <a:xfrm>
            <a:off x="5373216" y="8802566"/>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7</a:t>
            </a:r>
            <a:endParaRPr lang="es-ES" dirty="0">
              <a:latin typeface="Calibri" charset="0"/>
            </a:endParaRPr>
          </a:p>
        </p:txBody>
      </p:sp>
      <p:pic>
        <p:nvPicPr>
          <p:cNvPr id="6" name="Imagen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632" y="1259632"/>
            <a:ext cx="5987808"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672" y="4644008"/>
            <a:ext cx="6008768" cy="1888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211398" y="899592"/>
            <a:ext cx="377026" cy="369332"/>
          </a:xfrm>
          <a:prstGeom prst="rect">
            <a:avLst/>
          </a:prstGeom>
        </p:spPr>
        <p:txBody>
          <a:bodyPr wrap="none">
            <a:spAutoFit/>
          </a:bodyPr>
          <a:lstStyle/>
          <a:p>
            <a:r>
              <a:rPr lang="en-US" b="1" dirty="0" smtClean="0"/>
              <a:t>A</a:t>
            </a:r>
            <a:r>
              <a:rPr lang="en-US" dirty="0" smtClean="0"/>
              <a:t> </a:t>
            </a:r>
            <a:endParaRPr lang="en-US" dirty="0"/>
          </a:p>
        </p:txBody>
      </p:sp>
      <p:sp>
        <p:nvSpPr>
          <p:cNvPr id="8" name="7 Rectángulo"/>
          <p:cNvSpPr/>
          <p:nvPr/>
        </p:nvSpPr>
        <p:spPr>
          <a:xfrm>
            <a:off x="160640" y="4274676"/>
            <a:ext cx="367408" cy="369332"/>
          </a:xfrm>
          <a:prstGeom prst="rect">
            <a:avLst/>
          </a:prstGeom>
        </p:spPr>
        <p:txBody>
          <a:bodyPr wrap="none">
            <a:spAutoFit/>
          </a:bodyPr>
          <a:lstStyle/>
          <a:p>
            <a:r>
              <a:rPr lang="en-US" b="1" dirty="0"/>
              <a:t>B</a:t>
            </a:r>
            <a:r>
              <a:rPr lang="en-US" dirty="0" smtClean="0"/>
              <a:t> </a:t>
            </a:r>
            <a:endParaRPr lang="en-US" dirty="0"/>
          </a:p>
        </p:txBody>
      </p:sp>
      <p:sp>
        <p:nvSpPr>
          <p:cNvPr id="9" name="8 Rectángulo"/>
          <p:cNvSpPr/>
          <p:nvPr/>
        </p:nvSpPr>
        <p:spPr>
          <a:xfrm>
            <a:off x="211399" y="6804248"/>
            <a:ext cx="6594974" cy="1200329"/>
          </a:xfrm>
          <a:prstGeom prst="rect">
            <a:avLst/>
          </a:prstGeom>
        </p:spPr>
        <p:txBody>
          <a:bodyPr wrap="square">
            <a:spAutoFit/>
          </a:bodyPr>
          <a:lstStyle/>
          <a:p>
            <a:pPr algn="just"/>
            <a:r>
              <a:rPr lang="en-US" sz="1200" b="1" dirty="0">
                <a:latin typeface="Times New Roman" pitchFamily="18" charset="0"/>
                <a:cs typeface="Times New Roman" pitchFamily="18" charset="0"/>
              </a:rPr>
              <a:t>Sup Fig. 7:  Genes repressed by miR-192 in HUVEC and their functional categories</a:t>
            </a:r>
          </a:p>
          <a:p>
            <a:pPr algn="just"/>
            <a:r>
              <a:rPr lang="en-US" sz="1200" b="1" dirty="0">
                <a:latin typeface="Times New Roman" pitchFamily="18" charset="0"/>
                <a:cs typeface="Times New Roman" pitchFamily="18" charset="0"/>
              </a:rPr>
              <a:t>A. </a:t>
            </a:r>
            <a:r>
              <a:rPr lang="en-US" sz="1200" dirty="0">
                <a:latin typeface="Times New Roman" pitchFamily="18" charset="0"/>
                <a:cs typeface="Times New Roman" pitchFamily="18" charset="0"/>
              </a:rPr>
              <a:t>Top repressed genes in HUVEC cells transfected with miR-192. In yellow, genes previously related to angiogenesis. </a:t>
            </a:r>
            <a:r>
              <a:rPr lang="en-US" sz="1200" b="1" dirty="0">
                <a:latin typeface="Times New Roman" pitchFamily="18" charset="0"/>
                <a:cs typeface="Times New Roman" pitchFamily="18" charset="0"/>
              </a:rPr>
              <a:t>B. </a:t>
            </a:r>
            <a:r>
              <a:rPr lang="en-US" sz="1200" dirty="0" smtClean="0">
                <a:latin typeface="Times New Roman" pitchFamily="18" charset="0"/>
                <a:cs typeface="Times New Roman" pitchFamily="18" charset="0"/>
              </a:rPr>
              <a:t>Gene </a:t>
            </a:r>
            <a:r>
              <a:rPr lang="en-US" sz="1200" dirty="0">
                <a:latin typeface="Times New Roman" pitchFamily="18" charset="0"/>
                <a:cs typeface="Times New Roman" pitchFamily="18" charset="0"/>
              </a:rPr>
              <a:t>functional enrichment analysis performed by multiple annotation to GO, KEGG, </a:t>
            </a:r>
            <a:r>
              <a:rPr lang="en-US" sz="1200" dirty="0" err="1">
                <a:latin typeface="Times New Roman" pitchFamily="18" charset="0"/>
                <a:cs typeface="Times New Roman" pitchFamily="18" charset="0"/>
              </a:rPr>
              <a:t>Interpro</a:t>
            </a:r>
            <a:r>
              <a:rPr lang="en-US" sz="1200" dirty="0">
                <a:latin typeface="Times New Roman" pitchFamily="18" charset="0"/>
                <a:cs typeface="Times New Roman" pitchFamily="18" charset="0"/>
              </a:rPr>
              <a:t> and SP-Keywords for the set of genes that are repressed by the overexpression of mir-192 in A549 M1 cells. Only categories related with angiogenesis, hemostasis and wound healing are represented. </a:t>
            </a:r>
          </a:p>
        </p:txBody>
      </p:sp>
    </p:spTree>
    <p:extLst>
      <p:ext uri="{BB962C8B-B14F-4D97-AF65-F5344CB8AC3E}">
        <p14:creationId xmlns:p14="http://schemas.microsoft.com/office/powerpoint/2010/main" val="216099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438" y="714375"/>
            <a:ext cx="5191125" cy="743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a:latin typeface="Calibri" charset="0"/>
              </a:rPr>
              <a:t>Valencia et al.</a:t>
            </a:r>
          </a:p>
        </p:txBody>
      </p:sp>
      <p:sp>
        <p:nvSpPr>
          <p:cNvPr id="7" name="Text Box 7"/>
          <p:cNvSpPr txBox="1">
            <a:spLocks noChangeArrowheads="1"/>
          </p:cNvSpPr>
          <p:nvPr/>
        </p:nvSpPr>
        <p:spPr bwMode="auto">
          <a:xfrm>
            <a:off x="5467351" y="8802566"/>
            <a:ext cx="13095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err="1" smtClean="0">
                <a:latin typeface="Calibri" charset="0"/>
              </a:rPr>
              <a:t>Table</a:t>
            </a:r>
            <a:r>
              <a:rPr lang="es-ES" dirty="0" smtClean="0">
                <a:latin typeface="Calibri" charset="0"/>
              </a:rPr>
              <a:t> 1</a:t>
            </a:r>
            <a:endParaRPr lang="es-ES" dirty="0">
              <a:latin typeface="Calibri" charset="0"/>
            </a:endParaRPr>
          </a:p>
        </p:txBody>
      </p:sp>
      <p:sp>
        <p:nvSpPr>
          <p:cNvPr id="2" name="1 CuadroTexto"/>
          <p:cNvSpPr txBox="1"/>
          <p:nvPr/>
        </p:nvSpPr>
        <p:spPr>
          <a:xfrm>
            <a:off x="886169" y="529709"/>
            <a:ext cx="5574859" cy="276999"/>
          </a:xfrm>
          <a:prstGeom prst="rect">
            <a:avLst/>
          </a:prstGeom>
          <a:noFill/>
        </p:spPr>
        <p:txBody>
          <a:bodyPr wrap="none" rtlCol="0">
            <a:spAutoFit/>
          </a:bodyPr>
          <a:lstStyle/>
          <a:p>
            <a:r>
              <a:rPr lang="es-ES" sz="1200" dirty="0" err="1" smtClean="0"/>
              <a:t>Sup</a:t>
            </a:r>
            <a:r>
              <a:rPr lang="es-ES" sz="1200" dirty="0" smtClean="0"/>
              <a:t>. </a:t>
            </a:r>
            <a:r>
              <a:rPr lang="es-ES" sz="1200" dirty="0" err="1" smtClean="0"/>
              <a:t>Table</a:t>
            </a:r>
            <a:r>
              <a:rPr lang="es-ES" sz="1200" dirty="0" smtClean="0"/>
              <a:t> 1: </a:t>
            </a:r>
            <a:r>
              <a:rPr lang="es-ES" sz="1200" dirty="0" err="1" smtClean="0"/>
              <a:t>List</a:t>
            </a:r>
            <a:r>
              <a:rPr lang="es-ES" sz="1200" dirty="0" smtClean="0"/>
              <a:t> of </a:t>
            </a:r>
            <a:r>
              <a:rPr lang="es-ES" sz="1200" dirty="0" err="1"/>
              <a:t>predicted</a:t>
            </a:r>
            <a:r>
              <a:rPr lang="es-ES" sz="1200" dirty="0"/>
              <a:t> </a:t>
            </a:r>
            <a:r>
              <a:rPr lang="es-ES" sz="1200" dirty="0" err="1" smtClean="0"/>
              <a:t>direct</a:t>
            </a:r>
            <a:r>
              <a:rPr lang="es-ES" sz="1200" dirty="0" smtClean="0"/>
              <a:t> </a:t>
            </a:r>
            <a:r>
              <a:rPr lang="es-ES" sz="1200" dirty="0" err="1" smtClean="0"/>
              <a:t>or</a:t>
            </a:r>
            <a:r>
              <a:rPr lang="es-ES" sz="1200" dirty="0" smtClean="0"/>
              <a:t> </a:t>
            </a:r>
            <a:r>
              <a:rPr lang="es-ES" sz="1200" dirty="0" err="1" smtClean="0"/>
              <a:t>indirect</a:t>
            </a:r>
            <a:r>
              <a:rPr lang="es-ES" sz="1200" dirty="0" smtClean="0"/>
              <a:t> targets </a:t>
            </a:r>
            <a:r>
              <a:rPr lang="es-ES" sz="1200" dirty="0" err="1" smtClean="0"/>
              <a:t>repressed</a:t>
            </a:r>
            <a:r>
              <a:rPr lang="es-ES" sz="1200" dirty="0" smtClean="0"/>
              <a:t> </a:t>
            </a:r>
            <a:r>
              <a:rPr lang="es-ES" sz="1200" dirty="0" err="1" smtClean="0"/>
              <a:t>by</a:t>
            </a:r>
            <a:r>
              <a:rPr lang="es-ES" sz="1200" dirty="0" smtClean="0"/>
              <a:t> miR-192 in HUVEC </a:t>
            </a:r>
            <a:endParaRPr lang="en-US" sz="1200" dirty="0"/>
          </a:p>
        </p:txBody>
      </p:sp>
    </p:spTree>
    <p:extLst>
      <p:ext uri="{BB962C8B-B14F-4D97-AF65-F5344CB8AC3E}">
        <p14:creationId xmlns:p14="http://schemas.microsoft.com/office/powerpoint/2010/main" val="4187660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Objeto"/>
          <p:cNvGraphicFramePr>
            <a:graphicFrameLocks noChangeAspect="1"/>
          </p:cNvGraphicFramePr>
          <p:nvPr>
            <p:extLst>
              <p:ext uri="{D42A27DB-BD31-4B8C-83A1-F6EECF244321}">
                <p14:modId xmlns:p14="http://schemas.microsoft.com/office/powerpoint/2010/main" val="2209154675"/>
              </p:ext>
            </p:extLst>
          </p:nvPr>
        </p:nvGraphicFramePr>
        <p:xfrm>
          <a:off x="2142397" y="514100"/>
          <a:ext cx="2264438" cy="1641134"/>
        </p:xfrm>
        <a:graphic>
          <a:graphicData uri="http://schemas.openxmlformats.org/presentationml/2006/ole">
            <mc:AlternateContent xmlns:mc="http://schemas.openxmlformats.org/markup-compatibility/2006">
              <mc:Choice xmlns:v="urn:schemas-microsoft-com:vml" Requires="v">
                <p:oleObj spid="_x0000_s9823" name="Prism Project" r:id="rId3" imgW="3866040" imgH="3037320" progId="">
                  <p:embed/>
                </p:oleObj>
              </mc:Choice>
              <mc:Fallback>
                <p:oleObj name="Prism Project" r:id="rId3" imgW="3866040" imgH="3037320" progId="">
                  <p:embed/>
                  <p:pic>
                    <p:nvPicPr>
                      <p:cNvPr id="0" name="Picture 5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2397" y="514100"/>
                        <a:ext cx="2264438" cy="16411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2 Objeto"/>
          <p:cNvGraphicFramePr>
            <a:graphicFrameLocks noChangeAspect="1"/>
          </p:cNvGraphicFramePr>
          <p:nvPr>
            <p:extLst>
              <p:ext uri="{D42A27DB-BD31-4B8C-83A1-F6EECF244321}">
                <p14:modId xmlns:p14="http://schemas.microsoft.com/office/powerpoint/2010/main" val="1513677224"/>
              </p:ext>
            </p:extLst>
          </p:nvPr>
        </p:nvGraphicFramePr>
        <p:xfrm>
          <a:off x="3754678" y="604764"/>
          <a:ext cx="1947382" cy="1444774"/>
        </p:xfrm>
        <a:graphic>
          <a:graphicData uri="http://schemas.openxmlformats.org/presentationml/2006/ole">
            <mc:AlternateContent xmlns:mc="http://schemas.openxmlformats.org/markup-compatibility/2006">
              <mc:Choice xmlns:v="urn:schemas-microsoft-com:vml" Requires="v">
                <p:oleObj spid="_x0000_s9824" name="Prism Project" r:id="rId5" imgW="3708000" imgH="2988000" progId="">
                  <p:embed/>
                </p:oleObj>
              </mc:Choice>
              <mc:Fallback>
                <p:oleObj name="Prism Project" r:id="rId5" imgW="3708000" imgH="2988000" progId="">
                  <p:embed/>
                  <p:pic>
                    <p:nvPicPr>
                      <p:cNvPr id="0" name="Picture 56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4678" y="604764"/>
                        <a:ext cx="1947382" cy="14447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3 Objeto"/>
          <p:cNvGraphicFramePr>
            <a:graphicFrameLocks noChangeAspect="1"/>
          </p:cNvGraphicFramePr>
          <p:nvPr>
            <p:extLst>
              <p:ext uri="{D42A27DB-BD31-4B8C-83A1-F6EECF244321}">
                <p14:modId xmlns:p14="http://schemas.microsoft.com/office/powerpoint/2010/main" val="1133570469"/>
              </p:ext>
            </p:extLst>
          </p:nvPr>
        </p:nvGraphicFramePr>
        <p:xfrm>
          <a:off x="2451100" y="2233613"/>
          <a:ext cx="1522413" cy="1784350"/>
        </p:xfrm>
        <a:graphic>
          <a:graphicData uri="http://schemas.openxmlformats.org/presentationml/2006/ole">
            <mc:AlternateContent xmlns:mc="http://schemas.openxmlformats.org/markup-compatibility/2006">
              <mc:Choice xmlns:v="urn:schemas-microsoft-com:vml" Requires="v">
                <p:oleObj spid="_x0000_s9825" name="Prism Project" r:id="rId7" imgW="2467080" imgH="3035520" progId="Prism5.Document">
                  <p:embed/>
                </p:oleObj>
              </mc:Choice>
              <mc:Fallback>
                <p:oleObj name="Prism Project" r:id="rId7" imgW="2467080" imgH="3035520" progId="Prism5.Document">
                  <p:embed/>
                  <p:pic>
                    <p:nvPicPr>
                      <p:cNvPr id="0" name="Picture 569"/>
                      <p:cNvPicPr>
                        <a:picLocks noChangeAspect="1" noChangeArrowheads="1"/>
                      </p:cNvPicPr>
                      <p:nvPr/>
                    </p:nvPicPr>
                    <p:blipFill>
                      <a:blip r:embed="rId8"/>
                      <a:srcRect/>
                      <a:stretch>
                        <a:fillRect/>
                      </a:stretch>
                    </p:blipFill>
                    <p:spPr bwMode="auto">
                      <a:xfrm>
                        <a:off x="2451100" y="2233613"/>
                        <a:ext cx="1522413" cy="178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455752440"/>
              </p:ext>
            </p:extLst>
          </p:nvPr>
        </p:nvGraphicFramePr>
        <p:xfrm>
          <a:off x="3801903" y="2234234"/>
          <a:ext cx="1512762" cy="1800706"/>
        </p:xfrm>
        <a:graphic>
          <a:graphicData uri="http://schemas.openxmlformats.org/presentationml/2006/ole">
            <mc:AlternateContent xmlns:mc="http://schemas.openxmlformats.org/markup-compatibility/2006">
              <mc:Choice xmlns:v="urn:schemas-microsoft-com:vml" Requires="v">
                <p:oleObj spid="_x0000_s9826" name="Prism Project" r:id="rId9" imgW="2448000" imgH="3060000" progId="Prism5.Document">
                  <p:embed/>
                </p:oleObj>
              </mc:Choice>
              <mc:Fallback>
                <p:oleObj name="Prism Project" r:id="rId9" imgW="2448000" imgH="3060000" progId="Prism5.Document">
                  <p:embed/>
                  <p:pic>
                    <p:nvPicPr>
                      <p:cNvPr id="0" name="Picture 570"/>
                      <p:cNvPicPr>
                        <a:picLocks noChangeAspect="1" noChangeArrowheads="1"/>
                      </p:cNvPicPr>
                      <p:nvPr/>
                    </p:nvPicPr>
                    <p:blipFill>
                      <a:blip r:embed="rId10"/>
                      <a:srcRect/>
                      <a:stretch>
                        <a:fillRect/>
                      </a:stretch>
                    </p:blipFill>
                    <p:spPr bwMode="auto">
                      <a:xfrm>
                        <a:off x="3801903" y="2234234"/>
                        <a:ext cx="1512762" cy="18007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5 Objeto"/>
          <p:cNvGraphicFramePr>
            <a:graphicFrameLocks noChangeAspect="1"/>
          </p:cNvGraphicFramePr>
          <p:nvPr>
            <p:extLst>
              <p:ext uri="{D42A27DB-BD31-4B8C-83A1-F6EECF244321}">
                <p14:modId xmlns:p14="http://schemas.microsoft.com/office/powerpoint/2010/main" val="1962911062"/>
              </p:ext>
            </p:extLst>
          </p:nvPr>
        </p:nvGraphicFramePr>
        <p:xfrm>
          <a:off x="4954281" y="2341288"/>
          <a:ext cx="1510674" cy="1654648"/>
        </p:xfrm>
        <a:graphic>
          <a:graphicData uri="http://schemas.openxmlformats.org/presentationml/2006/ole">
            <mc:AlternateContent xmlns:mc="http://schemas.openxmlformats.org/markup-compatibility/2006">
              <mc:Choice xmlns:v="urn:schemas-microsoft-com:vml" Requires="v">
                <p:oleObj spid="_x0000_s9827" name="Prism Project" r:id="rId11" imgW="2448000" imgH="2808000" progId="Prism5.Document">
                  <p:embed/>
                </p:oleObj>
              </mc:Choice>
              <mc:Fallback>
                <p:oleObj name="Prism Project" r:id="rId11" imgW="2448000" imgH="2808000" progId="Prism5.Document">
                  <p:embed/>
                  <p:pic>
                    <p:nvPicPr>
                      <p:cNvPr id="0" name="Picture 571"/>
                      <p:cNvPicPr>
                        <a:picLocks noChangeAspect="1" noChangeArrowheads="1"/>
                      </p:cNvPicPr>
                      <p:nvPr/>
                    </p:nvPicPr>
                    <p:blipFill>
                      <a:blip r:embed="rId12"/>
                      <a:srcRect/>
                      <a:stretch>
                        <a:fillRect/>
                      </a:stretch>
                    </p:blipFill>
                    <p:spPr bwMode="auto">
                      <a:xfrm>
                        <a:off x="4954281" y="2341288"/>
                        <a:ext cx="1510674" cy="16546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6 Objeto"/>
          <p:cNvGraphicFramePr>
            <a:graphicFrameLocks noChangeAspect="1"/>
          </p:cNvGraphicFramePr>
          <p:nvPr>
            <p:extLst>
              <p:ext uri="{D42A27DB-BD31-4B8C-83A1-F6EECF244321}">
                <p14:modId xmlns:p14="http://schemas.microsoft.com/office/powerpoint/2010/main" val="2877743562"/>
              </p:ext>
            </p:extLst>
          </p:nvPr>
        </p:nvGraphicFramePr>
        <p:xfrm>
          <a:off x="793594" y="2277625"/>
          <a:ext cx="1725590" cy="1765236"/>
        </p:xfrm>
        <a:graphic>
          <a:graphicData uri="http://schemas.openxmlformats.org/presentationml/2006/ole">
            <mc:AlternateContent xmlns:mc="http://schemas.openxmlformats.org/markup-compatibility/2006">
              <mc:Choice xmlns:v="urn:schemas-microsoft-com:vml" Requires="v">
                <p:oleObj spid="_x0000_s9828" name="Prism Project" r:id="rId13" imgW="2700000" imgH="2988000" progId="">
                  <p:embed/>
                </p:oleObj>
              </mc:Choice>
              <mc:Fallback>
                <p:oleObj name="Prism Project" r:id="rId13" imgW="2700000" imgH="2988000" progId="">
                  <p:embed/>
                  <p:pic>
                    <p:nvPicPr>
                      <p:cNvPr id="0" name="Picture 57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3594" y="2277625"/>
                        <a:ext cx="1725590" cy="1765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 Box 14"/>
          <p:cNvSpPr txBox="1">
            <a:spLocks noChangeArrowheads="1"/>
          </p:cNvSpPr>
          <p:nvPr/>
        </p:nvSpPr>
        <p:spPr bwMode="auto">
          <a:xfrm>
            <a:off x="652753" y="304736"/>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A</a:t>
            </a:r>
          </a:p>
        </p:txBody>
      </p:sp>
      <p:graphicFrame>
        <p:nvGraphicFramePr>
          <p:cNvPr id="10" name="9 Objeto"/>
          <p:cNvGraphicFramePr>
            <a:graphicFrameLocks noChangeAspect="1"/>
          </p:cNvGraphicFramePr>
          <p:nvPr>
            <p:extLst>
              <p:ext uri="{D42A27DB-BD31-4B8C-83A1-F6EECF244321}">
                <p14:modId xmlns:p14="http://schemas.microsoft.com/office/powerpoint/2010/main" val="3988389341"/>
              </p:ext>
            </p:extLst>
          </p:nvPr>
        </p:nvGraphicFramePr>
        <p:xfrm>
          <a:off x="794440" y="412290"/>
          <a:ext cx="2073484" cy="1718596"/>
        </p:xfrm>
        <a:graphic>
          <a:graphicData uri="http://schemas.openxmlformats.org/presentationml/2006/ole">
            <mc:AlternateContent xmlns:mc="http://schemas.openxmlformats.org/markup-compatibility/2006">
              <mc:Choice xmlns:v="urn:schemas-microsoft-com:vml" Requires="v">
                <p:oleObj spid="_x0000_s9829" name="Prism Project" r:id="rId15" imgW="3564000" imgH="3204000" progId="">
                  <p:embed/>
                </p:oleObj>
              </mc:Choice>
              <mc:Fallback>
                <p:oleObj name="Prism Project" r:id="rId15" imgW="3564000" imgH="3204000" progId="">
                  <p:embed/>
                  <p:pic>
                    <p:nvPicPr>
                      <p:cNvPr id="0" name="Picture 57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94440" y="412290"/>
                        <a:ext cx="2073484" cy="1718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4"/>
          <p:cNvSpPr txBox="1">
            <a:spLocks noChangeArrowheads="1"/>
          </p:cNvSpPr>
          <p:nvPr/>
        </p:nvSpPr>
        <p:spPr bwMode="auto">
          <a:xfrm>
            <a:off x="621885" y="2387884"/>
            <a:ext cx="22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B</a:t>
            </a:r>
          </a:p>
        </p:txBody>
      </p:sp>
      <p:sp>
        <p:nvSpPr>
          <p:cNvPr id="13" name="Text Box 6"/>
          <p:cNvSpPr txBox="1">
            <a:spLocks noChangeArrowheads="1"/>
          </p:cNvSpPr>
          <p:nvPr/>
        </p:nvSpPr>
        <p:spPr bwMode="auto">
          <a:xfrm>
            <a:off x="1" y="8802566"/>
            <a:ext cx="14834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a:latin typeface="Calibri" charset="0"/>
              </a:rPr>
              <a:t>Valencia et al.</a:t>
            </a:r>
          </a:p>
        </p:txBody>
      </p:sp>
      <p:sp>
        <p:nvSpPr>
          <p:cNvPr id="14" name="Text Box 7"/>
          <p:cNvSpPr txBox="1">
            <a:spLocks noChangeArrowheads="1"/>
          </p:cNvSpPr>
          <p:nvPr/>
        </p:nvSpPr>
        <p:spPr bwMode="auto">
          <a:xfrm>
            <a:off x="5371636" y="8811180"/>
            <a:ext cx="1396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dirty="0" err="1" smtClean="0">
                <a:latin typeface="Calibri" charset="0"/>
              </a:rPr>
              <a:t>Sup</a:t>
            </a:r>
            <a:r>
              <a:rPr lang="es-ES" dirty="0" smtClean="0">
                <a:latin typeface="Calibri" charset="0"/>
              </a:rPr>
              <a:t>. </a:t>
            </a:r>
            <a:r>
              <a:rPr lang="es-ES" dirty="0">
                <a:latin typeface="Calibri" charset="0"/>
              </a:rPr>
              <a:t>Figure </a:t>
            </a:r>
            <a:r>
              <a:rPr lang="es-ES" dirty="0" smtClean="0">
                <a:latin typeface="Calibri" charset="0"/>
              </a:rPr>
              <a:t>8</a:t>
            </a:r>
            <a:endParaRPr lang="es-ES" dirty="0">
              <a:latin typeface="Calibri" charset="0"/>
            </a:endParaRPr>
          </a:p>
        </p:txBody>
      </p:sp>
      <p:sp>
        <p:nvSpPr>
          <p:cNvPr id="15" name="14 Rectángulo"/>
          <p:cNvSpPr/>
          <p:nvPr/>
        </p:nvSpPr>
        <p:spPr>
          <a:xfrm>
            <a:off x="131513" y="4716016"/>
            <a:ext cx="6594974" cy="1569660"/>
          </a:xfrm>
          <a:prstGeom prst="rect">
            <a:avLst/>
          </a:prstGeom>
        </p:spPr>
        <p:txBody>
          <a:bodyPr wrap="square">
            <a:spAutoFit/>
          </a:bodyPr>
          <a:lstStyle/>
          <a:p>
            <a:r>
              <a:rPr lang="en-US" sz="1200" b="1" dirty="0">
                <a:latin typeface="Times New Roman" pitchFamily="18" charset="0"/>
                <a:cs typeface="Times New Roman" pitchFamily="18" charset="0"/>
              </a:rPr>
              <a:t>Sup Fig. 8:  Pro-</a:t>
            </a:r>
            <a:r>
              <a:rPr lang="en-US" sz="1200" b="1" dirty="0" err="1">
                <a:latin typeface="Times New Roman" pitchFamily="18" charset="0"/>
                <a:cs typeface="Times New Roman" pitchFamily="18" charset="0"/>
              </a:rPr>
              <a:t>angiogenic</a:t>
            </a:r>
            <a:r>
              <a:rPr lang="en-US" sz="1200" b="1" dirty="0">
                <a:latin typeface="Times New Roman" pitchFamily="18" charset="0"/>
                <a:cs typeface="Times New Roman" pitchFamily="18" charset="0"/>
              </a:rPr>
              <a:t> genes regulated  in murine and human cell lines upon miR-192 overexpression by retroviral transduction</a:t>
            </a:r>
            <a:endParaRPr lang="en-US" sz="1200" dirty="0">
              <a:latin typeface="Times New Roman" pitchFamily="18" charset="0"/>
              <a:cs typeface="Times New Roman" pitchFamily="18" charset="0"/>
            </a:endParaRPr>
          </a:p>
          <a:p>
            <a:r>
              <a:rPr lang="en-US" sz="1200" b="1" dirty="0">
                <a:latin typeface="Times New Roman" pitchFamily="18" charset="0"/>
                <a:cs typeface="Times New Roman" pitchFamily="18" charset="0"/>
              </a:rPr>
              <a:t>A. </a:t>
            </a:r>
            <a:r>
              <a:rPr lang="en-US" sz="1200" i="1" dirty="0">
                <a:latin typeface="Times New Roman" pitchFamily="18" charset="0"/>
                <a:cs typeface="Times New Roman" pitchFamily="18" charset="0"/>
              </a:rPr>
              <a:t>Left:</a:t>
            </a:r>
            <a:r>
              <a:rPr lang="en-US" sz="1200" dirty="0">
                <a:latin typeface="Times New Roman" pitchFamily="18" charset="0"/>
                <a:cs typeface="Times New Roman" pitchFamily="18" charset="0"/>
              </a:rPr>
              <a:t> Overexpression of miR-192 in a mouse endothelial  cell line PY4.1 was assessed by </a:t>
            </a:r>
            <a:r>
              <a:rPr lang="en-US" sz="1200" dirty="0" err="1">
                <a:latin typeface="Times New Roman" pitchFamily="18" charset="0"/>
                <a:cs typeface="Times New Roman" pitchFamily="18" charset="0"/>
              </a:rPr>
              <a:t>qRT</a:t>
            </a:r>
            <a:r>
              <a:rPr lang="en-US" sz="1200" dirty="0">
                <a:latin typeface="Times New Roman" pitchFamily="18" charset="0"/>
                <a:cs typeface="Times New Roman" pitchFamily="18" charset="0"/>
              </a:rPr>
              <a:t>-PCR. </a:t>
            </a:r>
            <a:r>
              <a:rPr lang="en-US" sz="1200" i="1" dirty="0">
                <a:latin typeface="Times New Roman" pitchFamily="18" charset="0"/>
                <a:cs typeface="Times New Roman" pitchFamily="18" charset="0"/>
              </a:rPr>
              <a:t>Right: </a:t>
            </a:r>
            <a:r>
              <a:rPr lang="en-US" sz="1200" dirty="0" err="1">
                <a:latin typeface="Times New Roman" pitchFamily="18" charset="0"/>
                <a:cs typeface="Times New Roman" pitchFamily="18" charset="0"/>
              </a:rPr>
              <a:t>qRT</a:t>
            </a:r>
            <a:r>
              <a:rPr lang="en-US" sz="1200" dirty="0">
                <a:latin typeface="Times New Roman" pitchFamily="18" charset="0"/>
                <a:cs typeface="Times New Roman" pitchFamily="18" charset="0"/>
              </a:rPr>
              <a:t>-PCR analysis confirmed the regulation of ICAM1 and CXCL1, whereas LAMB-1 was unaffected in in miR-192 overexpressing cells as compared to mock transduced cells. </a:t>
            </a:r>
            <a:r>
              <a:rPr lang="en-US" sz="1200" b="1" dirty="0">
                <a:latin typeface="Times New Roman" pitchFamily="18" charset="0"/>
                <a:cs typeface="Times New Roman" pitchFamily="18" charset="0"/>
              </a:rPr>
              <a:t>B.</a:t>
            </a:r>
            <a:r>
              <a:rPr lang="en-US" sz="1200" dirty="0">
                <a:latin typeface="Times New Roman" pitchFamily="18" charset="0"/>
                <a:cs typeface="Times New Roman" pitchFamily="18" charset="0"/>
              </a:rPr>
              <a:t> </a:t>
            </a:r>
            <a:r>
              <a:rPr lang="en-US" sz="1200" i="1" dirty="0">
                <a:latin typeface="Times New Roman" pitchFamily="18" charset="0"/>
                <a:cs typeface="Times New Roman" pitchFamily="18" charset="0"/>
              </a:rPr>
              <a:t> Left: </a:t>
            </a:r>
            <a:r>
              <a:rPr lang="en-US" sz="1200" dirty="0">
                <a:latin typeface="Times New Roman" pitchFamily="18" charset="0"/>
                <a:cs typeface="Times New Roman" pitchFamily="18" charset="0"/>
              </a:rPr>
              <a:t>Overexpression of miR-192 in a human endothelial cell line HBMEC by retroviral transfer. </a:t>
            </a:r>
            <a:r>
              <a:rPr lang="en-US" sz="1200" i="1" dirty="0">
                <a:latin typeface="Times New Roman" pitchFamily="18" charset="0"/>
                <a:cs typeface="Times New Roman" pitchFamily="18" charset="0"/>
              </a:rPr>
              <a:t>Right:</a:t>
            </a:r>
            <a:r>
              <a:rPr lang="en-US" sz="1200" dirty="0">
                <a:latin typeface="Times New Roman" pitchFamily="18" charset="0"/>
                <a:cs typeface="Times New Roman" pitchFamily="18" charset="0"/>
              </a:rPr>
              <a:t> </a:t>
            </a:r>
            <a:r>
              <a:rPr lang="en-US" sz="1200" dirty="0" err="1">
                <a:latin typeface="Times New Roman" pitchFamily="18" charset="0"/>
                <a:cs typeface="Times New Roman" pitchFamily="18" charset="0"/>
              </a:rPr>
              <a:t>qRT</a:t>
            </a:r>
            <a:r>
              <a:rPr lang="en-US" sz="1200" dirty="0">
                <a:latin typeface="Times New Roman" pitchFamily="18" charset="0"/>
                <a:cs typeface="Times New Roman" pitchFamily="18" charset="0"/>
              </a:rPr>
              <a:t>-PCR analysis confirmed the regulation of CXCL1, and IL-8 in miR-192 overexpressing cells, whereas ICAM-1 was unaltered in this cell line.</a:t>
            </a:r>
          </a:p>
        </p:txBody>
      </p:sp>
      <p:graphicFrame>
        <p:nvGraphicFramePr>
          <p:cNvPr id="9" name="8 Objeto"/>
          <p:cNvGraphicFramePr>
            <a:graphicFrameLocks noChangeAspect="1"/>
          </p:cNvGraphicFramePr>
          <p:nvPr>
            <p:extLst>
              <p:ext uri="{D42A27DB-BD31-4B8C-83A1-F6EECF244321}">
                <p14:modId xmlns:p14="http://schemas.microsoft.com/office/powerpoint/2010/main" val="82645974"/>
              </p:ext>
            </p:extLst>
          </p:nvPr>
        </p:nvGraphicFramePr>
        <p:xfrm>
          <a:off x="5000893" y="673744"/>
          <a:ext cx="1419382" cy="1377976"/>
        </p:xfrm>
        <a:graphic>
          <a:graphicData uri="http://schemas.openxmlformats.org/presentationml/2006/ole">
            <mc:AlternateContent xmlns:mc="http://schemas.openxmlformats.org/markup-compatibility/2006">
              <mc:Choice xmlns:v="urn:schemas-microsoft-com:vml" Requires="v">
                <p:oleObj spid="_x0000_s9830" name="Prism Project" r:id="rId17" imgW="2736000" imgH="2880000" progId="">
                  <p:embed/>
                </p:oleObj>
              </mc:Choice>
              <mc:Fallback>
                <p:oleObj name="Prism Project" r:id="rId17" imgW="2736000" imgH="2880000" progId="">
                  <p:embed/>
                  <p:pic>
                    <p:nvPicPr>
                      <p:cNvPr id="0" name="Picture 57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000893" y="673744"/>
                        <a:ext cx="1419382" cy="13779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2135039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4655</TotalTime>
  <Words>1333</Words>
  <Application>Microsoft Office PowerPoint</Application>
  <PresentationFormat>Presentación en pantalla (4:3)</PresentationFormat>
  <Paragraphs>125</Paragraphs>
  <Slides>12</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12</vt:i4>
      </vt:variant>
    </vt:vector>
  </HeadingPairs>
  <TitlesOfParts>
    <vt:vector size="14" baseType="lpstr">
      <vt:lpstr>Tema de Office</vt:lpstr>
      <vt:lpstr>Prism Project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de Navarra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Lecanda</dc:creator>
  <cp:lastModifiedBy>Fernando Lecanda</cp:lastModifiedBy>
  <cp:revision>162</cp:revision>
  <dcterms:created xsi:type="dcterms:W3CDTF">2012-03-26T08:31:02Z</dcterms:created>
  <dcterms:modified xsi:type="dcterms:W3CDTF">2014-01-08T15:03:34Z</dcterms:modified>
</cp:coreProperties>
</file>