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2" r:id="rId2"/>
    <p:sldId id="270" r:id="rId3"/>
    <p:sldId id="266" r:id="rId4"/>
    <p:sldId id="267" r:id="rId5"/>
    <p:sldId id="268" r:id="rId6"/>
    <p:sldId id="269" r:id="rId7"/>
    <p:sldId id="261" r:id="rId8"/>
    <p:sldId id="258" r:id="rId9"/>
    <p:sldId id="259" r:id="rId10"/>
    <p:sldId id="260" r:id="rId11"/>
    <p:sldId id="262" r:id="rId12"/>
    <p:sldId id="271" r:id="rId13"/>
    <p:sldId id="264" r:id="rId14"/>
    <p:sldId id="265" r:id="rId1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063" autoAdjust="0"/>
  </p:normalViewPr>
  <p:slideViewPr>
    <p:cSldViewPr>
      <p:cViewPr varScale="1">
        <p:scale>
          <a:sx n="78" d="100"/>
          <a:sy n="78" d="100"/>
        </p:scale>
        <p:origin x="-257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020DF5-679D-487B-A5A2-0501F9F6C4DF}" type="datetimeFigureOut">
              <a:rPr kumimoji="1" lang="ja-JP" altLang="en-US" smtClean="0"/>
              <a:pPr/>
              <a:t>2014/7/8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08C1C6-B232-42CB-97B6-6ADBA3858F81}" type="slidenum">
              <a:rPr kumimoji="1" lang="ja-JP" altLang="en-US" smtClean="0"/>
              <a:pPr/>
              <a:t>&lt;#&gt;</a:t>
            </a:fld>
            <a:endParaRPr kumimoji="1" lang="ja-JP" altLang="en-US"/>
          </a:p>
        </p:txBody>
      </p:sp>
    </p:spTree>
    <p:extLst>
      <p:ext uri="{BB962C8B-B14F-4D97-AF65-F5344CB8AC3E}">
        <p14:creationId xmlns:p14="http://schemas.microsoft.com/office/powerpoint/2010/main" xmlns="" val="111258938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008C1C6-B232-42CB-97B6-6ADBA3858F81}" type="slidenum">
              <a:rPr kumimoji="1" lang="ja-JP" altLang="en-US" smtClean="0"/>
              <a:pPr/>
              <a:t>2</a:t>
            </a:fld>
            <a:endParaRPr kumimoji="1" lang="ja-JP" altLang="en-US"/>
          </a:p>
        </p:txBody>
      </p:sp>
    </p:spTree>
    <p:extLst>
      <p:ext uri="{BB962C8B-B14F-4D97-AF65-F5344CB8AC3E}">
        <p14:creationId xmlns:p14="http://schemas.microsoft.com/office/powerpoint/2010/main" xmlns="" val="2054490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スライド番号プレースホルダー 3"/>
          <p:cNvSpPr>
            <a:spLocks noGrp="1"/>
          </p:cNvSpPr>
          <p:nvPr>
            <p:ph type="sldNum" sz="quarter" idx="10"/>
          </p:nvPr>
        </p:nvSpPr>
        <p:spPr/>
        <p:txBody>
          <a:bodyPr/>
          <a:lstStyle/>
          <a:p>
            <a:fld id="{71CEF76F-C861-40E4-B187-7252F5774C7F}" type="slidenum">
              <a:rPr kumimoji="1" lang="ja-JP" altLang="en-US" smtClean="0"/>
              <a:pPr/>
              <a:t>3</a:t>
            </a:fld>
            <a:endParaRPr kumimoji="1" lang="ja-JP" altLang="en-US"/>
          </a:p>
        </p:txBody>
      </p:sp>
    </p:spTree>
    <p:extLst>
      <p:ext uri="{BB962C8B-B14F-4D97-AF65-F5344CB8AC3E}">
        <p14:creationId xmlns:p14="http://schemas.microsoft.com/office/powerpoint/2010/main" xmlns="" val="436242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1CEF76F-C861-40E4-B187-7252F5774C7F}" type="slidenum">
              <a:rPr kumimoji="1" lang="ja-JP" altLang="en-US" smtClean="0"/>
              <a:pPr/>
              <a:t>4</a:t>
            </a:fld>
            <a:endParaRPr kumimoji="1" lang="ja-JP" altLang="en-US"/>
          </a:p>
        </p:txBody>
      </p:sp>
    </p:spTree>
    <p:extLst>
      <p:ext uri="{BB962C8B-B14F-4D97-AF65-F5344CB8AC3E}">
        <p14:creationId xmlns:p14="http://schemas.microsoft.com/office/powerpoint/2010/main" xmlns="" val="3000564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スライド番号プレースホルダー 3"/>
          <p:cNvSpPr>
            <a:spLocks noGrp="1"/>
          </p:cNvSpPr>
          <p:nvPr>
            <p:ph type="sldNum" sz="quarter" idx="10"/>
          </p:nvPr>
        </p:nvSpPr>
        <p:spPr/>
        <p:txBody>
          <a:bodyPr/>
          <a:lstStyle/>
          <a:p>
            <a:fld id="{0008C1C6-B232-42CB-97B6-6ADBA3858F81}" type="slidenum">
              <a:rPr kumimoji="1" lang="ja-JP" altLang="en-US" smtClean="0"/>
              <a:pPr/>
              <a:t>8</a:t>
            </a:fld>
            <a:endParaRPr kumimoji="1" lang="ja-JP" altLang="en-US"/>
          </a:p>
        </p:txBody>
      </p:sp>
    </p:spTree>
    <p:extLst>
      <p:ext uri="{BB962C8B-B14F-4D97-AF65-F5344CB8AC3E}">
        <p14:creationId xmlns:p14="http://schemas.microsoft.com/office/powerpoint/2010/main" xmlns="" val="3356439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p>
        </p:txBody>
      </p:sp>
      <p:sp>
        <p:nvSpPr>
          <p:cNvPr id="4" name="スライド番号プレースホルダー 3"/>
          <p:cNvSpPr>
            <a:spLocks noGrp="1"/>
          </p:cNvSpPr>
          <p:nvPr>
            <p:ph type="sldNum" sz="quarter" idx="10"/>
          </p:nvPr>
        </p:nvSpPr>
        <p:spPr/>
        <p:txBody>
          <a:bodyPr/>
          <a:lstStyle/>
          <a:p>
            <a:fld id="{0008C1C6-B232-42CB-97B6-6ADBA3858F81}" type="slidenum">
              <a:rPr kumimoji="1" lang="ja-JP" altLang="en-US" smtClean="0"/>
              <a:pPr/>
              <a:t>12</a:t>
            </a:fld>
            <a:endParaRPr kumimoji="1" lang="ja-JP" altLang="en-US"/>
          </a:p>
        </p:txBody>
      </p:sp>
    </p:spTree>
    <p:extLst>
      <p:ext uri="{BB962C8B-B14F-4D97-AF65-F5344CB8AC3E}">
        <p14:creationId xmlns:p14="http://schemas.microsoft.com/office/powerpoint/2010/main" xmlns="" val="3456956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008C1C6-B232-42CB-97B6-6ADBA3858F81}" type="slidenum">
              <a:rPr kumimoji="1" lang="ja-JP" altLang="en-US" smtClean="0"/>
              <a:pPr/>
              <a:t>14</a:t>
            </a:fld>
            <a:endParaRPr kumimoji="1" lang="ja-JP" altLang="en-US"/>
          </a:p>
        </p:txBody>
      </p:sp>
    </p:spTree>
    <p:extLst>
      <p:ext uri="{BB962C8B-B14F-4D97-AF65-F5344CB8AC3E}">
        <p14:creationId xmlns:p14="http://schemas.microsoft.com/office/powerpoint/2010/main" xmlns="" val="2124151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DDF92B15-5B08-49D7-9615-C756730C42E0}" type="datetime1">
              <a:rPr kumimoji="1" lang="ja-JP" altLang="en-US" smtClean="0"/>
              <a:pPr/>
              <a:t>2014/7/8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37541D1-DAC5-41C2-89AB-4830EBE8EB50}" type="slidenum">
              <a:rPr kumimoji="1" lang="ja-JP" altLang="en-US" smtClean="0"/>
              <a:pPr/>
              <a:t>&lt;#&gt;</a:t>
            </a:fld>
            <a:endParaRPr kumimoji="1" lang="ja-JP" altLang="en-US"/>
          </a:p>
        </p:txBody>
      </p:sp>
    </p:spTree>
    <p:extLst>
      <p:ext uri="{BB962C8B-B14F-4D97-AF65-F5344CB8AC3E}">
        <p14:creationId xmlns:p14="http://schemas.microsoft.com/office/powerpoint/2010/main" xmlns="" val="2804332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C119929-167E-4035-A660-4EC050B2A777}" type="datetime1">
              <a:rPr kumimoji="1" lang="ja-JP" altLang="en-US" smtClean="0"/>
              <a:pPr/>
              <a:t>2014/7/8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37541D1-DAC5-41C2-89AB-4830EBE8EB50}" type="slidenum">
              <a:rPr kumimoji="1" lang="ja-JP" altLang="en-US" smtClean="0"/>
              <a:pPr/>
              <a:t>&lt;#&gt;</a:t>
            </a:fld>
            <a:endParaRPr kumimoji="1" lang="ja-JP" altLang="en-US"/>
          </a:p>
        </p:txBody>
      </p:sp>
    </p:spTree>
    <p:extLst>
      <p:ext uri="{BB962C8B-B14F-4D97-AF65-F5344CB8AC3E}">
        <p14:creationId xmlns:p14="http://schemas.microsoft.com/office/powerpoint/2010/main" xmlns="" val="4186583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1C7E41A-62FC-4247-B2CC-E0E8A652ABA1}" type="datetime1">
              <a:rPr kumimoji="1" lang="ja-JP" altLang="en-US" smtClean="0"/>
              <a:pPr/>
              <a:t>2014/7/8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37541D1-DAC5-41C2-89AB-4830EBE8EB50}" type="slidenum">
              <a:rPr kumimoji="1" lang="ja-JP" altLang="en-US" smtClean="0"/>
              <a:pPr/>
              <a:t>&lt;#&gt;</a:t>
            </a:fld>
            <a:endParaRPr kumimoji="1" lang="ja-JP" altLang="en-US"/>
          </a:p>
        </p:txBody>
      </p:sp>
    </p:spTree>
    <p:extLst>
      <p:ext uri="{BB962C8B-B14F-4D97-AF65-F5344CB8AC3E}">
        <p14:creationId xmlns:p14="http://schemas.microsoft.com/office/powerpoint/2010/main" xmlns="" val="1640069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8D97240-8310-41D2-994C-48999322B5E2}" type="datetime1">
              <a:rPr kumimoji="1" lang="ja-JP" altLang="en-US" smtClean="0"/>
              <a:pPr/>
              <a:t>2014/7/8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37541D1-DAC5-41C2-89AB-4830EBE8EB50}" type="slidenum">
              <a:rPr kumimoji="1" lang="ja-JP" altLang="en-US" smtClean="0"/>
              <a:pPr/>
              <a:t>&lt;#&gt;</a:t>
            </a:fld>
            <a:endParaRPr kumimoji="1" lang="ja-JP" altLang="en-US"/>
          </a:p>
        </p:txBody>
      </p:sp>
    </p:spTree>
    <p:extLst>
      <p:ext uri="{BB962C8B-B14F-4D97-AF65-F5344CB8AC3E}">
        <p14:creationId xmlns:p14="http://schemas.microsoft.com/office/powerpoint/2010/main" xmlns="" val="556973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D8B4751F-BB3B-4831-850B-7DA8DAEE7366}" type="datetime1">
              <a:rPr kumimoji="1" lang="ja-JP" altLang="en-US" smtClean="0"/>
              <a:pPr/>
              <a:t>2014/7/8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37541D1-DAC5-41C2-89AB-4830EBE8EB50}" type="slidenum">
              <a:rPr kumimoji="1" lang="ja-JP" altLang="en-US" smtClean="0"/>
              <a:pPr/>
              <a:t>&lt;#&gt;</a:t>
            </a:fld>
            <a:endParaRPr kumimoji="1" lang="ja-JP" altLang="en-US"/>
          </a:p>
        </p:txBody>
      </p:sp>
    </p:spTree>
    <p:extLst>
      <p:ext uri="{BB962C8B-B14F-4D97-AF65-F5344CB8AC3E}">
        <p14:creationId xmlns:p14="http://schemas.microsoft.com/office/powerpoint/2010/main" xmlns="" val="1765317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0CD63AB-F009-4076-A1E8-411E823CF0A2}" type="datetime1">
              <a:rPr kumimoji="1" lang="ja-JP" altLang="en-US" smtClean="0"/>
              <a:pPr/>
              <a:t>2014/7/8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37541D1-DAC5-41C2-89AB-4830EBE8EB50}" type="slidenum">
              <a:rPr kumimoji="1" lang="ja-JP" altLang="en-US" smtClean="0"/>
              <a:pPr/>
              <a:t>&lt;#&gt;</a:t>
            </a:fld>
            <a:endParaRPr kumimoji="1" lang="ja-JP" altLang="en-US"/>
          </a:p>
        </p:txBody>
      </p:sp>
    </p:spTree>
    <p:extLst>
      <p:ext uri="{BB962C8B-B14F-4D97-AF65-F5344CB8AC3E}">
        <p14:creationId xmlns:p14="http://schemas.microsoft.com/office/powerpoint/2010/main" xmlns="" val="777002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0EBB09D-A66C-4485-BCAF-4B59CCE2CCDC}" type="datetime1">
              <a:rPr kumimoji="1" lang="ja-JP" altLang="en-US" smtClean="0"/>
              <a:pPr/>
              <a:t>2014/7/8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37541D1-DAC5-41C2-89AB-4830EBE8EB50}" type="slidenum">
              <a:rPr kumimoji="1" lang="ja-JP" altLang="en-US" smtClean="0"/>
              <a:pPr/>
              <a:t>&lt;#&gt;</a:t>
            </a:fld>
            <a:endParaRPr kumimoji="1" lang="ja-JP" altLang="en-US"/>
          </a:p>
        </p:txBody>
      </p:sp>
    </p:spTree>
    <p:extLst>
      <p:ext uri="{BB962C8B-B14F-4D97-AF65-F5344CB8AC3E}">
        <p14:creationId xmlns:p14="http://schemas.microsoft.com/office/powerpoint/2010/main" xmlns="" val="804471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0ACAB017-3B8A-4B33-8C55-4AFDEE0A064F}" type="datetime1">
              <a:rPr kumimoji="1" lang="ja-JP" altLang="en-US" smtClean="0"/>
              <a:pPr/>
              <a:t>2014/7/8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37541D1-DAC5-41C2-89AB-4830EBE8EB50}" type="slidenum">
              <a:rPr kumimoji="1" lang="ja-JP" altLang="en-US" smtClean="0"/>
              <a:pPr/>
              <a:t>&lt;#&gt;</a:t>
            </a:fld>
            <a:endParaRPr kumimoji="1" lang="ja-JP" altLang="en-US"/>
          </a:p>
        </p:txBody>
      </p:sp>
    </p:spTree>
    <p:extLst>
      <p:ext uri="{BB962C8B-B14F-4D97-AF65-F5344CB8AC3E}">
        <p14:creationId xmlns:p14="http://schemas.microsoft.com/office/powerpoint/2010/main" xmlns="" val="4263750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FD36C27-C4AE-4EBD-8801-D8C1FF5E7844}" type="datetime1">
              <a:rPr kumimoji="1" lang="ja-JP" altLang="en-US" smtClean="0"/>
              <a:pPr/>
              <a:t>2014/7/8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37541D1-DAC5-41C2-89AB-4830EBE8EB50}" type="slidenum">
              <a:rPr kumimoji="1" lang="ja-JP" altLang="en-US" smtClean="0"/>
              <a:pPr/>
              <a:t>&lt;#&gt;</a:t>
            </a:fld>
            <a:endParaRPr kumimoji="1" lang="ja-JP" altLang="en-US"/>
          </a:p>
        </p:txBody>
      </p:sp>
    </p:spTree>
    <p:extLst>
      <p:ext uri="{BB962C8B-B14F-4D97-AF65-F5344CB8AC3E}">
        <p14:creationId xmlns:p14="http://schemas.microsoft.com/office/powerpoint/2010/main" xmlns="" val="130341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CCC79EE-BE12-4CB5-9E99-F11003DD1073}" type="datetime1">
              <a:rPr kumimoji="1" lang="ja-JP" altLang="en-US" smtClean="0"/>
              <a:pPr/>
              <a:t>2014/7/8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37541D1-DAC5-41C2-89AB-4830EBE8EB50}" type="slidenum">
              <a:rPr kumimoji="1" lang="ja-JP" altLang="en-US" smtClean="0"/>
              <a:pPr/>
              <a:t>&lt;#&gt;</a:t>
            </a:fld>
            <a:endParaRPr kumimoji="1" lang="ja-JP" altLang="en-US"/>
          </a:p>
        </p:txBody>
      </p:sp>
    </p:spTree>
    <p:extLst>
      <p:ext uri="{BB962C8B-B14F-4D97-AF65-F5344CB8AC3E}">
        <p14:creationId xmlns:p14="http://schemas.microsoft.com/office/powerpoint/2010/main" xmlns="" val="1212914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70502FE-F48A-4FFF-BEFA-698A98498A6B}" type="datetime1">
              <a:rPr kumimoji="1" lang="ja-JP" altLang="en-US" smtClean="0"/>
              <a:pPr/>
              <a:t>2014/7/8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37541D1-DAC5-41C2-89AB-4830EBE8EB50}" type="slidenum">
              <a:rPr kumimoji="1" lang="ja-JP" altLang="en-US" smtClean="0"/>
              <a:pPr/>
              <a:t>&lt;#&gt;</a:t>
            </a:fld>
            <a:endParaRPr kumimoji="1" lang="ja-JP" altLang="en-US"/>
          </a:p>
        </p:txBody>
      </p:sp>
    </p:spTree>
    <p:extLst>
      <p:ext uri="{BB962C8B-B14F-4D97-AF65-F5344CB8AC3E}">
        <p14:creationId xmlns:p14="http://schemas.microsoft.com/office/powerpoint/2010/main" xmlns="" val="1842418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F653B2-2125-4FAA-935D-9EADF1FEC288}" type="datetime1">
              <a:rPr kumimoji="1" lang="ja-JP" altLang="en-US" smtClean="0"/>
              <a:pPr/>
              <a:t>2014/7/8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7541D1-DAC5-41C2-89AB-4830EBE8EB50}" type="slidenum">
              <a:rPr kumimoji="1" lang="ja-JP" altLang="en-US" smtClean="0"/>
              <a:pPr/>
              <a:t>&lt;#&gt;</a:t>
            </a:fld>
            <a:endParaRPr kumimoji="1" lang="ja-JP" altLang="en-US"/>
          </a:p>
        </p:txBody>
      </p:sp>
    </p:spTree>
    <p:extLst>
      <p:ext uri="{BB962C8B-B14F-4D97-AF65-F5344CB8AC3E}">
        <p14:creationId xmlns:p14="http://schemas.microsoft.com/office/powerpoint/2010/main" xmlns="" val="36817386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 Id="rId5" Type="http://schemas.openxmlformats.org/officeDocument/2006/relationships/image" Target="../media/image36.jpeg"/><Relationship Id="rId4" Type="http://schemas.openxmlformats.org/officeDocument/2006/relationships/image" Target="../media/image35.jpeg"/></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683568" y="333224"/>
            <a:ext cx="7560840" cy="6186309"/>
          </a:xfrm>
          <a:prstGeom prst="rect">
            <a:avLst/>
          </a:prstGeom>
        </p:spPr>
        <p:txBody>
          <a:bodyPr wrap="square">
            <a:spAutoFit/>
          </a:bodyPr>
          <a:lstStyle/>
          <a:p>
            <a:r>
              <a:rPr lang="en-US" altLang="ja-JP" b="1" dirty="0" smtClean="0">
                <a:latin typeface="Times New Roman" pitchFamily="18" charset="0"/>
                <a:cs typeface="Times New Roman" pitchFamily="18" charset="0"/>
              </a:rPr>
              <a:t>Methods</a:t>
            </a:r>
            <a:r>
              <a:rPr lang="ja-JP" altLang="en-US" b="1" dirty="0" smtClean="0">
                <a:latin typeface="Times New Roman" pitchFamily="18" charset="0"/>
                <a:cs typeface="Times New Roman" pitchFamily="18" charset="0"/>
              </a:rPr>
              <a:t> </a:t>
            </a:r>
            <a:r>
              <a:rPr lang="en-US" altLang="ja-JP" b="1" dirty="0" smtClean="0">
                <a:latin typeface="Times New Roman" pitchFamily="18" charset="0"/>
                <a:cs typeface="Times New Roman" pitchFamily="18" charset="0"/>
              </a:rPr>
              <a:t>in Supplementary </a:t>
            </a:r>
            <a:r>
              <a:rPr lang="en-US" altLang="ja-JP" b="1" dirty="0" smtClean="0">
                <a:latin typeface="Times New Roman" pitchFamily="18" charset="0"/>
                <a:cs typeface="Times New Roman" pitchFamily="18" charset="0"/>
              </a:rPr>
              <a:t>f</a:t>
            </a:r>
            <a:r>
              <a:rPr lang="en-US" altLang="ja-JP" b="1" dirty="0" smtClean="0">
                <a:latin typeface="Times New Roman" pitchFamily="18" charset="0"/>
                <a:cs typeface="Times New Roman" pitchFamily="18" charset="0"/>
              </a:rPr>
              <a:t>ile </a:t>
            </a:r>
            <a:r>
              <a:rPr lang="en-US" altLang="ja-JP" b="1" dirty="0" smtClean="0">
                <a:latin typeface="Times New Roman" pitchFamily="18" charset="0"/>
                <a:cs typeface="Times New Roman" pitchFamily="18" charset="0"/>
              </a:rPr>
              <a:t>2</a:t>
            </a:r>
            <a:endParaRPr lang="ja-JP" altLang="ja-JP" b="1" dirty="0" smtClean="0">
              <a:latin typeface="Times New Roman" pitchFamily="18" charset="0"/>
              <a:cs typeface="Times New Roman" pitchFamily="18" charset="0"/>
            </a:endParaRPr>
          </a:p>
          <a:p>
            <a:r>
              <a:rPr lang="en-US" altLang="ja-JP" dirty="0" smtClean="0">
                <a:latin typeface="Times New Roman" pitchFamily="18" charset="0"/>
                <a:cs typeface="Times New Roman" pitchFamily="18" charset="0"/>
              </a:rPr>
              <a:t> </a:t>
            </a:r>
            <a:endParaRPr lang="ja-JP" altLang="ja-JP" dirty="0" smtClean="0">
              <a:latin typeface="Times New Roman" pitchFamily="18" charset="0"/>
              <a:cs typeface="Times New Roman" pitchFamily="18" charset="0"/>
            </a:endParaRPr>
          </a:p>
          <a:p>
            <a:r>
              <a:rPr lang="en-US" altLang="ja-JP" dirty="0" smtClean="0">
                <a:latin typeface="Times New Roman" pitchFamily="18" charset="0"/>
                <a:cs typeface="Times New Roman" pitchFamily="18" charset="0"/>
              </a:rPr>
              <a:t>MCF10A/Tet-on/TRE-</a:t>
            </a:r>
            <a:r>
              <a:rPr lang="en-US" altLang="ja-JP" i="1" dirty="0" smtClean="0">
                <a:latin typeface="Times New Roman" pitchFamily="18" charset="0"/>
                <a:cs typeface="Times New Roman" pitchFamily="18" charset="0"/>
              </a:rPr>
              <a:t>ERBB2VE</a:t>
            </a:r>
            <a:r>
              <a:rPr lang="en-US" altLang="ja-JP" dirty="0" smtClean="0">
                <a:latin typeface="Times New Roman" pitchFamily="18" charset="0"/>
                <a:cs typeface="Times New Roman" pitchFamily="18" charset="0"/>
              </a:rPr>
              <a:t>/Eco cells were seeded at a density of 2.0×10</a:t>
            </a:r>
            <a:r>
              <a:rPr lang="en-US" altLang="ja-JP" baseline="30000" dirty="0" smtClean="0">
                <a:latin typeface="Times New Roman" pitchFamily="18" charset="0"/>
                <a:cs typeface="Times New Roman" pitchFamily="18" charset="0"/>
              </a:rPr>
              <a:t>5</a:t>
            </a:r>
            <a:r>
              <a:rPr lang="en-US" altLang="ja-JP" dirty="0" smtClean="0">
                <a:latin typeface="Times New Roman" pitchFamily="18" charset="0"/>
                <a:cs typeface="Times New Roman" pitchFamily="18" charset="0"/>
              </a:rPr>
              <a:t> cells in each well of a 24-well plate, followed by infection with a 1:9 (A, B and D) or 1:4 (C) mixture of diluted viruses and growth medium on the next day. After 24 h, the cells were moved to new dishes. Three dimensional culture of the cells was performed following the procedure represented in Materials and methods.</a:t>
            </a:r>
          </a:p>
          <a:p>
            <a:endParaRPr lang="en-US" altLang="ja-JP" dirty="0" smtClean="0">
              <a:latin typeface="Times New Roman" pitchFamily="18" charset="0"/>
              <a:cs typeface="Times New Roman" pitchFamily="18" charset="0"/>
            </a:endParaRPr>
          </a:p>
          <a:p>
            <a:pPr>
              <a:defRPr/>
            </a:pPr>
            <a:r>
              <a:rPr lang="en-US" altLang="ja-JP" b="1" dirty="0" smtClean="0">
                <a:latin typeface="Times New Roman" pitchFamily="18" charset="0"/>
                <a:cs typeface="Times New Roman" pitchFamily="18" charset="0"/>
              </a:rPr>
              <a:t>Figure Legends</a:t>
            </a:r>
          </a:p>
          <a:p>
            <a:endParaRPr lang="en-US" altLang="ja-JP" dirty="0" smtClean="0">
              <a:latin typeface="Times New Roman" pitchFamily="18" charset="0"/>
              <a:cs typeface="Times New Roman" pitchFamily="18" charset="0"/>
            </a:endParaRPr>
          </a:p>
          <a:p>
            <a:r>
              <a:rPr lang="en-US" altLang="ja-JP" dirty="0" smtClean="0">
                <a:latin typeface="Times New Roman" pitchFamily="18" charset="0"/>
                <a:cs typeface="Times New Roman" pitchFamily="18" charset="0"/>
              </a:rPr>
              <a:t>(A, p.3) (B, p.4-6) Marked phenotypic changes in </a:t>
            </a:r>
            <a:r>
              <a:rPr lang="en-US" altLang="ja-JP" i="1" dirty="0" smtClean="0">
                <a:latin typeface="Times New Roman" pitchFamily="18" charset="0"/>
                <a:cs typeface="Times New Roman" pitchFamily="18" charset="0"/>
              </a:rPr>
              <a:t>RARA</a:t>
            </a:r>
            <a:r>
              <a:rPr lang="en-US" altLang="ja-JP" dirty="0" smtClean="0">
                <a:latin typeface="Times New Roman" pitchFamily="18" charset="0"/>
                <a:cs typeface="Times New Roman" pitchFamily="18" charset="0"/>
              </a:rPr>
              <a:t>–infected </a:t>
            </a:r>
            <a:r>
              <a:rPr lang="en-US" altLang="ja-JP" dirty="0" err="1" smtClean="0">
                <a:latin typeface="Times New Roman" pitchFamily="18" charset="0"/>
                <a:cs typeface="Times New Roman" pitchFamily="18" charset="0"/>
              </a:rPr>
              <a:t>acinus</a:t>
            </a:r>
            <a:r>
              <a:rPr lang="en-US" altLang="ja-JP" dirty="0" smtClean="0">
                <a:latin typeface="Times New Roman" pitchFamily="18" charset="0"/>
                <a:cs typeface="Times New Roman" pitchFamily="18" charset="0"/>
              </a:rPr>
              <a:t> compared to those infected with other genes included in subgroup #3. MCF10A/Tet-on/TRE-</a:t>
            </a:r>
            <a:r>
              <a:rPr lang="en-US" altLang="ja-JP" i="1" dirty="0" smtClean="0">
                <a:latin typeface="Times New Roman" pitchFamily="18" charset="0"/>
                <a:cs typeface="Times New Roman" pitchFamily="18" charset="0"/>
              </a:rPr>
              <a:t>ERBB2VE</a:t>
            </a:r>
            <a:r>
              <a:rPr lang="en-US" altLang="ja-JP" dirty="0" smtClean="0">
                <a:latin typeface="Times New Roman" pitchFamily="18" charset="0"/>
                <a:cs typeface="Times New Roman" pitchFamily="18" charset="0"/>
              </a:rPr>
              <a:t>/Eco cells were </a:t>
            </a:r>
            <a:r>
              <a:rPr lang="en-US" altLang="ja-JP" dirty="0" err="1" smtClean="0">
                <a:latin typeface="Times New Roman" pitchFamily="18" charset="0"/>
                <a:cs typeface="Times New Roman" pitchFamily="18" charset="0"/>
              </a:rPr>
              <a:t>transfected</a:t>
            </a:r>
            <a:r>
              <a:rPr lang="en-US" altLang="ja-JP" dirty="0" smtClean="0">
                <a:latin typeface="Times New Roman" pitchFamily="18" charset="0"/>
                <a:cs typeface="Times New Roman" pitchFamily="18" charset="0"/>
              </a:rPr>
              <a:t> with mock or screened genes by retroviruses and were cultured on </a:t>
            </a:r>
            <a:r>
              <a:rPr lang="en-US" altLang="ja-JP" dirty="0" err="1" smtClean="0">
                <a:latin typeface="Times New Roman" pitchFamily="18" charset="0"/>
                <a:cs typeface="Times New Roman" pitchFamily="18" charset="0"/>
              </a:rPr>
              <a:t>Matrigel</a:t>
            </a:r>
            <a:r>
              <a:rPr lang="en-US" altLang="ja-JP" dirty="0" smtClean="0">
                <a:latin typeface="Times New Roman" pitchFamily="18" charset="0"/>
                <a:cs typeface="Times New Roman" pitchFamily="18" charset="0"/>
              </a:rPr>
              <a:t> for 14 days.</a:t>
            </a:r>
          </a:p>
          <a:p>
            <a:endParaRPr lang="en-US" altLang="ja-JP" dirty="0" smtClean="0">
              <a:latin typeface="Times New Roman" pitchFamily="18" charset="0"/>
              <a:cs typeface="Times New Roman" pitchFamily="18" charset="0"/>
            </a:endParaRPr>
          </a:p>
          <a:p>
            <a:r>
              <a:rPr lang="en-US" altLang="ja-JP" dirty="0" smtClean="0">
                <a:latin typeface="Times New Roman" pitchFamily="18" charset="0"/>
                <a:cs typeface="Times New Roman" pitchFamily="18" charset="0"/>
              </a:rPr>
              <a:t>(C, p.8-10) (D, p.12-14) Almost no effect of 10 genes within subgroup #6 and #10 on </a:t>
            </a:r>
            <a:r>
              <a:rPr lang="en-US" altLang="ja-JP" dirty="0" err="1" smtClean="0">
                <a:latin typeface="Times New Roman" pitchFamily="18" charset="0"/>
                <a:cs typeface="Times New Roman" pitchFamily="18" charset="0"/>
              </a:rPr>
              <a:t>acinus</a:t>
            </a:r>
            <a:r>
              <a:rPr lang="en-US" altLang="ja-JP" dirty="0" smtClean="0">
                <a:latin typeface="Times New Roman" pitchFamily="18" charset="0"/>
                <a:cs typeface="Times New Roman" pitchFamily="18" charset="0"/>
              </a:rPr>
              <a:t> formation. MCF10A/Tet-on/TRE-</a:t>
            </a:r>
            <a:r>
              <a:rPr lang="en-US" altLang="ja-JP" i="1" dirty="0" smtClean="0">
                <a:latin typeface="Times New Roman" pitchFamily="18" charset="0"/>
                <a:cs typeface="Times New Roman" pitchFamily="18" charset="0"/>
              </a:rPr>
              <a:t>ERBB2VE</a:t>
            </a:r>
            <a:r>
              <a:rPr lang="en-US" altLang="ja-JP" dirty="0" smtClean="0">
                <a:latin typeface="Times New Roman" pitchFamily="18" charset="0"/>
                <a:cs typeface="Times New Roman" pitchFamily="18" charset="0"/>
              </a:rPr>
              <a:t>/Eco cells were infected with indicated genes and cultured on </a:t>
            </a:r>
            <a:r>
              <a:rPr lang="en-US" altLang="ja-JP" dirty="0" err="1" smtClean="0">
                <a:latin typeface="Times New Roman" pitchFamily="18" charset="0"/>
                <a:cs typeface="Times New Roman" pitchFamily="18" charset="0"/>
              </a:rPr>
              <a:t>Matrigel</a:t>
            </a:r>
            <a:r>
              <a:rPr lang="en-US" altLang="ja-JP" dirty="0" smtClean="0">
                <a:latin typeface="Times New Roman" pitchFamily="18" charset="0"/>
                <a:cs typeface="Times New Roman" pitchFamily="18" charset="0"/>
              </a:rPr>
              <a:t> for 20 (C) or 19 days (D).</a:t>
            </a:r>
          </a:p>
          <a:p>
            <a:endParaRPr lang="en-US" altLang="ja-JP" dirty="0" smtClean="0">
              <a:latin typeface="Times New Roman" pitchFamily="18" charset="0"/>
              <a:cs typeface="Times New Roman" pitchFamily="18" charset="0"/>
            </a:endParaRPr>
          </a:p>
          <a:p>
            <a:r>
              <a:rPr lang="en-US" altLang="ja-JP" dirty="0" smtClean="0">
                <a:latin typeface="Times New Roman" pitchFamily="18" charset="0"/>
                <a:cs typeface="Times New Roman" pitchFamily="18" charset="0"/>
              </a:rPr>
              <a:t>In the lower panels, </a:t>
            </a:r>
            <a:r>
              <a:rPr lang="en-US" altLang="ja-JP" i="1" dirty="0" smtClean="0">
                <a:latin typeface="Times New Roman" pitchFamily="18" charset="0"/>
                <a:cs typeface="Times New Roman" pitchFamily="18" charset="0"/>
              </a:rPr>
              <a:t>ERBB2VE</a:t>
            </a:r>
            <a:r>
              <a:rPr lang="en-US" altLang="ja-JP" dirty="0" smtClean="0">
                <a:latin typeface="Times New Roman" pitchFamily="18" charset="0"/>
                <a:cs typeface="Times New Roman" pitchFamily="18" charset="0"/>
              </a:rPr>
              <a:t> was induced by the addition of </a:t>
            </a:r>
            <a:r>
              <a:rPr lang="en-US" altLang="ja-JP" dirty="0" err="1" smtClean="0">
                <a:latin typeface="Times New Roman" pitchFamily="18" charset="0"/>
                <a:cs typeface="Times New Roman" pitchFamily="18" charset="0"/>
              </a:rPr>
              <a:t>Dox</a:t>
            </a:r>
            <a:r>
              <a:rPr lang="en-US" altLang="ja-JP" dirty="0" smtClean="0">
                <a:latin typeface="Times New Roman" pitchFamily="18" charset="0"/>
                <a:cs typeface="Times New Roman" pitchFamily="18" charset="0"/>
              </a:rPr>
              <a:t> at day 4. Although some were mistakenly labeled, scale bars all represent 500 µm. </a:t>
            </a:r>
          </a:p>
        </p:txBody>
      </p:sp>
      <p:sp>
        <p:nvSpPr>
          <p:cNvPr id="3" name="スライド番号プレースホルダ 2"/>
          <p:cNvSpPr>
            <a:spLocks noGrp="1"/>
          </p:cNvSpPr>
          <p:nvPr>
            <p:ph type="sldNum" sz="quarter" idx="12"/>
          </p:nvPr>
        </p:nvSpPr>
        <p:spPr/>
        <p:txBody>
          <a:bodyPr/>
          <a:lstStyle/>
          <a:p>
            <a:fld id="{037541D1-DAC5-41C2-89AB-4830EBE8EB50}" type="slidenum">
              <a:rPr kumimoji="1" lang="ja-JP" altLang="en-US" sz="1600" smtClean="0"/>
              <a:pPr/>
              <a:t>1</a:t>
            </a:fld>
            <a:endParaRPr kumimoji="1" lang="ja-JP" altLang="en-US"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Doi\Desktop\新しいフォルダー\110612_C40557_group1-6_day20\110612_4_-_2-4.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96143" y="748430"/>
            <a:ext cx="3648551" cy="2747144"/>
          </a:xfrm>
          <a:prstGeom prst="rect">
            <a:avLst/>
          </a:prstGeom>
          <a:noFill/>
          <a:extLst>
            <a:ext uri="{909E8E84-426E-40DD-AFC4-6F175D3DCCD1}">
              <a14:hiddenFill xmlns:a14="http://schemas.microsoft.com/office/drawing/2010/main" xmlns="">
                <a:solidFill>
                  <a:srgbClr val="FFFFFF"/>
                </a:solidFill>
              </a14:hiddenFill>
            </a:ext>
          </a:extLst>
        </p:spPr>
      </p:pic>
      <p:pic>
        <p:nvPicPr>
          <p:cNvPr id="4099" name="Picture 3" descr="C:\Users\Doi\Desktop\新しいフォルダー\110612_C40557_group1-6_day20\110612_4_+_1-4.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96142" y="3645024"/>
            <a:ext cx="3648551" cy="2747144"/>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descr="C:\Users\Doi\Desktop\新しいフォルダー\110612_C40557_group1-6_day20\110612_5_-_3-2.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076057" y="748430"/>
            <a:ext cx="3648551" cy="2747144"/>
          </a:xfrm>
          <a:prstGeom prst="rect">
            <a:avLst/>
          </a:prstGeom>
          <a:noFill/>
          <a:extLst>
            <a:ext uri="{909E8E84-426E-40DD-AFC4-6F175D3DCCD1}">
              <a14:hiddenFill xmlns:a14="http://schemas.microsoft.com/office/drawing/2010/main" xmlns="">
                <a:solidFill>
                  <a:srgbClr val="FFFFFF"/>
                </a:solidFill>
              </a14:hiddenFill>
            </a:ext>
          </a:extLst>
        </p:spPr>
      </p:pic>
      <p:pic>
        <p:nvPicPr>
          <p:cNvPr id="4101" name="Picture 5" descr="C:\Users\Doi\Desktop\新しいフォルダー\110612_C40557_group1-6_day20\110612_5_+_2-3.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076056" y="3640710"/>
            <a:ext cx="3648552" cy="2747145"/>
          </a:xfrm>
          <a:prstGeom prst="rect">
            <a:avLst/>
          </a:prstGeom>
          <a:noFill/>
          <a:extLst>
            <a:ext uri="{909E8E84-426E-40DD-AFC4-6F175D3DCCD1}">
              <a14:hiddenFill xmlns:a14="http://schemas.microsoft.com/office/drawing/2010/main" xmlns="">
                <a:solidFill>
                  <a:srgbClr val="FFFFFF"/>
                </a:solidFill>
              </a14:hiddenFill>
            </a:ext>
          </a:extLst>
        </p:spPr>
      </p:pic>
      <p:sp>
        <p:nvSpPr>
          <p:cNvPr id="7" name="テキスト ボックス 6"/>
          <p:cNvSpPr txBox="1"/>
          <p:nvPr/>
        </p:nvSpPr>
        <p:spPr>
          <a:xfrm>
            <a:off x="2580265" y="379100"/>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THRA</a:t>
            </a:r>
            <a:endParaRPr kumimoji="1" lang="ja-JP" altLang="en-US" i="1" dirty="0">
              <a:latin typeface="Arial" panose="020B0604020202020204" pitchFamily="34" charset="0"/>
              <a:cs typeface="Arial" panose="020B0604020202020204" pitchFamily="34" charset="0"/>
            </a:endParaRPr>
          </a:p>
        </p:txBody>
      </p:sp>
      <p:sp>
        <p:nvSpPr>
          <p:cNvPr id="8" name="テキスト ボックス 7"/>
          <p:cNvSpPr txBox="1"/>
          <p:nvPr/>
        </p:nvSpPr>
        <p:spPr>
          <a:xfrm>
            <a:off x="6360178" y="379100"/>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NR1D1</a:t>
            </a:r>
            <a:endParaRPr kumimoji="1" lang="ja-JP" altLang="en-US" i="1" dirty="0">
              <a:latin typeface="Arial" panose="020B0604020202020204" pitchFamily="34" charset="0"/>
              <a:cs typeface="Arial" panose="020B0604020202020204" pitchFamily="34" charset="0"/>
            </a:endParaRPr>
          </a:p>
        </p:txBody>
      </p:sp>
      <p:sp>
        <p:nvSpPr>
          <p:cNvPr id="9" name="テキスト ボックス 8"/>
          <p:cNvSpPr txBox="1"/>
          <p:nvPr/>
        </p:nvSpPr>
        <p:spPr>
          <a:xfrm>
            <a:off x="64404" y="1937517"/>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0" name="テキスト ボックス 9"/>
          <p:cNvSpPr txBox="1"/>
          <p:nvPr/>
        </p:nvSpPr>
        <p:spPr>
          <a:xfrm>
            <a:off x="64404" y="4799438"/>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1" name="スライド番号プレースホルダ 10"/>
          <p:cNvSpPr>
            <a:spLocks noGrp="1"/>
          </p:cNvSpPr>
          <p:nvPr>
            <p:ph type="sldNum" sz="quarter" idx="12"/>
          </p:nvPr>
        </p:nvSpPr>
        <p:spPr/>
        <p:txBody>
          <a:bodyPr/>
          <a:lstStyle/>
          <a:p>
            <a:fld id="{037541D1-DAC5-41C2-89AB-4830EBE8EB50}" type="slidenum">
              <a:rPr kumimoji="1" lang="ja-JP" altLang="en-US" sz="1600" smtClean="0"/>
              <a:pPr/>
              <a:t>10</a:t>
            </a:fld>
            <a:endParaRPr kumimoji="1" lang="ja-JP" altLang="en-US" sz="1600" dirty="0"/>
          </a:p>
        </p:txBody>
      </p:sp>
    </p:spTree>
    <p:extLst>
      <p:ext uri="{BB962C8B-B14F-4D97-AF65-F5344CB8AC3E}">
        <p14:creationId xmlns:p14="http://schemas.microsoft.com/office/powerpoint/2010/main" xmlns="" val="10604385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347864" y="2700209"/>
            <a:ext cx="2736304" cy="584775"/>
          </a:xfrm>
          <a:prstGeom prst="rect">
            <a:avLst/>
          </a:prstGeom>
          <a:noFill/>
        </p:spPr>
        <p:txBody>
          <a:bodyPr wrap="square" rtlCol="0">
            <a:spAutoFit/>
          </a:bodyPr>
          <a:lstStyle/>
          <a:p>
            <a:pPr algn="ctr"/>
            <a:r>
              <a:rPr kumimoji="1" lang="en-US" altLang="ja-JP" sz="3200" dirty="0" smtClean="0">
                <a:latin typeface="Arial" panose="020B0604020202020204" pitchFamily="34" charset="0"/>
                <a:cs typeface="Arial" panose="020B0604020202020204" pitchFamily="34" charset="0"/>
              </a:rPr>
              <a:t>Subgroup #10</a:t>
            </a:r>
          </a:p>
        </p:txBody>
      </p:sp>
      <p:sp>
        <p:nvSpPr>
          <p:cNvPr id="3" name="スライド番号プレースホルダ 2"/>
          <p:cNvSpPr>
            <a:spLocks noGrp="1"/>
          </p:cNvSpPr>
          <p:nvPr>
            <p:ph type="sldNum" sz="quarter" idx="12"/>
          </p:nvPr>
        </p:nvSpPr>
        <p:spPr/>
        <p:txBody>
          <a:bodyPr/>
          <a:lstStyle/>
          <a:p>
            <a:fld id="{037541D1-DAC5-41C2-89AB-4830EBE8EB50}" type="slidenum">
              <a:rPr kumimoji="1" lang="ja-JP" altLang="en-US" sz="1600" smtClean="0"/>
              <a:pPr/>
              <a:t>11</a:t>
            </a:fld>
            <a:endParaRPr kumimoji="1" lang="ja-JP" altLang="en-US" sz="1600" dirty="0"/>
          </a:p>
        </p:txBody>
      </p:sp>
    </p:spTree>
    <p:extLst>
      <p:ext uri="{BB962C8B-B14F-4D97-AF65-F5344CB8AC3E}">
        <p14:creationId xmlns:p14="http://schemas.microsoft.com/office/powerpoint/2010/main" xmlns="" val="9644141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Doi\Desktop\新しいフォルダー\110430_C40540_group10_day19\110430_gfp_-_3-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96143" y="748431"/>
            <a:ext cx="3648550" cy="2747144"/>
          </a:xfrm>
          <a:prstGeom prst="rect">
            <a:avLst/>
          </a:prstGeom>
          <a:noFill/>
          <a:extLst>
            <a:ext uri="{909E8E84-426E-40DD-AFC4-6F175D3DCCD1}">
              <a14:hiddenFill xmlns:a14="http://schemas.microsoft.com/office/drawing/2010/main" xmlns="">
                <a:solidFill>
                  <a:srgbClr val="FFFFFF"/>
                </a:solidFill>
              </a14:hiddenFill>
            </a:ext>
          </a:extLst>
        </p:spPr>
      </p:pic>
      <p:pic>
        <p:nvPicPr>
          <p:cNvPr id="5123" name="Picture 3" descr="C:\Users\Doi\Desktop\新しいフォルダー\110430_C40540_group10_day19\110430_gfp_+_2-2.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96143" y="3634184"/>
            <a:ext cx="3648550" cy="2747144"/>
          </a:xfrm>
          <a:prstGeom prst="rect">
            <a:avLst/>
          </a:prstGeom>
          <a:noFill/>
          <a:extLst>
            <a:ext uri="{909E8E84-426E-40DD-AFC4-6F175D3DCCD1}">
              <a14:hiddenFill xmlns:a14="http://schemas.microsoft.com/office/drawing/2010/main" xmlns="">
                <a:solidFill>
                  <a:srgbClr val="FFFFFF"/>
                </a:solidFill>
              </a14:hiddenFill>
            </a:ext>
          </a:extLst>
        </p:spPr>
      </p:pic>
      <p:pic>
        <p:nvPicPr>
          <p:cNvPr id="5124" name="Picture 4" descr="C:\Users\Doi\Desktop\新しいフォルダー\110430_C40540_group10_day19\110430_1_-_1-3.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076056" y="734592"/>
            <a:ext cx="3648550" cy="2747144"/>
          </a:xfrm>
          <a:prstGeom prst="rect">
            <a:avLst/>
          </a:prstGeom>
          <a:noFill/>
          <a:extLst>
            <a:ext uri="{909E8E84-426E-40DD-AFC4-6F175D3DCCD1}">
              <a14:hiddenFill xmlns:a14="http://schemas.microsoft.com/office/drawing/2010/main" xmlns="">
                <a:solidFill>
                  <a:srgbClr val="FFFFFF"/>
                </a:solidFill>
              </a14:hiddenFill>
            </a:ext>
          </a:extLst>
        </p:spPr>
      </p:pic>
      <p:pic>
        <p:nvPicPr>
          <p:cNvPr id="5125" name="Picture 5" descr="C:\Users\Doi\Desktop\新しいフォルダー\110430_C40540_group10_day19\110430_1_+_1-2.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076056" y="3634184"/>
            <a:ext cx="3638852" cy="2739841"/>
          </a:xfrm>
          <a:prstGeom prst="rect">
            <a:avLst/>
          </a:prstGeom>
          <a:noFill/>
          <a:extLst>
            <a:ext uri="{909E8E84-426E-40DD-AFC4-6F175D3DCCD1}">
              <a14:hiddenFill xmlns:a14="http://schemas.microsoft.com/office/drawing/2010/main" xmlns="">
                <a:solidFill>
                  <a:srgbClr val="FFFFFF"/>
                </a:solidFill>
              </a14:hiddenFill>
            </a:ext>
          </a:extLst>
        </p:spPr>
      </p:pic>
      <p:sp>
        <p:nvSpPr>
          <p:cNvPr id="8" name="テキスト ボックス 7"/>
          <p:cNvSpPr txBox="1"/>
          <p:nvPr/>
        </p:nvSpPr>
        <p:spPr>
          <a:xfrm>
            <a:off x="64404" y="1937517"/>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9" name="テキスト ボックス 8"/>
          <p:cNvSpPr txBox="1"/>
          <p:nvPr/>
        </p:nvSpPr>
        <p:spPr>
          <a:xfrm>
            <a:off x="64404" y="4799438"/>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0" name="テキスト ボックス 9"/>
          <p:cNvSpPr txBox="1"/>
          <p:nvPr/>
        </p:nvSpPr>
        <p:spPr>
          <a:xfrm>
            <a:off x="2547607" y="379098"/>
            <a:ext cx="1092530" cy="369332"/>
          </a:xfrm>
          <a:prstGeom prst="rect">
            <a:avLst/>
          </a:prstGeom>
          <a:noFill/>
        </p:spPr>
        <p:txBody>
          <a:bodyPr wrap="square" rtlCol="0">
            <a:spAutoFit/>
          </a:bodyPr>
          <a:lstStyle/>
          <a:p>
            <a:pPr algn="ctr"/>
            <a:r>
              <a:rPr kumimoji="1" lang="en-US" altLang="ja-JP" dirty="0" smtClean="0">
                <a:latin typeface="Arial" panose="020B0604020202020204" pitchFamily="34" charset="0"/>
                <a:cs typeface="Arial" panose="020B0604020202020204" pitchFamily="34" charset="0"/>
              </a:rPr>
              <a:t>mock</a:t>
            </a:r>
            <a:endParaRPr kumimoji="1" lang="ja-JP" altLang="en-US" dirty="0">
              <a:latin typeface="Arial" panose="020B0604020202020204" pitchFamily="34" charset="0"/>
              <a:cs typeface="Arial" panose="020B0604020202020204" pitchFamily="34" charset="0"/>
            </a:endParaRPr>
          </a:p>
        </p:txBody>
      </p:sp>
      <p:sp>
        <p:nvSpPr>
          <p:cNvPr id="11" name="テキスト ボックス 10"/>
          <p:cNvSpPr txBox="1"/>
          <p:nvPr/>
        </p:nvSpPr>
        <p:spPr>
          <a:xfrm>
            <a:off x="6360178" y="379100"/>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MLLT6</a:t>
            </a:r>
            <a:endParaRPr kumimoji="1" lang="ja-JP" altLang="en-US" i="1" dirty="0">
              <a:latin typeface="Arial" panose="020B0604020202020204" pitchFamily="34" charset="0"/>
              <a:cs typeface="Arial" panose="020B0604020202020204" pitchFamily="34" charset="0"/>
            </a:endParaRPr>
          </a:p>
        </p:txBody>
      </p:sp>
      <p:sp>
        <p:nvSpPr>
          <p:cNvPr id="12" name="テキスト ボックス 11"/>
          <p:cNvSpPr txBox="1"/>
          <p:nvPr/>
        </p:nvSpPr>
        <p:spPr>
          <a:xfrm>
            <a:off x="107504" y="241484"/>
            <a:ext cx="1092530" cy="523220"/>
          </a:xfrm>
          <a:prstGeom prst="rect">
            <a:avLst/>
          </a:prstGeom>
          <a:noFill/>
        </p:spPr>
        <p:txBody>
          <a:bodyPr wrap="square" rtlCol="0">
            <a:spAutoFit/>
          </a:bodyPr>
          <a:lstStyle/>
          <a:p>
            <a:pPr algn="ctr"/>
            <a:r>
              <a:rPr kumimoji="1" lang="en-US" altLang="ja-JP" sz="2800" dirty="0" smtClean="0">
                <a:latin typeface="Arial" panose="020B0604020202020204" pitchFamily="34" charset="0"/>
                <a:cs typeface="Arial" panose="020B0604020202020204" pitchFamily="34" charset="0"/>
              </a:rPr>
              <a:t>(D) </a:t>
            </a:r>
            <a:endParaRPr kumimoji="1" lang="ja-JP" altLang="en-US" sz="2800" dirty="0">
              <a:latin typeface="Arial" panose="020B0604020202020204" pitchFamily="34" charset="0"/>
              <a:cs typeface="Arial" panose="020B0604020202020204" pitchFamily="34" charset="0"/>
            </a:endParaRPr>
          </a:p>
        </p:txBody>
      </p:sp>
      <p:sp>
        <p:nvSpPr>
          <p:cNvPr id="13" name="スライド番号プレースホルダ 12"/>
          <p:cNvSpPr>
            <a:spLocks noGrp="1"/>
          </p:cNvSpPr>
          <p:nvPr>
            <p:ph type="sldNum" sz="quarter" idx="12"/>
          </p:nvPr>
        </p:nvSpPr>
        <p:spPr/>
        <p:txBody>
          <a:bodyPr/>
          <a:lstStyle/>
          <a:p>
            <a:fld id="{037541D1-DAC5-41C2-89AB-4830EBE8EB50}" type="slidenum">
              <a:rPr kumimoji="1" lang="ja-JP" altLang="en-US" sz="1600" smtClean="0"/>
              <a:pPr/>
              <a:t>12</a:t>
            </a:fld>
            <a:endParaRPr kumimoji="1" lang="ja-JP" altLang="en-US" sz="1600"/>
          </a:p>
        </p:txBody>
      </p:sp>
      <p:sp>
        <p:nvSpPr>
          <p:cNvPr id="15" name="テキスト ボックス 14"/>
          <p:cNvSpPr txBox="1"/>
          <p:nvPr/>
        </p:nvSpPr>
        <p:spPr>
          <a:xfrm>
            <a:off x="5244456" y="6310464"/>
            <a:ext cx="864096" cy="307777"/>
          </a:xfrm>
          <a:prstGeom prst="rect">
            <a:avLst/>
          </a:prstGeom>
          <a:noFill/>
        </p:spPr>
        <p:txBody>
          <a:bodyPr wrap="square" rtlCol="0">
            <a:spAutoFit/>
          </a:bodyPr>
          <a:lstStyle/>
          <a:p>
            <a:r>
              <a:rPr kumimoji="1" lang="en-US" altLang="ja-JP" sz="1400" dirty="0" smtClean="0">
                <a:latin typeface="Times New Roman" pitchFamily="18" charset="0"/>
                <a:cs typeface="Times New Roman" pitchFamily="18" charset="0"/>
              </a:rPr>
              <a:t>500</a:t>
            </a:r>
            <a:r>
              <a:rPr kumimoji="1" lang="el-GR" altLang="ja-JP" sz="1400" dirty="0" smtClean="0">
                <a:latin typeface="Times New Roman" pitchFamily="18" charset="0"/>
                <a:cs typeface="Times New Roman" pitchFamily="18" charset="0"/>
              </a:rPr>
              <a:t>μ</a:t>
            </a:r>
            <a:r>
              <a:rPr kumimoji="1" lang="en-US" altLang="ja-JP" sz="1400" dirty="0" smtClean="0">
                <a:latin typeface="Times New Roman" pitchFamily="18" charset="0"/>
                <a:cs typeface="Times New Roman" pitchFamily="18" charset="0"/>
              </a:rPr>
              <a:t>m</a:t>
            </a:r>
            <a:endParaRPr kumimoji="1" lang="ja-JP" altLang="en-US" sz="1400" dirty="0">
              <a:latin typeface="Times New Roman" pitchFamily="18" charset="0"/>
              <a:cs typeface="Times New Roman" pitchFamily="18" charset="0"/>
            </a:endParaRPr>
          </a:p>
        </p:txBody>
      </p:sp>
      <p:cxnSp>
        <p:nvCxnSpPr>
          <p:cNvPr id="16" name="直線矢印コネクタ 15"/>
          <p:cNvCxnSpPr/>
          <p:nvPr/>
        </p:nvCxnSpPr>
        <p:spPr>
          <a:xfrm>
            <a:off x="5491368" y="6115472"/>
            <a:ext cx="107440" cy="27812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507889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Doi\Desktop\新しいフォルダー\110430_C40540_group10_day19\110430_2_-_2-4.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96143" y="748430"/>
            <a:ext cx="3648551" cy="2747144"/>
          </a:xfrm>
          <a:prstGeom prst="rect">
            <a:avLst/>
          </a:prstGeom>
          <a:noFill/>
          <a:extLst>
            <a:ext uri="{909E8E84-426E-40DD-AFC4-6F175D3DCCD1}">
              <a14:hiddenFill xmlns:a14="http://schemas.microsoft.com/office/drawing/2010/main" xmlns="">
                <a:solidFill>
                  <a:srgbClr val="FFFFFF"/>
                </a:solidFill>
              </a14:hiddenFill>
            </a:ext>
          </a:extLst>
        </p:spPr>
      </p:pic>
      <p:pic>
        <p:nvPicPr>
          <p:cNvPr id="6147" name="Picture 3" descr="C:\Users\Doi\Desktop\新しいフォルダー\110430_C40540_group10_day19\110430_2_+_2-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98863" y="3630235"/>
            <a:ext cx="3653795" cy="2751093"/>
          </a:xfrm>
          <a:prstGeom prst="rect">
            <a:avLst/>
          </a:prstGeom>
          <a:noFill/>
          <a:extLst>
            <a:ext uri="{909E8E84-426E-40DD-AFC4-6F175D3DCCD1}">
              <a14:hiddenFill xmlns:a14="http://schemas.microsoft.com/office/drawing/2010/main" xmlns="">
                <a:solidFill>
                  <a:srgbClr val="FFFFFF"/>
                </a:solidFill>
              </a14:hiddenFill>
            </a:ext>
          </a:extLst>
        </p:spPr>
      </p:pic>
      <p:pic>
        <p:nvPicPr>
          <p:cNvPr id="6148" name="Picture 4" descr="C:\Users\Doi\Desktop\新しいフォルダー\110430_C40540_group10_day19\110430_3_-_1-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076056" y="748431"/>
            <a:ext cx="3648551" cy="2747144"/>
          </a:xfrm>
          <a:prstGeom prst="rect">
            <a:avLst/>
          </a:prstGeom>
          <a:noFill/>
          <a:extLst>
            <a:ext uri="{909E8E84-426E-40DD-AFC4-6F175D3DCCD1}">
              <a14:hiddenFill xmlns:a14="http://schemas.microsoft.com/office/drawing/2010/main" xmlns="">
                <a:solidFill>
                  <a:srgbClr val="FFFFFF"/>
                </a:solidFill>
              </a14:hiddenFill>
            </a:ext>
          </a:extLst>
        </p:spPr>
      </p:pic>
      <p:pic>
        <p:nvPicPr>
          <p:cNvPr id="6149" name="Picture 5" descr="C:\Users\Doi\Desktop\新しいフォルダー\110430_C40540_group10_day19\110430_3_+_3-2.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076056" y="3643971"/>
            <a:ext cx="3648550" cy="2747144"/>
          </a:xfrm>
          <a:prstGeom prst="rect">
            <a:avLst/>
          </a:prstGeom>
          <a:noFill/>
          <a:extLst>
            <a:ext uri="{909E8E84-426E-40DD-AFC4-6F175D3DCCD1}">
              <a14:hiddenFill xmlns:a14="http://schemas.microsoft.com/office/drawing/2010/main" xmlns="">
                <a:solidFill>
                  <a:srgbClr val="FFFFFF"/>
                </a:solidFill>
              </a14:hiddenFill>
            </a:ext>
          </a:extLst>
        </p:spPr>
      </p:pic>
      <p:sp>
        <p:nvSpPr>
          <p:cNvPr id="7" name="テキスト ボックス 6"/>
          <p:cNvSpPr txBox="1"/>
          <p:nvPr/>
        </p:nvSpPr>
        <p:spPr>
          <a:xfrm>
            <a:off x="64404" y="1937517"/>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8" name="テキスト ボックス 7"/>
          <p:cNvSpPr txBox="1"/>
          <p:nvPr/>
        </p:nvSpPr>
        <p:spPr>
          <a:xfrm>
            <a:off x="64404" y="4799438"/>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9" name="テキスト ボックス 8"/>
          <p:cNvSpPr txBox="1"/>
          <p:nvPr/>
        </p:nvSpPr>
        <p:spPr>
          <a:xfrm>
            <a:off x="2627784" y="379100"/>
            <a:ext cx="1199647"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CACNB1</a:t>
            </a:r>
            <a:endParaRPr kumimoji="1" lang="ja-JP" altLang="en-US" i="1" dirty="0">
              <a:latin typeface="Arial" panose="020B0604020202020204" pitchFamily="34" charset="0"/>
              <a:cs typeface="Arial" panose="020B0604020202020204" pitchFamily="34" charset="0"/>
            </a:endParaRPr>
          </a:p>
        </p:txBody>
      </p:sp>
      <p:sp>
        <p:nvSpPr>
          <p:cNvPr id="10" name="テキスト ボックス 9"/>
          <p:cNvSpPr txBox="1"/>
          <p:nvPr/>
        </p:nvSpPr>
        <p:spPr>
          <a:xfrm>
            <a:off x="6228184" y="379100"/>
            <a:ext cx="1308166"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PPP1R1B</a:t>
            </a:r>
            <a:endParaRPr kumimoji="1" lang="ja-JP" altLang="en-US" i="1" dirty="0">
              <a:latin typeface="Arial" panose="020B0604020202020204" pitchFamily="34" charset="0"/>
              <a:cs typeface="Arial" panose="020B0604020202020204" pitchFamily="34" charset="0"/>
            </a:endParaRPr>
          </a:p>
        </p:txBody>
      </p:sp>
      <p:sp>
        <p:nvSpPr>
          <p:cNvPr id="11" name="スライド番号プレースホルダ 10"/>
          <p:cNvSpPr>
            <a:spLocks noGrp="1"/>
          </p:cNvSpPr>
          <p:nvPr>
            <p:ph type="sldNum" sz="quarter" idx="12"/>
          </p:nvPr>
        </p:nvSpPr>
        <p:spPr/>
        <p:txBody>
          <a:bodyPr/>
          <a:lstStyle/>
          <a:p>
            <a:fld id="{037541D1-DAC5-41C2-89AB-4830EBE8EB50}" type="slidenum">
              <a:rPr kumimoji="1" lang="ja-JP" altLang="en-US" sz="1600" smtClean="0"/>
              <a:pPr/>
              <a:t>13</a:t>
            </a:fld>
            <a:endParaRPr kumimoji="1" lang="ja-JP" altLang="en-US" sz="1600" dirty="0"/>
          </a:p>
        </p:txBody>
      </p:sp>
    </p:spTree>
    <p:extLst>
      <p:ext uri="{BB962C8B-B14F-4D97-AF65-F5344CB8AC3E}">
        <p14:creationId xmlns:p14="http://schemas.microsoft.com/office/powerpoint/2010/main" xmlns="" val="11677625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Doi\Desktop\新しいフォルダー\110430_C40540_group10_day19\110430_4_-_2-4.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96143" y="748430"/>
            <a:ext cx="3648551" cy="2747144"/>
          </a:xfrm>
          <a:prstGeom prst="rect">
            <a:avLst/>
          </a:prstGeom>
          <a:noFill/>
          <a:extLst>
            <a:ext uri="{909E8E84-426E-40DD-AFC4-6F175D3DCCD1}">
              <a14:hiddenFill xmlns:a14="http://schemas.microsoft.com/office/drawing/2010/main" xmlns="">
                <a:solidFill>
                  <a:srgbClr val="FFFFFF"/>
                </a:solidFill>
              </a14:hiddenFill>
            </a:ext>
          </a:extLst>
        </p:spPr>
      </p:pic>
      <p:pic>
        <p:nvPicPr>
          <p:cNvPr id="7171" name="Picture 3" descr="C:\Users\Doi\Desktop\新しいフォルダー\110430_C40540_group10_day19\110430_4_+_4-2.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96143" y="3645024"/>
            <a:ext cx="3648881" cy="2747393"/>
          </a:xfrm>
          <a:prstGeom prst="rect">
            <a:avLst/>
          </a:prstGeom>
          <a:noFill/>
          <a:extLst>
            <a:ext uri="{909E8E84-426E-40DD-AFC4-6F175D3DCCD1}">
              <a14:hiddenFill xmlns:a14="http://schemas.microsoft.com/office/drawing/2010/main" xmlns="">
                <a:solidFill>
                  <a:srgbClr val="FFFFFF"/>
                </a:solidFill>
              </a14:hiddenFill>
            </a:ext>
          </a:extLst>
        </p:spPr>
      </p:pic>
      <p:pic>
        <p:nvPicPr>
          <p:cNvPr id="7172" name="Picture 4" descr="C:\Users\Doi\Desktop\新しいフォルダー\110430_C40540_group10_day19\110430_5_-_1-2.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076056" y="748431"/>
            <a:ext cx="3648550" cy="2747144"/>
          </a:xfrm>
          <a:prstGeom prst="rect">
            <a:avLst/>
          </a:prstGeom>
          <a:noFill/>
          <a:extLst>
            <a:ext uri="{909E8E84-426E-40DD-AFC4-6F175D3DCCD1}">
              <a14:hiddenFill xmlns:a14="http://schemas.microsoft.com/office/drawing/2010/main" xmlns="">
                <a:solidFill>
                  <a:srgbClr val="FFFFFF"/>
                </a:solidFill>
              </a14:hiddenFill>
            </a:ext>
          </a:extLst>
        </p:spPr>
      </p:pic>
      <p:pic>
        <p:nvPicPr>
          <p:cNvPr id="7173" name="Picture 5" descr="C:\Users\Doi\Desktop\新しいフォルダー\110430_C40540_group10_day19\110430_5_+_2-2.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076056" y="3645024"/>
            <a:ext cx="3648551" cy="2747144"/>
          </a:xfrm>
          <a:prstGeom prst="rect">
            <a:avLst/>
          </a:prstGeom>
          <a:noFill/>
          <a:extLst>
            <a:ext uri="{909E8E84-426E-40DD-AFC4-6F175D3DCCD1}">
              <a14:hiddenFill xmlns:a14="http://schemas.microsoft.com/office/drawing/2010/main" xmlns="">
                <a:solidFill>
                  <a:srgbClr val="FFFFFF"/>
                </a:solidFill>
              </a14:hiddenFill>
            </a:ext>
          </a:extLst>
        </p:spPr>
      </p:pic>
      <p:sp>
        <p:nvSpPr>
          <p:cNvPr id="7" name="テキスト ボックス 6"/>
          <p:cNvSpPr txBox="1"/>
          <p:nvPr/>
        </p:nvSpPr>
        <p:spPr>
          <a:xfrm>
            <a:off x="2580265" y="379100"/>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STARD3</a:t>
            </a:r>
            <a:endParaRPr kumimoji="1" lang="ja-JP" altLang="en-US" i="1" dirty="0">
              <a:latin typeface="Arial" panose="020B0604020202020204" pitchFamily="34" charset="0"/>
              <a:cs typeface="Arial" panose="020B0604020202020204" pitchFamily="34" charset="0"/>
            </a:endParaRPr>
          </a:p>
        </p:txBody>
      </p:sp>
      <p:sp>
        <p:nvSpPr>
          <p:cNvPr id="8" name="テキスト ボックス 7"/>
          <p:cNvSpPr txBox="1"/>
          <p:nvPr/>
        </p:nvSpPr>
        <p:spPr>
          <a:xfrm>
            <a:off x="6300192" y="379100"/>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KRT24</a:t>
            </a:r>
            <a:endParaRPr kumimoji="1" lang="ja-JP" altLang="en-US" i="1" dirty="0">
              <a:latin typeface="Arial" panose="020B0604020202020204" pitchFamily="34" charset="0"/>
              <a:cs typeface="Arial" panose="020B0604020202020204" pitchFamily="34" charset="0"/>
            </a:endParaRPr>
          </a:p>
        </p:txBody>
      </p:sp>
      <p:sp>
        <p:nvSpPr>
          <p:cNvPr id="9" name="テキスト ボックス 8"/>
          <p:cNvSpPr txBox="1"/>
          <p:nvPr/>
        </p:nvSpPr>
        <p:spPr>
          <a:xfrm>
            <a:off x="64404" y="1937517"/>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0" name="テキスト ボックス 9"/>
          <p:cNvSpPr txBox="1"/>
          <p:nvPr/>
        </p:nvSpPr>
        <p:spPr>
          <a:xfrm>
            <a:off x="64404" y="4799438"/>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1" name="スライド番号プレースホルダ 10"/>
          <p:cNvSpPr>
            <a:spLocks noGrp="1"/>
          </p:cNvSpPr>
          <p:nvPr>
            <p:ph type="sldNum" sz="quarter" idx="12"/>
          </p:nvPr>
        </p:nvSpPr>
        <p:spPr/>
        <p:txBody>
          <a:bodyPr/>
          <a:lstStyle/>
          <a:p>
            <a:fld id="{037541D1-DAC5-41C2-89AB-4830EBE8EB50}" type="slidenum">
              <a:rPr kumimoji="1" lang="ja-JP" altLang="en-US" sz="1600" smtClean="0"/>
              <a:pPr/>
              <a:t>14</a:t>
            </a:fld>
            <a:endParaRPr kumimoji="1" lang="ja-JP" altLang="en-US" sz="1600" dirty="0"/>
          </a:p>
        </p:txBody>
      </p:sp>
      <p:sp>
        <p:nvSpPr>
          <p:cNvPr id="12" name="テキスト ボックス 11"/>
          <p:cNvSpPr txBox="1"/>
          <p:nvPr/>
        </p:nvSpPr>
        <p:spPr>
          <a:xfrm>
            <a:off x="4241680" y="3432240"/>
            <a:ext cx="864096" cy="307777"/>
          </a:xfrm>
          <a:prstGeom prst="rect">
            <a:avLst/>
          </a:prstGeom>
          <a:noFill/>
        </p:spPr>
        <p:txBody>
          <a:bodyPr wrap="square" rtlCol="0">
            <a:spAutoFit/>
          </a:bodyPr>
          <a:lstStyle/>
          <a:p>
            <a:r>
              <a:rPr kumimoji="1" lang="en-US" altLang="ja-JP" sz="1400" dirty="0" smtClean="0">
                <a:latin typeface="Times New Roman" pitchFamily="18" charset="0"/>
                <a:cs typeface="Times New Roman" pitchFamily="18" charset="0"/>
              </a:rPr>
              <a:t>500</a:t>
            </a:r>
            <a:r>
              <a:rPr kumimoji="1" lang="el-GR" altLang="ja-JP" sz="1400" dirty="0" smtClean="0">
                <a:latin typeface="Times New Roman" pitchFamily="18" charset="0"/>
                <a:cs typeface="Times New Roman" pitchFamily="18" charset="0"/>
              </a:rPr>
              <a:t>μ</a:t>
            </a:r>
            <a:r>
              <a:rPr kumimoji="1" lang="en-US" altLang="ja-JP" sz="1400" dirty="0" smtClean="0">
                <a:latin typeface="Times New Roman" pitchFamily="18" charset="0"/>
                <a:cs typeface="Times New Roman" pitchFamily="18" charset="0"/>
              </a:rPr>
              <a:t>m</a:t>
            </a:r>
            <a:endParaRPr kumimoji="1" lang="ja-JP" altLang="en-US" sz="1400" dirty="0">
              <a:latin typeface="Times New Roman" pitchFamily="18" charset="0"/>
              <a:cs typeface="Times New Roman" pitchFamily="18" charset="0"/>
            </a:endParaRPr>
          </a:p>
        </p:txBody>
      </p:sp>
      <p:cxnSp>
        <p:nvCxnSpPr>
          <p:cNvPr id="17" name="直線矢印コネクタ 16"/>
          <p:cNvCxnSpPr/>
          <p:nvPr/>
        </p:nvCxnSpPr>
        <p:spPr>
          <a:xfrm>
            <a:off x="4427984" y="3284984"/>
            <a:ext cx="88744" cy="265856"/>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1431325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347864" y="2700209"/>
            <a:ext cx="2736304" cy="584775"/>
          </a:xfrm>
          <a:prstGeom prst="rect">
            <a:avLst/>
          </a:prstGeom>
          <a:noFill/>
        </p:spPr>
        <p:txBody>
          <a:bodyPr wrap="square" rtlCol="0">
            <a:spAutoFit/>
          </a:bodyPr>
          <a:lstStyle/>
          <a:p>
            <a:pPr algn="ctr"/>
            <a:r>
              <a:rPr kumimoji="1" lang="en-US" altLang="ja-JP" sz="3200" dirty="0" smtClean="0">
                <a:latin typeface="Arial" panose="020B0604020202020204" pitchFamily="34" charset="0"/>
                <a:cs typeface="Arial" panose="020B0604020202020204" pitchFamily="34" charset="0"/>
              </a:rPr>
              <a:t>Subgroup #3</a:t>
            </a:r>
          </a:p>
        </p:txBody>
      </p:sp>
      <p:sp>
        <p:nvSpPr>
          <p:cNvPr id="3" name="スライド番号プレースホルダ 2"/>
          <p:cNvSpPr>
            <a:spLocks noGrp="1"/>
          </p:cNvSpPr>
          <p:nvPr>
            <p:ph type="sldNum" sz="quarter" idx="12"/>
          </p:nvPr>
        </p:nvSpPr>
        <p:spPr/>
        <p:txBody>
          <a:bodyPr/>
          <a:lstStyle/>
          <a:p>
            <a:fld id="{037541D1-DAC5-41C2-89AB-4830EBE8EB50}" type="slidenum">
              <a:rPr kumimoji="1" lang="ja-JP" altLang="en-US" sz="1600" smtClean="0"/>
              <a:pPr/>
              <a:t>2</a:t>
            </a:fld>
            <a:endParaRPr kumimoji="1" lang="ja-JP" altLang="en-US" sz="1600" dirty="0"/>
          </a:p>
        </p:txBody>
      </p:sp>
    </p:spTree>
    <p:extLst>
      <p:ext uri="{BB962C8B-B14F-4D97-AF65-F5344CB8AC3E}">
        <p14:creationId xmlns:p14="http://schemas.microsoft.com/office/powerpoint/2010/main" xmlns="" val="2702624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59632" y="3625211"/>
            <a:ext cx="3657600" cy="2755669"/>
          </a:xfrm>
          <a:prstGeom prst="rect">
            <a:avLst/>
          </a:prstGeom>
        </p:spPr>
      </p:pic>
      <p:pic>
        <p:nvPicPr>
          <p:cNvPr id="7" name="図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074196" y="3625659"/>
            <a:ext cx="3657600" cy="2755669"/>
          </a:xfrm>
          <a:prstGeom prst="rect">
            <a:avLst/>
          </a:prstGeom>
        </p:spPr>
      </p:pic>
      <p:pic>
        <p:nvPicPr>
          <p:cNvPr id="2050" name="Picture 2" descr="C:\Users\Doi\Desktop\新しいフォルダー\110126_C40514_day14\110126_3-2_-_2-3.jpg"/>
          <p:cNvPicPr>
            <a:picLocks noChangeAspect="1" noChangeArrowheads="1"/>
          </p:cNvPicPr>
          <p:nvPr/>
        </p:nvPicPr>
        <p:blipFill>
          <a:blip r:embed="rId5" cstate="print">
            <a:extLst>
              <a:ext uri="{28A0092B-C50C-407E-A947-70E740481C1C}">
                <a14:useLocalDpi xmlns:a14="http://schemas.microsoft.com/office/drawing/2010/main" xmlns="" val="0"/>
              </a:ext>
            </a:extLst>
          </a:blip>
          <a:stretch>
            <a:fillRect/>
          </a:stretch>
        </p:blipFill>
        <p:spPr bwMode="auto">
          <a:xfrm>
            <a:off x="5074196" y="748661"/>
            <a:ext cx="3657600" cy="2755669"/>
          </a:xfrm>
          <a:prstGeom prst="rect">
            <a:avLst/>
          </a:prstGeom>
          <a:noFill/>
          <a:extLst>
            <a:ext uri="{909E8E84-426E-40DD-AFC4-6F175D3DCCD1}">
              <a14:hiddenFill xmlns:a14="http://schemas.microsoft.com/office/drawing/2010/main" xmlns="">
                <a:solidFill>
                  <a:srgbClr val="FFFFFF"/>
                </a:solidFill>
              </a14:hiddenFill>
            </a:ext>
          </a:extLst>
        </p:spPr>
      </p:pic>
      <p:pic>
        <p:nvPicPr>
          <p:cNvPr id="3074" name="Picture 2" descr="C:\Users\Doi\Desktop\新しいフォルダー\110126_C40514_day14\110126_IP_-_1-2.jpg"/>
          <p:cNvPicPr>
            <a:picLocks noChangeAspect="1" noChangeArrowheads="1"/>
          </p:cNvPicPr>
          <p:nvPr/>
        </p:nvPicPr>
        <p:blipFill>
          <a:blip r:embed="rId6" cstate="print">
            <a:extLst>
              <a:ext uri="{28A0092B-C50C-407E-A947-70E740481C1C}">
                <a14:useLocalDpi xmlns:a14="http://schemas.microsoft.com/office/drawing/2010/main" xmlns="" val="0"/>
              </a:ext>
            </a:extLst>
          </a:blip>
          <a:stretch>
            <a:fillRect/>
          </a:stretch>
        </p:blipFill>
        <p:spPr bwMode="auto">
          <a:xfrm>
            <a:off x="1259632" y="748661"/>
            <a:ext cx="3657600" cy="2755669"/>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テキスト ボックス 12"/>
          <p:cNvSpPr txBox="1"/>
          <p:nvPr/>
        </p:nvSpPr>
        <p:spPr>
          <a:xfrm>
            <a:off x="64404" y="1937517"/>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4" name="テキスト ボックス 13"/>
          <p:cNvSpPr txBox="1"/>
          <p:nvPr/>
        </p:nvSpPr>
        <p:spPr>
          <a:xfrm>
            <a:off x="64404" y="4799438"/>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6" name="テキスト ボックス 15"/>
          <p:cNvSpPr txBox="1"/>
          <p:nvPr/>
        </p:nvSpPr>
        <p:spPr>
          <a:xfrm>
            <a:off x="6360178" y="379100"/>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RPL23</a:t>
            </a:r>
            <a:endParaRPr kumimoji="1" lang="ja-JP" altLang="en-US" i="1" dirty="0">
              <a:latin typeface="Arial" panose="020B0604020202020204" pitchFamily="34" charset="0"/>
              <a:cs typeface="Arial" panose="020B0604020202020204" pitchFamily="34" charset="0"/>
            </a:endParaRPr>
          </a:p>
        </p:txBody>
      </p:sp>
      <p:sp>
        <p:nvSpPr>
          <p:cNvPr id="17" name="テキスト ボックス 16"/>
          <p:cNvSpPr txBox="1"/>
          <p:nvPr/>
        </p:nvSpPr>
        <p:spPr>
          <a:xfrm>
            <a:off x="2547607" y="379098"/>
            <a:ext cx="1092530" cy="369332"/>
          </a:xfrm>
          <a:prstGeom prst="rect">
            <a:avLst/>
          </a:prstGeom>
          <a:noFill/>
        </p:spPr>
        <p:txBody>
          <a:bodyPr wrap="square" rtlCol="0">
            <a:spAutoFit/>
          </a:bodyPr>
          <a:lstStyle/>
          <a:p>
            <a:pPr algn="ctr"/>
            <a:r>
              <a:rPr kumimoji="1" lang="en-US" altLang="ja-JP" dirty="0" smtClean="0">
                <a:latin typeface="Arial" panose="020B0604020202020204" pitchFamily="34" charset="0"/>
                <a:cs typeface="Arial" panose="020B0604020202020204" pitchFamily="34" charset="0"/>
              </a:rPr>
              <a:t>mock</a:t>
            </a:r>
            <a:endParaRPr kumimoji="1" lang="ja-JP" altLang="en-US" dirty="0">
              <a:latin typeface="Arial" panose="020B0604020202020204" pitchFamily="34" charset="0"/>
              <a:cs typeface="Arial" panose="020B0604020202020204" pitchFamily="34" charset="0"/>
            </a:endParaRPr>
          </a:p>
        </p:txBody>
      </p:sp>
      <p:sp>
        <p:nvSpPr>
          <p:cNvPr id="18" name="テキスト ボックス 17"/>
          <p:cNvSpPr txBox="1"/>
          <p:nvPr/>
        </p:nvSpPr>
        <p:spPr>
          <a:xfrm>
            <a:off x="107504" y="241484"/>
            <a:ext cx="1092530" cy="523220"/>
          </a:xfrm>
          <a:prstGeom prst="rect">
            <a:avLst/>
          </a:prstGeom>
          <a:noFill/>
        </p:spPr>
        <p:txBody>
          <a:bodyPr wrap="square" rtlCol="0">
            <a:spAutoFit/>
          </a:bodyPr>
          <a:lstStyle/>
          <a:p>
            <a:pPr algn="ctr"/>
            <a:r>
              <a:rPr kumimoji="1" lang="en-US" altLang="ja-JP" sz="2800" dirty="0" smtClean="0">
                <a:latin typeface="Arial" panose="020B0604020202020204" pitchFamily="34" charset="0"/>
                <a:cs typeface="Arial" panose="020B0604020202020204" pitchFamily="34" charset="0"/>
              </a:rPr>
              <a:t>(A) </a:t>
            </a:r>
            <a:endParaRPr kumimoji="1" lang="ja-JP" altLang="en-US" sz="2800" dirty="0">
              <a:latin typeface="Arial" panose="020B0604020202020204" pitchFamily="34" charset="0"/>
              <a:cs typeface="Arial" panose="020B0604020202020204" pitchFamily="34" charset="0"/>
            </a:endParaRPr>
          </a:p>
        </p:txBody>
      </p:sp>
      <p:sp>
        <p:nvSpPr>
          <p:cNvPr id="11" name="スライド番号プレースホルダ 10"/>
          <p:cNvSpPr>
            <a:spLocks noGrp="1"/>
          </p:cNvSpPr>
          <p:nvPr>
            <p:ph type="sldNum" sz="quarter" idx="12"/>
          </p:nvPr>
        </p:nvSpPr>
        <p:spPr/>
        <p:txBody>
          <a:bodyPr/>
          <a:lstStyle/>
          <a:p>
            <a:fld id="{037541D1-DAC5-41C2-89AB-4830EBE8EB50}" type="slidenum">
              <a:rPr kumimoji="1" lang="ja-JP" altLang="en-US" sz="1600" smtClean="0"/>
              <a:pPr/>
              <a:t>3</a:t>
            </a:fld>
            <a:endParaRPr kumimoji="1" lang="ja-JP" altLang="en-US" sz="1600" dirty="0"/>
          </a:p>
        </p:txBody>
      </p:sp>
    </p:spTree>
    <p:extLst>
      <p:ext uri="{BB962C8B-B14F-4D97-AF65-F5344CB8AC3E}">
        <p14:creationId xmlns:p14="http://schemas.microsoft.com/office/powerpoint/2010/main" xmlns="" val="26971212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61492" y="745339"/>
            <a:ext cx="3657600" cy="2755669"/>
          </a:xfrm>
          <a:prstGeom prst="rect">
            <a:avLst/>
          </a:prstGeom>
        </p:spPr>
      </p:pic>
      <p:pic>
        <p:nvPicPr>
          <p:cNvPr id="4" name="図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261491" y="3625659"/>
            <a:ext cx="3657600" cy="2755669"/>
          </a:xfrm>
          <a:prstGeom prst="rect">
            <a:avLst/>
          </a:prstGeom>
        </p:spPr>
      </p:pic>
      <p:pic>
        <p:nvPicPr>
          <p:cNvPr id="6" name="図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090864" y="745339"/>
            <a:ext cx="3657600" cy="2755669"/>
          </a:xfrm>
          <a:prstGeom prst="rect">
            <a:avLst/>
          </a:prstGeom>
        </p:spPr>
      </p:pic>
      <p:pic>
        <p:nvPicPr>
          <p:cNvPr id="7" name="図 6"/>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5090864" y="3625659"/>
            <a:ext cx="3657600" cy="2755669"/>
          </a:xfrm>
          <a:prstGeom prst="rect">
            <a:avLst/>
          </a:prstGeom>
        </p:spPr>
      </p:pic>
      <p:sp>
        <p:nvSpPr>
          <p:cNvPr id="11" name="テキスト ボックス 10"/>
          <p:cNvSpPr txBox="1"/>
          <p:nvPr/>
        </p:nvSpPr>
        <p:spPr>
          <a:xfrm>
            <a:off x="107504" y="241484"/>
            <a:ext cx="1092530" cy="523220"/>
          </a:xfrm>
          <a:prstGeom prst="rect">
            <a:avLst/>
          </a:prstGeom>
          <a:noFill/>
        </p:spPr>
        <p:txBody>
          <a:bodyPr wrap="square" rtlCol="0">
            <a:spAutoFit/>
          </a:bodyPr>
          <a:lstStyle/>
          <a:p>
            <a:pPr algn="ctr"/>
            <a:r>
              <a:rPr kumimoji="1" lang="en-US" altLang="ja-JP" sz="2800" dirty="0" smtClean="0">
                <a:latin typeface="Arial" panose="020B0604020202020204" pitchFamily="34" charset="0"/>
                <a:cs typeface="Arial" panose="020B0604020202020204" pitchFamily="34" charset="0"/>
              </a:rPr>
              <a:t>(B) </a:t>
            </a:r>
            <a:endParaRPr kumimoji="1" lang="ja-JP" altLang="en-US" sz="2800" dirty="0">
              <a:latin typeface="Arial" panose="020B0604020202020204" pitchFamily="34" charset="0"/>
              <a:cs typeface="Arial" panose="020B0604020202020204" pitchFamily="34" charset="0"/>
            </a:endParaRPr>
          </a:p>
        </p:txBody>
      </p:sp>
      <p:sp>
        <p:nvSpPr>
          <p:cNvPr id="12" name="テキスト ボックス 11"/>
          <p:cNvSpPr txBox="1"/>
          <p:nvPr/>
        </p:nvSpPr>
        <p:spPr>
          <a:xfrm>
            <a:off x="64404" y="1937517"/>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3" name="テキスト ボックス 12"/>
          <p:cNvSpPr txBox="1"/>
          <p:nvPr/>
        </p:nvSpPr>
        <p:spPr>
          <a:xfrm>
            <a:off x="64404" y="4799438"/>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4" name="テキスト ボックス 13"/>
          <p:cNvSpPr txBox="1"/>
          <p:nvPr/>
        </p:nvSpPr>
        <p:spPr>
          <a:xfrm>
            <a:off x="2547607" y="379098"/>
            <a:ext cx="1092530" cy="369332"/>
          </a:xfrm>
          <a:prstGeom prst="rect">
            <a:avLst/>
          </a:prstGeom>
          <a:noFill/>
        </p:spPr>
        <p:txBody>
          <a:bodyPr wrap="square" rtlCol="0">
            <a:spAutoFit/>
          </a:bodyPr>
          <a:lstStyle/>
          <a:p>
            <a:pPr algn="ctr"/>
            <a:r>
              <a:rPr kumimoji="1" lang="en-US" altLang="ja-JP" dirty="0" smtClean="0">
                <a:latin typeface="Arial" panose="020B0604020202020204" pitchFamily="34" charset="0"/>
                <a:cs typeface="Arial" panose="020B0604020202020204" pitchFamily="34" charset="0"/>
              </a:rPr>
              <a:t>mock</a:t>
            </a:r>
            <a:endParaRPr kumimoji="1" lang="ja-JP" altLang="en-US" dirty="0">
              <a:latin typeface="Arial" panose="020B0604020202020204" pitchFamily="34" charset="0"/>
              <a:cs typeface="Arial" panose="020B0604020202020204" pitchFamily="34" charset="0"/>
            </a:endParaRPr>
          </a:p>
        </p:txBody>
      </p:sp>
      <p:sp>
        <p:nvSpPr>
          <p:cNvPr id="15" name="テキスト ボックス 14"/>
          <p:cNvSpPr txBox="1"/>
          <p:nvPr/>
        </p:nvSpPr>
        <p:spPr>
          <a:xfrm>
            <a:off x="6360178" y="379100"/>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HNF1B</a:t>
            </a:r>
            <a:endParaRPr kumimoji="1" lang="ja-JP" altLang="en-US" i="1" dirty="0">
              <a:latin typeface="Arial" panose="020B0604020202020204" pitchFamily="34" charset="0"/>
              <a:cs typeface="Arial" panose="020B0604020202020204" pitchFamily="34" charset="0"/>
            </a:endParaRPr>
          </a:p>
        </p:txBody>
      </p:sp>
      <p:sp>
        <p:nvSpPr>
          <p:cNvPr id="16" name="スライド番号プレースホルダ 15"/>
          <p:cNvSpPr>
            <a:spLocks noGrp="1"/>
          </p:cNvSpPr>
          <p:nvPr>
            <p:ph type="sldNum" sz="quarter" idx="12"/>
          </p:nvPr>
        </p:nvSpPr>
        <p:spPr/>
        <p:txBody>
          <a:bodyPr/>
          <a:lstStyle/>
          <a:p>
            <a:fld id="{037541D1-DAC5-41C2-89AB-4830EBE8EB50}" type="slidenum">
              <a:rPr kumimoji="1" lang="ja-JP" altLang="en-US" sz="1600" smtClean="0"/>
              <a:pPr/>
              <a:t>4</a:t>
            </a:fld>
            <a:endParaRPr kumimoji="1" lang="ja-JP" altLang="en-US" sz="1600" dirty="0"/>
          </a:p>
        </p:txBody>
      </p:sp>
    </p:spTree>
    <p:extLst>
      <p:ext uri="{BB962C8B-B14F-4D97-AF65-F5344CB8AC3E}">
        <p14:creationId xmlns:p14="http://schemas.microsoft.com/office/powerpoint/2010/main" xmlns="" val="12873384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59632" y="740602"/>
            <a:ext cx="3657600" cy="2755669"/>
          </a:xfrm>
          <a:prstGeom prst="rect">
            <a:avLst/>
          </a:prstGeom>
        </p:spPr>
      </p:pic>
      <p:pic>
        <p:nvPicPr>
          <p:cNvPr id="4" name="図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59632" y="3625659"/>
            <a:ext cx="3657600" cy="2755669"/>
          </a:xfrm>
          <a:prstGeom prst="rect">
            <a:avLst/>
          </a:prstGeom>
        </p:spPr>
      </p:pic>
      <p:pic>
        <p:nvPicPr>
          <p:cNvPr id="5" name="図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076056" y="740602"/>
            <a:ext cx="3657600" cy="2755669"/>
          </a:xfrm>
          <a:prstGeom prst="rect">
            <a:avLst/>
          </a:prstGeom>
        </p:spPr>
      </p:pic>
      <p:pic>
        <p:nvPicPr>
          <p:cNvPr id="6" name="図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076056" y="3625658"/>
            <a:ext cx="3657600" cy="2755669"/>
          </a:xfrm>
          <a:prstGeom prst="rect">
            <a:avLst/>
          </a:prstGeom>
        </p:spPr>
      </p:pic>
      <p:sp>
        <p:nvSpPr>
          <p:cNvPr id="11" name="テキスト ボックス 10"/>
          <p:cNvSpPr txBox="1"/>
          <p:nvPr/>
        </p:nvSpPr>
        <p:spPr>
          <a:xfrm>
            <a:off x="64404" y="1937517"/>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2" name="テキスト ボックス 11"/>
          <p:cNvSpPr txBox="1"/>
          <p:nvPr/>
        </p:nvSpPr>
        <p:spPr>
          <a:xfrm>
            <a:off x="64404" y="4799438"/>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3" name="テキスト ボックス 12"/>
          <p:cNvSpPr txBox="1"/>
          <p:nvPr/>
        </p:nvSpPr>
        <p:spPr>
          <a:xfrm>
            <a:off x="2547607" y="379098"/>
            <a:ext cx="1092530" cy="369332"/>
          </a:xfrm>
          <a:prstGeom prst="rect">
            <a:avLst/>
          </a:prstGeom>
          <a:noFill/>
        </p:spPr>
        <p:txBody>
          <a:bodyPr wrap="square" rtlCol="0">
            <a:spAutoFit/>
          </a:bodyPr>
          <a:lstStyle/>
          <a:p>
            <a:pPr algn="ctr"/>
            <a:r>
              <a:rPr lang="en-US" altLang="ja-JP" i="1" dirty="0" smtClean="0">
                <a:latin typeface="Arial" panose="020B0604020202020204" pitchFamily="34" charset="0"/>
                <a:cs typeface="Arial" panose="020B0604020202020204" pitchFamily="34" charset="0"/>
              </a:rPr>
              <a:t>MED1</a:t>
            </a:r>
            <a:endParaRPr lang="ja-JP" altLang="en-US" i="1" dirty="0">
              <a:latin typeface="Arial" panose="020B0604020202020204" pitchFamily="34" charset="0"/>
              <a:cs typeface="Arial" panose="020B0604020202020204" pitchFamily="34" charset="0"/>
            </a:endParaRPr>
          </a:p>
        </p:txBody>
      </p:sp>
      <p:sp>
        <p:nvSpPr>
          <p:cNvPr id="14" name="テキスト ボックス 13"/>
          <p:cNvSpPr txBox="1"/>
          <p:nvPr/>
        </p:nvSpPr>
        <p:spPr>
          <a:xfrm>
            <a:off x="6360178" y="379100"/>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GSDMB</a:t>
            </a:r>
            <a:endParaRPr kumimoji="1" lang="ja-JP" altLang="en-US" i="1" dirty="0">
              <a:latin typeface="Arial" panose="020B0604020202020204" pitchFamily="34" charset="0"/>
              <a:cs typeface="Arial" panose="020B0604020202020204" pitchFamily="34" charset="0"/>
            </a:endParaRPr>
          </a:p>
        </p:txBody>
      </p:sp>
      <p:sp>
        <p:nvSpPr>
          <p:cNvPr id="10" name="スライド番号プレースホルダ 9"/>
          <p:cNvSpPr>
            <a:spLocks noGrp="1"/>
          </p:cNvSpPr>
          <p:nvPr>
            <p:ph type="sldNum" sz="quarter" idx="12"/>
          </p:nvPr>
        </p:nvSpPr>
        <p:spPr/>
        <p:txBody>
          <a:bodyPr/>
          <a:lstStyle/>
          <a:p>
            <a:fld id="{037541D1-DAC5-41C2-89AB-4830EBE8EB50}" type="slidenum">
              <a:rPr kumimoji="1" lang="ja-JP" altLang="en-US" sz="1600" smtClean="0"/>
              <a:pPr/>
              <a:t>5</a:t>
            </a:fld>
            <a:endParaRPr kumimoji="1" lang="ja-JP" altLang="en-US" sz="1600"/>
          </a:p>
        </p:txBody>
      </p:sp>
    </p:spTree>
    <p:extLst>
      <p:ext uri="{BB962C8B-B14F-4D97-AF65-F5344CB8AC3E}">
        <p14:creationId xmlns:p14="http://schemas.microsoft.com/office/powerpoint/2010/main" xmlns="" val="1356490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74440" y="740603"/>
            <a:ext cx="3657600" cy="2755669"/>
          </a:xfrm>
          <a:prstGeom prst="rect">
            <a:avLst/>
          </a:prstGeom>
        </p:spPr>
      </p:pic>
      <p:pic>
        <p:nvPicPr>
          <p:cNvPr id="4" name="図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74440" y="3625659"/>
            <a:ext cx="3657600" cy="2755669"/>
          </a:xfrm>
          <a:prstGeom prst="rect">
            <a:avLst/>
          </a:prstGeom>
        </p:spPr>
      </p:pic>
      <p:pic>
        <p:nvPicPr>
          <p:cNvPr id="7" name="図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090864" y="3625659"/>
            <a:ext cx="3657600" cy="2755669"/>
          </a:xfrm>
          <a:prstGeom prst="rect">
            <a:avLst/>
          </a:prstGeom>
        </p:spPr>
      </p:pic>
      <p:pic>
        <p:nvPicPr>
          <p:cNvPr id="1026" name="Picture 2" descr="C:\Users\Doi\Desktop\新しいフォルダー\110321_C40533_day14\110321_6_1ng_-_2-3.jpg"/>
          <p:cNvPicPr>
            <a:picLocks noChangeAspect="1" noChangeArrowheads="1"/>
          </p:cNvPicPr>
          <p:nvPr/>
        </p:nvPicPr>
        <p:blipFill>
          <a:blip r:embed="rId5" cstate="print">
            <a:extLst>
              <a:ext uri="{28A0092B-C50C-407E-A947-70E740481C1C}">
                <a14:useLocalDpi xmlns:a14="http://schemas.microsoft.com/office/drawing/2010/main" xmlns="" val="0"/>
              </a:ext>
            </a:extLst>
          </a:blip>
          <a:stretch>
            <a:fillRect/>
          </a:stretch>
        </p:blipFill>
        <p:spPr bwMode="auto">
          <a:xfrm>
            <a:off x="5081677" y="740600"/>
            <a:ext cx="3657600" cy="2755669"/>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テキスト ボックス 9"/>
          <p:cNvSpPr txBox="1"/>
          <p:nvPr/>
        </p:nvSpPr>
        <p:spPr>
          <a:xfrm>
            <a:off x="64404" y="1937517"/>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3" name="テキスト ボックス 12"/>
          <p:cNvSpPr txBox="1"/>
          <p:nvPr/>
        </p:nvSpPr>
        <p:spPr>
          <a:xfrm>
            <a:off x="64404" y="4799438"/>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4" name="テキスト ボックス 13"/>
          <p:cNvSpPr txBox="1"/>
          <p:nvPr/>
        </p:nvSpPr>
        <p:spPr>
          <a:xfrm>
            <a:off x="2547607" y="379098"/>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RARA</a:t>
            </a:r>
            <a:endParaRPr kumimoji="1" lang="ja-JP" altLang="en-US" i="1" dirty="0">
              <a:latin typeface="Arial" panose="020B0604020202020204" pitchFamily="34" charset="0"/>
              <a:cs typeface="Arial" panose="020B0604020202020204" pitchFamily="34" charset="0"/>
            </a:endParaRPr>
          </a:p>
        </p:txBody>
      </p:sp>
      <p:sp>
        <p:nvSpPr>
          <p:cNvPr id="15" name="テキスト ボックス 14"/>
          <p:cNvSpPr txBox="1"/>
          <p:nvPr/>
        </p:nvSpPr>
        <p:spPr>
          <a:xfrm>
            <a:off x="6360178" y="379100"/>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IGFBP4</a:t>
            </a:r>
            <a:endParaRPr kumimoji="1" lang="ja-JP" altLang="en-US" i="1" dirty="0">
              <a:latin typeface="Arial" panose="020B0604020202020204" pitchFamily="34" charset="0"/>
              <a:cs typeface="Arial" panose="020B0604020202020204" pitchFamily="34" charset="0"/>
            </a:endParaRPr>
          </a:p>
        </p:txBody>
      </p:sp>
      <p:sp>
        <p:nvSpPr>
          <p:cNvPr id="11" name="スライド番号プレースホルダ 10"/>
          <p:cNvSpPr>
            <a:spLocks noGrp="1"/>
          </p:cNvSpPr>
          <p:nvPr>
            <p:ph type="sldNum" sz="quarter" idx="12"/>
          </p:nvPr>
        </p:nvSpPr>
        <p:spPr/>
        <p:txBody>
          <a:bodyPr/>
          <a:lstStyle/>
          <a:p>
            <a:fld id="{037541D1-DAC5-41C2-89AB-4830EBE8EB50}" type="slidenum">
              <a:rPr kumimoji="1" lang="ja-JP" altLang="en-US" sz="1600" smtClean="0"/>
              <a:pPr/>
              <a:t>6</a:t>
            </a:fld>
            <a:endParaRPr kumimoji="1" lang="ja-JP" altLang="en-US" sz="1600" dirty="0"/>
          </a:p>
        </p:txBody>
      </p:sp>
    </p:spTree>
    <p:extLst>
      <p:ext uri="{BB962C8B-B14F-4D97-AF65-F5344CB8AC3E}">
        <p14:creationId xmlns:p14="http://schemas.microsoft.com/office/powerpoint/2010/main" xmlns="" val="33823387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347864" y="2700209"/>
            <a:ext cx="2736304" cy="584775"/>
          </a:xfrm>
          <a:prstGeom prst="rect">
            <a:avLst/>
          </a:prstGeom>
          <a:noFill/>
        </p:spPr>
        <p:txBody>
          <a:bodyPr wrap="square" rtlCol="0">
            <a:spAutoFit/>
          </a:bodyPr>
          <a:lstStyle/>
          <a:p>
            <a:pPr algn="ctr"/>
            <a:r>
              <a:rPr kumimoji="1" lang="en-US" altLang="ja-JP" sz="3200" dirty="0" smtClean="0">
                <a:latin typeface="Arial" panose="020B0604020202020204" pitchFamily="34" charset="0"/>
                <a:cs typeface="Arial" panose="020B0604020202020204" pitchFamily="34" charset="0"/>
              </a:rPr>
              <a:t>Subgroup #6</a:t>
            </a:r>
          </a:p>
        </p:txBody>
      </p:sp>
      <p:sp>
        <p:nvSpPr>
          <p:cNvPr id="3" name="スライド番号プレースホルダ 2"/>
          <p:cNvSpPr>
            <a:spLocks noGrp="1"/>
          </p:cNvSpPr>
          <p:nvPr>
            <p:ph type="sldNum" sz="quarter" idx="12"/>
          </p:nvPr>
        </p:nvSpPr>
        <p:spPr/>
        <p:txBody>
          <a:bodyPr/>
          <a:lstStyle/>
          <a:p>
            <a:fld id="{037541D1-DAC5-41C2-89AB-4830EBE8EB50}" type="slidenum">
              <a:rPr kumimoji="1" lang="ja-JP" altLang="en-US" sz="1600" smtClean="0"/>
              <a:pPr/>
              <a:t>7</a:t>
            </a:fld>
            <a:endParaRPr kumimoji="1" lang="ja-JP" altLang="en-US" sz="1600" dirty="0"/>
          </a:p>
        </p:txBody>
      </p:sp>
    </p:spTree>
    <p:extLst>
      <p:ext uri="{BB962C8B-B14F-4D97-AF65-F5344CB8AC3E}">
        <p14:creationId xmlns:p14="http://schemas.microsoft.com/office/powerpoint/2010/main" xmlns="" val="39377821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oi\Desktop\新しいフォルダー\110612_C40557_group1-6_day20\110612_venus_-_3-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96143" y="748431"/>
            <a:ext cx="3660775" cy="2756348"/>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Doi\Desktop\新しいフォルダー\110612_C40557_group1-6_day20\110612_venus_+_3-2.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96142" y="3624979"/>
            <a:ext cx="3660775" cy="2756349"/>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C:\Users\Doi\Desktop\新しいフォルダー\110612_C40557_group1-6_day20\110612_1_-_2-3.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076056" y="748432"/>
            <a:ext cx="3660775" cy="2756348"/>
          </a:xfrm>
          <a:prstGeom prst="rect">
            <a:avLst/>
          </a:prstGeom>
          <a:noFill/>
          <a:extLst>
            <a:ext uri="{909E8E84-426E-40DD-AFC4-6F175D3DCCD1}">
              <a14:hiddenFill xmlns:a14="http://schemas.microsoft.com/office/drawing/2010/main" xmlns="">
                <a:solidFill>
                  <a:srgbClr val="FFFFFF"/>
                </a:solidFill>
              </a14:hiddenFill>
            </a:ext>
          </a:extLst>
        </p:spPr>
      </p:pic>
      <p:pic>
        <p:nvPicPr>
          <p:cNvPr id="2053" name="Picture 5" descr="C:\Users\Doi\Desktop\新しいフォルダー\110612_C40557_group1-6_day20\110612_1_+_2-3.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076057" y="3624979"/>
            <a:ext cx="3660776" cy="2756349"/>
          </a:xfrm>
          <a:prstGeom prst="rect">
            <a:avLst/>
          </a:prstGeom>
          <a:noFill/>
          <a:extLst>
            <a:ext uri="{909E8E84-426E-40DD-AFC4-6F175D3DCCD1}">
              <a14:hiddenFill xmlns:a14="http://schemas.microsoft.com/office/drawing/2010/main" xmlns="">
                <a:solidFill>
                  <a:srgbClr val="FFFFFF"/>
                </a:solidFill>
              </a14:hiddenFill>
            </a:ext>
          </a:extLst>
        </p:spPr>
      </p:pic>
      <p:sp>
        <p:nvSpPr>
          <p:cNvPr id="7" name="テキスト ボックス 6"/>
          <p:cNvSpPr txBox="1"/>
          <p:nvPr/>
        </p:nvSpPr>
        <p:spPr>
          <a:xfrm>
            <a:off x="64404" y="1937517"/>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8" name="テキスト ボックス 7"/>
          <p:cNvSpPr txBox="1"/>
          <p:nvPr/>
        </p:nvSpPr>
        <p:spPr>
          <a:xfrm>
            <a:off x="64404" y="4799438"/>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9" name="テキスト ボックス 8"/>
          <p:cNvSpPr txBox="1"/>
          <p:nvPr/>
        </p:nvSpPr>
        <p:spPr>
          <a:xfrm>
            <a:off x="2547607" y="379098"/>
            <a:ext cx="1092530" cy="369332"/>
          </a:xfrm>
          <a:prstGeom prst="rect">
            <a:avLst/>
          </a:prstGeom>
          <a:noFill/>
        </p:spPr>
        <p:txBody>
          <a:bodyPr wrap="square" rtlCol="0">
            <a:spAutoFit/>
          </a:bodyPr>
          <a:lstStyle/>
          <a:p>
            <a:pPr algn="ctr"/>
            <a:r>
              <a:rPr kumimoji="1" lang="en-US" altLang="ja-JP" dirty="0" smtClean="0">
                <a:latin typeface="Arial" panose="020B0604020202020204" pitchFamily="34" charset="0"/>
                <a:cs typeface="Arial" panose="020B0604020202020204" pitchFamily="34" charset="0"/>
              </a:rPr>
              <a:t>mock</a:t>
            </a:r>
            <a:endParaRPr kumimoji="1" lang="ja-JP" altLang="en-US" dirty="0">
              <a:latin typeface="Arial" panose="020B0604020202020204" pitchFamily="34" charset="0"/>
              <a:cs typeface="Arial" panose="020B0604020202020204" pitchFamily="34" charset="0"/>
            </a:endParaRPr>
          </a:p>
        </p:txBody>
      </p:sp>
      <p:sp>
        <p:nvSpPr>
          <p:cNvPr id="10" name="テキスト ボックス 9"/>
          <p:cNvSpPr txBox="1"/>
          <p:nvPr/>
        </p:nvSpPr>
        <p:spPr>
          <a:xfrm>
            <a:off x="6360178" y="379100"/>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CWC25</a:t>
            </a:r>
            <a:endParaRPr kumimoji="1" lang="ja-JP" altLang="en-US" i="1" dirty="0">
              <a:latin typeface="Arial" panose="020B0604020202020204" pitchFamily="34" charset="0"/>
              <a:cs typeface="Arial" panose="020B0604020202020204" pitchFamily="34" charset="0"/>
            </a:endParaRPr>
          </a:p>
        </p:txBody>
      </p:sp>
      <p:sp>
        <p:nvSpPr>
          <p:cNvPr id="15" name="テキスト ボックス 14"/>
          <p:cNvSpPr txBox="1"/>
          <p:nvPr/>
        </p:nvSpPr>
        <p:spPr>
          <a:xfrm>
            <a:off x="107504" y="241484"/>
            <a:ext cx="1092530" cy="523220"/>
          </a:xfrm>
          <a:prstGeom prst="rect">
            <a:avLst/>
          </a:prstGeom>
          <a:noFill/>
        </p:spPr>
        <p:txBody>
          <a:bodyPr wrap="square" rtlCol="0">
            <a:spAutoFit/>
          </a:bodyPr>
          <a:lstStyle/>
          <a:p>
            <a:pPr algn="ctr"/>
            <a:r>
              <a:rPr kumimoji="1" lang="en-US" altLang="ja-JP" sz="2800" dirty="0" smtClean="0">
                <a:latin typeface="Arial" panose="020B0604020202020204" pitchFamily="34" charset="0"/>
                <a:cs typeface="Arial" panose="020B0604020202020204" pitchFamily="34" charset="0"/>
              </a:rPr>
              <a:t>(C) </a:t>
            </a:r>
            <a:endParaRPr kumimoji="1" lang="ja-JP" altLang="en-US" sz="2800" dirty="0">
              <a:latin typeface="Arial" panose="020B0604020202020204" pitchFamily="34" charset="0"/>
              <a:cs typeface="Arial" panose="020B0604020202020204" pitchFamily="34" charset="0"/>
            </a:endParaRPr>
          </a:p>
        </p:txBody>
      </p:sp>
      <p:sp>
        <p:nvSpPr>
          <p:cNvPr id="11" name="スライド番号プレースホルダ 10"/>
          <p:cNvSpPr>
            <a:spLocks noGrp="1"/>
          </p:cNvSpPr>
          <p:nvPr>
            <p:ph type="sldNum" sz="quarter" idx="12"/>
          </p:nvPr>
        </p:nvSpPr>
        <p:spPr/>
        <p:txBody>
          <a:bodyPr/>
          <a:lstStyle/>
          <a:p>
            <a:fld id="{037541D1-DAC5-41C2-89AB-4830EBE8EB50}" type="slidenum">
              <a:rPr kumimoji="1" lang="ja-JP" altLang="en-US" sz="1600" smtClean="0"/>
              <a:pPr/>
              <a:t>8</a:t>
            </a:fld>
            <a:endParaRPr kumimoji="1" lang="ja-JP" altLang="en-US" sz="1600" dirty="0"/>
          </a:p>
        </p:txBody>
      </p:sp>
    </p:spTree>
    <p:extLst>
      <p:ext uri="{BB962C8B-B14F-4D97-AF65-F5344CB8AC3E}">
        <p14:creationId xmlns:p14="http://schemas.microsoft.com/office/powerpoint/2010/main" xmlns="" val="41087715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Doi\Desktop\新しいフォルダー\110612_C40557_group1-6_day20\110612_2_-_1-3.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96143" y="748430"/>
            <a:ext cx="3660775" cy="2756348"/>
          </a:xfrm>
          <a:prstGeom prst="rect">
            <a:avLst/>
          </a:prstGeom>
          <a:noFill/>
          <a:extLst>
            <a:ext uri="{909E8E84-426E-40DD-AFC4-6F175D3DCCD1}">
              <a14:hiddenFill xmlns:a14="http://schemas.microsoft.com/office/drawing/2010/main" xmlns="">
                <a:solidFill>
                  <a:srgbClr val="FFFFFF"/>
                </a:solidFill>
              </a14:hiddenFill>
            </a:ext>
          </a:extLst>
        </p:spPr>
      </p:pic>
      <p:pic>
        <p:nvPicPr>
          <p:cNvPr id="3075" name="Picture 3" descr="C:\Users\Doi\Desktop\新しいフォルダー\110612_C40557_group1-6_day20\110612_2_+_2-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96142" y="3634184"/>
            <a:ext cx="3660775" cy="2756348"/>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C:\Users\Doi\Desktop\新しいフォルダー\110612_C40557_group1-6_day20\110612_3_-_2-3.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077423" y="748428"/>
            <a:ext cx="3660775" cy="2756349"/>
          </a:xfrm>
          <a:prstGeom prst="rect">
            <a:avLst/>
          </a:prstGeom>
          <a:noFill/>
          <a:extLst>
            <a:ext uri="{909E8E84-426E-40DD-AFC4-6F175D3DCCD1}">
              <a14:hiddenFill xmlns:a14="http://schemas.microsoft.com/office/drawing/2010/main" xmlns="">
                <a:solidFill>
                  <a:srgbClr val="FFFFFF"/>
                </a:solidFill>
              </a14:hiddenFill>
            </a:ext>
          </a:extLst>
        </p:spPr>
      </p:pic>
      <p:pic>
        <p:nvPicPr>
          <p:cNvPr id="3077" name="Picture 5" descr="C:\Users\Doi\Desktop\新しいフォルダー\110612_C40557_group1-6_day20\110612_3_+_1-4.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077424" y="3634184"/>
            <a:ext cx="3660774" cy="2756348"/>
          </a:xfrm>
          <a:prstGeom prst="rect">
            <a:avLst/>
          </a:prstGeom>
          <a:noFill/>
          <a:extLst>
            <a:ext uri="{909E8E84-426E-40DD-AFC4-6F175D3DCCD1}">
              <a14:hiddenFill xmlns:a14="http://schemas.microsoft.com/office/drawing/2010/main" xmlns="">
                <a:solidFill>
                  <a:srgbClr val="FFFFFF"/>
                </a:solidFill>
              </a14:hiddenFill>
            </a:ext>
          </a:extLst>
        </p:spPr>
      </p:pic>
      <p:sp>
        <p:nvSpPr>
          <p:cNvPr id="8" name="テキスト ボックス 7"/>
          <p:cNvSpPr txBox="1"/>
          <p:nvPr/>
        </p:nvSpPr>
        <p:spPr>
          <a:xfrm>
            <a:off x="64404" y="1937517"/>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9" name="テキスト ボックス 8"/>
          <p:cNvSpPr txBox="1"/>
          <p:nvPr/>
        </p:nvSpPr>
        <p:spPr>
          <a:xfrm>
            <a:off x="64404" y="4799438"/>
            <a:ext cx="1092530" cy="369332"/>
          </a:xfrm>
          <a:prstGeom prst="rect">
            <a:avLst/>
          </a:prstGeom>
          <a:noFill/>
        </p:spPr>
        <p:txBody>
          <a:bodyPr wrap="square" rtlCol="0">
            <a:spAutoFit/>
          </a:bodyPr>
          <a:lstStyle/>
          <a:p>
            <a:pPr algn="r"/>
            <a:r>
              <a:rPr kumimoji="1" lang="en-US" altLang="ja-JP" dirty="0" err="1" smtClean="0">
                <a:latin typeface="Arial" panose="020B0604020202020204" pitchFamily="34" charset="0"/>
                <a:cs typeface="Arial" panose="020B0604020202020204" pitchFamily="34" charset="0"/>
              </a:rPr>
              <a:t>Dox</a:t>
            </a:r>
            <a:r>
              <a:rPr kumimoji="1" lang="en-US" altLang="ja-JP" dirty="0" smtClean="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p:txBody>
      </p:sp>
      <p:sp>
        <p:nvSpPr>
          <p:cNvPr id="10" name="テキスト ボックス 9"/>
          <p:cNvSpPr txBox="1"/>
          <p:nvPr/>
        </p:nvSpPr>
        <p:spPr>
          <a:xfrm>
            <a:off x="2580265" y="379100"/>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TCAP</a:t>
            </a:r>
            <a:endParaRPr kumimoji="1" lang="ja-JP" altLang="en-US" i="1" dirty="0">
              <a:latin typeface="Arial" panose="020B0604020202020204" pitchFamily="34" charset="0"/>
              <a:cs typeface="Arial" panose="020B0604020202020204" pitchFamily="34" charset="0"/>
            </a:endParaRPr>
          </a:p>
        </p:txBody>
      </p:sp>
      <p:sp>
        <p:nvSpPr>
          <p:cNvPr id="11" name="テキスト ボックス 10"/>
          <p:cNvSpPr txBox="1"/>
          <p:nvPr/>
        </p:nvSpPr>
        <p:spPr>
          <a:xfrm>
            <a:off x="6360178" y="379100"/>
            <a:ext cx="1092530" cy="369332"/>
          </a:xfrm>
          <a:prstGeom prst="rect">
            <a:avLst/>
          </a:prstGeom>
          <a:noFill/>
        </p:spPr>
        <p:txBody>
          <a:bodyPr wrap="square" rtlCol="0">
            <a:spAutoFit/>
          </a:bodyPr>
          <a:lstStyle/>
          <a:p>
            <a:pPr algn="ctr"/>
            <a:r>
              <a:rPr kumimoji="1" lang="en-US" altLang="ja-JP" i="1" dirty="0" smtClean="0">
                <a:latin typeface="Arial" panose="020B0604020202020204" pitchFamily="34" charset="0"/>
                <a:cs typeface="Arial" panose="020B0604020202020204" pitchFamily="34" charset="0"/>
              </a:rPr>
              <a:t>PGAP3</a:t>
            </a:r>
            <a:endParaRPr kumimoji="1" lang="ja-JP" altLang="en-US" i="1" dirty="0">
              <a:latin typeface="Arial" panose="020B0604020202020204" pitchFamily="34" charset="0"/>
              <a:cs typeface="Arial" panose="020B0604020202020204" pitchFamily="34" charset="0"/>
            </a:endParaRPr>
          </a:p>
        </p:txBody>
      </p:sp>
      <p:sp>
        <p:nvSpPr>
          <p:cNvPr id="12" name="スライド番号プレースホルダ 11"/>
          <p:cNvSpPr>
            <a:spLocks noGrp="1"/>
          </p:cNvSpPr>
          <p:nvPr>
            <p:ph type="sldNum" sz="quarter" idx="12"/>
          </p:nvPr>
        </p:nvSpPr>
        <p:spPr/>
        <p:txBody>
          <a:bodyPr/>
          <a:lstStyle/>
          <a:p>
            <a:fld id="{037541D1-DAC5-41C2-89AB-4830EBE8EB50}" type="slidenum">
              <a:rPr kumimoji="1" lang="ja-JP" altLang="en-US" sz="1600" smtClean="0"/>
              <a:pPr/>
              <a:t>9</a:t>
            </a:fld>
            <a:endParaRPr kumimoji="1" lang="ja-JP" altLang="en-US" sz="1600"/>
          </a:p>
        </p:txBody>
      </p:sp>
    </p:spTree>
    <p:extLst>
      <p:ext uri="{BB962C8B-B14F-4D97-AF65-F5344CB8AC3E}">
        <p14:creationId xmlns:p14="http://schemas.microsoft.com/office/powerpoint/2010/main" xmlns="" val="28233111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TotalTime>
  <Words>132</Words>
  <Application>Microsoft Office PowerPoint</Application>
  <PresentationFormat>画面に合わせる (4:3)</PresentationFormat>
  <Paragraphs>80</Paragraphs>
  <Slides>14</Slides>
  <Notes>6</Notes>
  <HiddenSlides>0</HiddenSlides>
  <MMClips>0</MMClips>
  <ScaleCrop>false</ScaleCrop>
  <HeadingPairs>
    <vt:vector size="4" baseType="variant">
      <vt:variant>
        <vt:lpstr>テーマ</vt:lpstr>
      </vt:variant>
      <vt:variant>
        <vt:i4>1</vt:i4>
      </vt:variant>
      <vt:variant>
        <vt:lpstr>スライド タイトル</vt:lpstr>
      </vt:variant>
      <vt:variant>
        <vt:i4>14</vt:i4>
      </vt:variant>
    </vt:vector>
  </HeadingPairs>
  <TitlesOfParts>
    <vt:vector size="15" baseType="lpstr">
      <vt:lpstr>Office ​​テーマ</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Doi</dc:creator>
  <cp:lastModifiedBy>石川 公輔</cp:lastModifiedBy>
  <cp:revision>19</cp:revision>
  <dcterms:created xsi:type="dcterms:W3CDTF">2014-06-26T14:14:15Z</dcterms:created>
  <dcterms:modified xsi:type="dcterms:W3CDTF">2014-07-08T07:29:16Z</dcterms:modified>
</cp:coreProperties>
</file>