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906000" type="A4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7">
          <p15:clr>
            <a:srgbClr val="A4A3A4"/>
          </p15:clr>
        </p15:guide>
        <p15:guide id="2" pos="2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6600"/>
    <a:srgbClr val="0033CC"/>
    <a:srgbClr val="000066"/>
    <a:srgbClr val="003399"/>
    <a:srgbClr val="99CCFF"/>
    <a:srgbClr val="CCECFF"/>
    <a:srgbClr val="FF6600"/>
    <a:srgbClr val="00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93" autoAdjust="0"/>
  </p:normalViewPr>
  <p:slideViewPr>
    <p:cSldViewPr showGuides="1">
      <p:cViewPr>
        <p:scale>
          <a:sx n="98" d="100"/>
          <a:sy n="98" d="100"/>
        </p:scale>
        <p:origin x="-1896" y="2460"/>
      </p:cViewPr>
      <p:guideLst>
        <p:guide orient="horz" pos="2064"/>
        <p:guide pos="22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DF0EF7-391E-4BB5-B4BD-8C0E840336E0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379124-946A-439F-B114-858C6E277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74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C5834-61E8-4FAE-99E6-2C3B08421BE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7911B-D11B-49DA-87B9-385C574DD5B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18ECF-DF71-4BE3-A7A1-9688CC1AA0E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70796-FE84-406C-ADEE-35DDF376FFF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67718-A4A9-40A0-B2D3-DB54D091ACD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B4D1A-AA8E-4AAF-9D6B-9E89C856EFA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B287B-EA69-4411-985F-393C5A91EFF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8D4DF-88B4-442E-A5C9-E522084FEDB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DAFEF-B121-4405-8142-768EE9647A5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6887-AEEF-4E59-A050-8BE23BD8CFE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E5448-AF8B-4715-B5FA-5DF2984BC07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314F653-7CB2-41B6-B3FF-867D6A8D6F8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9361411"/>
            <a:ext cx="3810000" cy="288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9428" y="414930"/>
            <a:ext cx="638977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b="1" dirty="0" smtClean="0">
                <a:latin typeface="Cambria" panose="02040503050406030204" pitchFamily="18" charset="0"/>
              </a:rPr>
              <a:t>ABAT </a:t>
            </a:r>
            <a:r>
              <a:rPr lang="nl-NL" sz="1400" b="1" dirty="0" err="1" smtClean="0">
                <a:latin typeface="Cambria" panose="02040503050406030204" pitchFamily="18" charset="0"/>
              </a:rPr>
              <a:t>and</a:t>
            </a:r>
            <a:r>
              <a:rPr lang="nl-NL" sz="1400" b="1" dirty="0" smtClean="0">
                <a:latin typeface="Cambria" panose="02040503050406030204" pitchFamily="18" charset="0"/>
              </a:rPr>
              <a:t> STC2 </a:t>
            </a:r>
            <a:r>
              <a:rPr lang="nl-NL" sz="1400" b="1" dirty="0" err="1" smtClean="0">
                <a:latin typeface="Cambria" panose="02040503050406030204" pitchFamily="18" charset="0"/>
              </a:rPr>
              <a:t>protein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quantity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and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intensity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staining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and</a:t>
            </a:r>
            <a:r>
              <a:rPr lang="nl-NL" sz="1400" b="1" dirty="0" smtClean="0">
                <a:latin typeface="Cambria" panose="02040503050406030204" pitchFamily="18" charset="0"/>
              </a:rPr>
              <a:t> IHC-scores: </a:t>
            </a:r>
          </a:p>
          <a:p>
            <a:pPr algn="ctr"/>
            <a:r>
              <a:rPr lang="nl-NL" sz="1400" b="1" dirty="0" err="1" smtClean="0">
                <a:latin typeface="Cambria" panose="02040503050406030204" pitchFamily="18" charset="0"/>
              </a:rPr>
              <a:t>Their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relationship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with</a:t>
            </a:r>
            <a:r>
              <a:rPr lang="nl-NL" sz="1400" b="1" dirty="0" smtClean="0">
                <a:latin typeface="Cambria" panose="02040503050406030204" pitchFamily="18" charset="0"/>
              </a:rPr>
              <a:t> tamoxifen treatment </a:t>
            </a:r>
            <a:r>
              <a:rPr lang="nl-NL" sz="1400" b="1" dirty="0" err="1" smtClean="0">
                <a:latin typeface="Cambria" panose="02040503050406030204" pitchFamily="18" charset="0"/>
              </a:rPr>
              <a:t>outcome</a:t>
            </a:r>
            <a:r>
              <a:rPr lang="nl-NL" sz="1400" b="1" dirty="0" smtClean="0">
                <a:latin typeface="Cambria" panose="02040503050406030204" pitchFamily="18" charset="0"/>
              </a:rPr>
              <a:t>  </a:t>
            </a:r>
            <a:r>
              <a:rPr lang="nl-NL" sz="1400" b="1" dirty="0" err="1" smtClean="0">
                <a:latin typeface="Cambria" panose="02040503050406030204" pitchFamily="18" charset="0"/>
              </a:rPr>
              <a:t>defined</a:t>
            </a:r>
            <a:r>
              <a:rPr lang="nl-NL" sz="1400" b="1" dirty="0" smtClean="0">
                <a:latin typeface="Cambria" panose="02040503050406030204" pitchFamily="18" charset="0"/>
              </a:rPr>
              <a:t> </a:t>
            </a:r>
            <a:r>
              <a:rPr lang="nl-NL" sz="1400" b="1" dirty="0" err="1" smtClean="0">
                <a:latin typeface="Cambria" panose="02040503050406030204" pitchFamily="18" charset="0"/>
              </a:rPr>
              <a:t>by</a:t>
            </a:r>
            <a:r>
              <a:rPr lang="nl-NL" sz="1400" b="1" dirty="0" smtClean="0">
                <a:latin typeface="Cambria" panose="02040503050406030204" pitchFamily="18" charset="0"/>
              </a:rPr>
              <a:t> PFS</a:t>
            </a:r>
            <a:endParaRPr lang="en-US" sz="1400" b="1" dirty="0"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026" y="654"/>
            <a:ext cx="2782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>
                <a:solidFill>
                  <a:srgbClr val="00B0F0"/>
                </a:solidFill>
                <a:latin typeface="Cambria" panose="02040503050406030204" pitchFamily="18" charset="0"/>
                <a:cs typeface="Times New Roman" pitchFamily="18" charset="0"/>
              </a:rPr>
              <a:t>Supplementary</a:t>
            </a:r>
            <a:r>
              <a:rPr lang="nl-NL" b="1" dirty="0" smtClean="0">
                <a:solidFill>
                  <a:srgbClr val="00B0F0"/>
                </a:solidFill>
                <a:latin typeface="Cambria" panose="02040503050406030204" pitchFamily="18" charset="0"/>
                <a:cs typeface="Times New Roman" pitchFamily="18" charset="0"/>
              </a:rPr>
              <a:t> </a:t>
            </a:r>
            <a:r>
              <a:rPr lang="nl-NL" b="1" dirty="0" err="1" smtClean="0">
                <a:solidFill>
                  <a:srgbClr val="00B0F0"/>
                </a:solidFill>
                <a:latin typeface="Cambria" panose="02040503050406030204" pitchFamily="18" charset="0"/>
                <a:cs typeface="Times New Roman" pitchFamily="18" charset="0"/>
              </a:rPr>
              <a:t>Figure</a:t>
            </a:r>
            <a:r>
              <a:rPr lang="nl-NL" b="1" dirty="0" smtClean="0">
                <a:solidFill>
                  <a:srgbClr val="00B0F0"/>
                </a:solidFill>
                <a:latin typeface="Cambria" panose="02040503050406030204" pitchFamily="18" charset="0"/>
                <a:cs typeface="Times New Roman" pitchFamily="18" charset="0"/>
              </a:rPr>
              <a:t> 1 </a:t>
            </a:r>
            <a:endParaRPr lang="nl-NL" b="1" dirty="0">
              <a:solidFill>
                <a:srgbClr val="00B0F0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78245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086256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41904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99744" y="1105712"/>
            <a:ext cx="1924455" cy="2853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ABAT </a:t>
            </a:r>
            <a:r>
              <a:rPr lang="nl-NL" sz="1200" b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quantity</a:t>
            </a:r>
            <a:endParaRPr lang="en-US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3755207"/>
            <a:ext cx="2133600" cy="304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ABAT </a:t>
            </a:r>
            <a:r>
              <a:rPr lang="nl-NL" sz="1200" b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intensity</a:t>
            </a:r>
            <a:endParaRPr lang="en-US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52544" y="1019784"/>
            <a:ext cx="1828800" cy="371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STC2 </a:t>
            </a:r>
            <a:r>
              <a:rPr lang="nl-NL" sz="1200" b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quantity</a:t>
            </a:r>
            <a:endParaRPr lang="en-US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19600" y="3755207"/>
            <a:ext cx="1828800" cy="304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STC2 </a:t>
            </a:r>
            <a:r>
              <a:rPr lang="nl-NL" sz="1200" b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intensity</a:t>
            </a:r>
            <a:endParaRPr lang="en-US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4008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358449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143346" y="6472137"/>
            <a:ext cx="1828800" cy="304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ABAT IHC-score</a:t>
            </a:r>
            <a:endParaRPr lang="en-US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19600" y="6472137"/>
            <a:ext cx="1828800" cy="3047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STC2 IHC-score</a:t>
            </a:r>
            <a:endParaRPr lang="en-US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9499910"/>
            <a:ext cx="304800" cy="0"/>
          </a:xfrm>
          <a:prstGeom prst="line">
            <a:avLst/>
          </a:prstGeom>
          <a:ln w="28575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62618" y="9361411"/>
            <a:ext cx="27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smtClean="0">
                <a:latin typeface="Cambria" panose="02040503050406030204" pitchFamily="18" charset="0"/>
              </a:rPr>
              <a:t>0</a:t>
            </a:r>
            <a:endParaRPr lang="en-US" sz="1200" b="1" dirty="0">
              <a:latin typeface="Cambria" panose="02040503050406030204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486712" y="9511099"/>
            <a:ext cx="304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2600" y="9372600"/>
            <a:ext cx="27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smtClean="0">
                <a:latin typeface="Cambria" panose="02040503050406030204" pitchFamily="18" charset="0"/>
              </a:rPr>
              <a:t>1</a:t>
            </a:r>
            <a:endParaRPr lang="en-US" sz="1200" b="1" dirty="0">
              <a:latin typeface="Cambria" panose="02040503050406030204" pitchFamily="18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201274" y="9511099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67162" y="9372600"/>
            <a:ext cx="27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>
                <a:latin typeface="Cambria" panose="02040503050406030204" pitchFamily="18" charset="0"/>
              </a:rPr>
              <a:t>2</a:t>
            </a:r>
            <a:endParaRPr lang="en-US" sz="1200" b="1" dirty="0">
              <a:latin typeface="Cambria" panose="02040503050406030204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887074" y="9511099"/>
            <a:ext cx="304800" cy="0"/>
          </a:xfrm>
          <a:prstGeom prst="line">
            <a:avLst/>
          </a:prstGeom>
          <a:ln w="28575">
            <a:solidFill>
              <a:srgbClr val="99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52962" y="9372600"/>
            <a:ext cx="27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smtClean="0">
                <a:latin typeface="Cambria" panose="02040503050406030204" pitchFamily="18" charset="0"/>
              </a:rPr>
              <a:t>3</a:t>
            </a:r>
            <a:endParaRPr lang="en-US" sz="1200" b="1" dirty="0">
              <a:latin typeface="Cambria" panose="020405030504060302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649074" y="9511099"/>
            <a:ext cx="304800" cy="0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14962" y="9372600"/>
            <a:ext cx="276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b="1" dirty="0" smtClean="0">
                <a:latin typeface="Cambria" panose="02040503050406030204" pitchFamily="18" charset="0"/>
              </a:rPr>
              <a:t>4</a:t>
            </a:r>
            <a:endParaRPr lang="en-US" sz="12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70041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9254</TotalTime>
  <Words>40</Words>
  <Application>Microsoft Office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Erasmus 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393660</dc:creator>
  <cp:lastModifiedBy>M.P.H.M. Jansen</cp:lastModifiedBy>
  <cp:revision>322</cp:revision>
  <cp:lastPrinted>2014-06-12T15:08:29Z</cp:lastPrinted>
  <dcterms:created xsi:type="dcterms:W3CDTF">2012-02-17T10:29:42Z</dcterms:created>
  <dcterms:modified xsi:type="dcterms:W3CDTF">2015-02-12T12:24:20Z</dcterms:modified>
</cp:coreProperties>
</file>