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892">
          <p15:clr>
            <a:srgbClr val="A4A3A4"/>
          </p15:clr>
        </p15:guide>
        <p15:guide id="4" orient="horz" pos="35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994" autoAdjust="0"/>
    <p:restoredTop sz="94660"/>
  </p:normalViewPr>
  <p:slideViewPr>
    <p:cSldViewPr snapToGrid="0" showGuides="1">
      <p:cViewPr>
        <p:scale>
          <a:sx n="110" d="100"/>
          <a:sy n="110" d="100"/>
        </p:scale>
        <p:origin x="-498" y="216"/>
      </p:cViewPr>
      <p:guideLst>
        <p:guide orient="horz" pos="2160"/>
        <p:guide orient="horz" pos="1892"/>
        <p:guide orient="horz" pos="354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15170-6917-41F5-96D7-77A7A6282535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9E26B-6A60-4F3C-87E7-937B52A49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826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15170-6917-41F5-96D7-77A7A6282535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9E26B-6A60-4F3C-87E7-937B52A49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830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15170-6917-41F5-96D7-77A7A6282535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9E26B-6A60-4F3C-87E7-937B52A49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4846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15170-6917-41F5-96D7-77A7A6282535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9E26B-6A60-4F3C-87E7-937B52A49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4148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15170-6917-41F5-96D7-77A7A6282535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9E26B-6A60-4F3C-87E7-937B52A49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970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15170-6917-41F5-96D7-77A7A6282535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9E26B-6A60-4F3C-87E7-937B52A49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833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15170-6917-41F5-96D7-77A7A6282535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9E26B-6A60-4F3C-87E7-937B52A49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974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15170-6917-41F5-96D7-77A7A6282535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9E26B-6A60-4F3C-87E7-937B52A49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526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15170-6917-41F5-96D7-77A7A6282535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9E26B-6A60-4F3C-87E7-937B52A49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736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15170-6917-41F5-96D7-77A7A6282535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9E26B-6A60-4F3C-87E7-937B52A49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193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15170-6917-41F5-96D7-77A7A6282535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9E26B-6A60-4F3C-87E7-937B52A49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271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15170-6917-41F5-96D7-77A7A6282535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9E26B-6A60-4F3C-87E7-937B52A49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184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24566" y="172422"/>
            <a:ext cx="3196690" cy="3058488"/>
            <a:chOff x="2699792" y="1700809"/>
            <a:chExt cx="3196690" cy="3254972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716" r="26310"/>
            <a:stretch/>
          </p:blipFill>
          <p:spPr bwMode="auto">
            <a:xfrm>
              <a:off x="2699792" y="1917814"/>
              <a:ext cx="2821277" cy="30379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6" name="Group 5"/>
            <p:cNvGrpSpPr/>
            <p:nvPr/>
          </p:nvGrpSpPr>
          <p:grpSpPr>
            <a:xfrm>
              <a:off x="2748051" y="1700809"/>
              <a:ext cx="3148431" cy="3121012"/>
              <a:chOff x="169162" y="-68626"/>
              <a:chExt cx="3802216" cy="3553332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458725" y="-68626"/>
                <a:ext cx="3512653" cy="3553332"/>
                <a:chOff x="943516" y="1318547"/>
                <a:chExt cx="3461209" cy="4398518"/>
              </a:xfrm>
            </p:grpSpPr>
            <p:sp>
              <p:nvSpPr>
                <p:cNvPr id="9" name="TextBox 4"/>
                <p:cNvSpPr txBox="1"/>
                <p:nvPr/>
              </p:nvSpPr>
              <p:spPr>
                <a:xfrm>
                  <a:off x="1081302" y="4513064"/>
                  <a:ext cx="1779717" cy="4154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200" dirty="0"/>
                    <a:t>P = </a:t>
                  </a:r>
                  <a:r>
                    <a:rPr lang="en-US" sz="1200" dirty="0" smtClean="0"/>
                    <a:t>0.730</a:t>
                  </a:r>
                  <a:endParaRPr lang="en-US" sz="1200" dirty="0"/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3025063" y="3595511"/>
                  <a:ext cx="925529" cy="34700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Low (n=40)</a:t>
                  </a:r>
                  <a:endParaRPr lang="en-US" sz="1000" b="1" dirty="0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>
                  <a:off x="2400198" y="4531226"/>
                  <a:ext cx="952235" cy="34700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High (n=44)</a:t>
                  </a:r>
                  <a:endParaRPr lang="en-US" sz="1000" b="1" dirty="0"/>
                </a:p>
              </p:txBody>
            </p:sp>
            <p:sp>
              <p:nvSpPr>
                <p:cNvPr id="12" name="TextBox 7"/>
                <p:cNvSpPr txBox="1"/>
                <p:nvPr/>
              </p:nvSpPr>
              <p:spPr>
                <a:xfrm>
                  <a:off x="1029204" y="5377853"/>
                  <a:ext cx="3137588" cy="33921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000" b="1" dirty="0" smtClean="0"/>
                    <a:t>Time taken to local recurrence </a:t>
                  </a:r>
                  <a:r>
                    <a:rPr lang="en-US" sz="1000" b="1" dirty="0"/>
                    <a:t>(</a:t>
                  </a:r>
                  <a:r>
                    <a:rPr lang="en-US" sz="1000" b="1" dirty="0" smtClean="0"/>
                    <a:t>months)</a:t>
                  </a:r>
                  <a:endParaRPr lang="en-US" sz="1000" b="1" dirty="0"/>
                </a:p>
              </p:txBody>
            </p:sp>
            <p:sp>
              <p:nvSpPr>
                <p:cNvPr id="13" name="TextBox 8"/>
                <p:cNvSpPr txBox="1"/>
                <p:nvPr/>
              </p:nvSpPr>
              <p:spPr>
                <a:xfrm>
                  <a:off x="943516" y="1318547"/>
                  <a:ext cx="3461209" cy="36869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100" b="1" u="sng" dirty="0" smtClean="0"/>
                    <a:t>ATM and local recurrence</a:t>
                  </a:r>
                  <a:endParaRPr lang="en-US" sz="1100" b="1" u="sng" dirty="0"/>
                </a:p>
              </p:txBody>
            </p:sp>
          </p:grpSp>
          <p:sp>
            <p:nvSpPr>
              <p:cNvPr id="8" name="TextBox 15"/>
              <p:cNvSpPr txBox="1"/>
              <p:nvPr/>
            </p:nvSpPr>
            <p:spPr>
              <a:xfrm rot="16200000">
                <a:off x="-571402" y="1569889"/>
                <a:ext cx="1778477" cy="29734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000" b="1" dirty="0" smtClean="0"/>
                  <a:t>Cum Survival</a:t>
                </a:r>
                <a:endParaRPr lang="en-US" sz="1000" b="1" dirty="0"/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3213902" y="163921"/>
            <a:ext cx="3148431" cy="3053232"/>
            <a:chOff x="727238" y="3907044"/>
            <a:chExt cx="3148431" cy="3053232"/>
          </a:xfrm>
        </p:grpSpPr>
        <p:pic>
          <p:nvPicPr>
            <p:cNvPr id="15" name="Picture 5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732" r="26612"/>
            <a:stretch/>
          </p:blipFill>
          <p:spPr bwMode="auto">
            <a:xfrm>
              <a:off x="755576" y="4149080"/>
              <a:ext cx="2656835" cy="2811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6" name="Group 15"/>
            <p:cNvGrpSpPr/>
            <p:nvPr/>
          </p:nvGrpSpPr>
          <p:grpSpPr>
            <a:xfrm>
              <a:off x="727238" y="3907044"/>
              <a:ext cx="3148431" cy="2932614"/>
              <a:chOff x="169162" y="-68626"/>
              <a:chExt cx="3802216" cy="3553332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458725" y="-68626"/>
                <a:ext cx="3512653" cy="3553332"/>
                <a:chOff x="943516" y="1318547"/>
                <a:chExt cx="3461209" cy="4398518"/>
              </a:xfrm>
            </p:grpSpPr>
            <p:sp>
              <p:nvSpPr>
                <p:cNvPr id="19" name="TextBox 4"/>
                <p:cNvSpPr txBox="1"/>
                <p:nvPr/>
              </p:nvSpPr>
              <p:spPr>
                <a:xfrm>
                  <a:off x="1288779" y="4513064"/>
                  <a:ext cx="1779717" cy="4154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200" dirty="0"/>
                    <a:t>P = </a:t>
                  </a:r>
                  <a:r>
                    <a:rPr lang="en-US" sz="1200" dirty="0" smtClean="0"/>
                    <a:t>0.298</a:t>
                  </a:r>
                  <a:endParaRPr lang="en-US" sz="1200" dirty="0"/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3025063" y="3595511"/>
                  <a:ext cx="925529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Low (n=12)</a:t>
                  </a:r>
                  <a:endParaRPr lang="en-US" sz="1000" b="1" dirty="0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1269065" y="3753697"/>
                  <a:ext cx="952235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High (n=32)</a:t>
                  </a:r>
                  <a:endParaRPr lang="en-US" sz="1000" b="1" dirty="0"/>
                </a:p>
              </p:txBody>
            </p:sp>
            <p:sp>
              <p:nvSpPr>
                <p:cNvPr id="22" name="TextBox 7"/>
                <p:cNvSpPr txBox="1"/>
                <p:nvPr/>
              </p:nvSpPr>
              <p:spPr>
                <a:xfrm>
                  <a:off x="1029204" y="5377853"/>
                  <a:ext cx="3137588" cy="33921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000" b="1" dirty="0" smtClean="0"/>
                    <a:t>Time taken to local recurrence </a:t>
                  </a:r>
                  <a:r>
                    <a:rPr lang="en-US" sz="1000" b="1" dirty="0"/>
                    <a:t>(</a:t>
                  </a:r>
                  <a:r>
                    <a:rPr lang="en-US" sz="1000" b="1" dirty="0" smtClean="0"/>
                    <a:t>months)</a:t>
                  </a:r>
                  <a:endParaRPr lang="en-US" sz="1000" b="1" dirty="0"/>
                </a:p>
              </p:txBody>
            </p:sp>
            <p:sp>
              <p:nvSpPr>
                <p:cNvPr id="23" name="TextBox 8"/>
                <p:cNvSpPr txBox="1"/>
                <p:nvPr/>
              </p:nvSpPr>
              <p:spPr>
                <a:xfrm>
                  <a:off x="943516" y="1318547"/>
                  <a:ext cx="3461209" cy="39237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100" b="1" u="sng" dirty="0" smtClean="0"/>
                    <a:t>ATR and local recurrence</a:t>
                  </a:r>
                  <a:endParaRPr lang="en-US" sz="1100" b="1" u="sng" dirty="0"/>
                </a:p>
              </p:txBody>
            </p:sp>
          </p:grpSp>
          <p:sp>
            <p:nvSpPr>
              <p:cNvPr id="18" name="TextBox 15"/>
              <p:cNvSpPr txBox="1"/>
              <p:nvPr/>
            </p:nvSpPr>
            <p:spPr>
              <a:xfrm rot="16200000">
                <a:off x="-571402" y="1569889"/>
                <a:ext cx="1778477" cy="29734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000" b="1" dirty="0" smtClean="0"/>
                  <a:t>Cum Survival</a:t>
                </a:r>
                <a:endParaRPr lang="en-US" sz="1000" b="1" dirty="0"/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6020008" y="176861"/>
            <a:ext cx="3148431" cy="3067408"/>
            <a:chOff x="4562705" y="904695"/>
            <a:chExt cx="3148431" cy="3067408"/>
          </a:xfrm>
        </p:grpSpPr>
        <p:pic>
          <p:nvPicPr>
            <p:cNvPr id="25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454" r="26004"/>
            <a:stretch/>
          </p:blipFill>
          <p:spPr bwMode="auto">
            <a:xfrm>
              <a:off x="4610398" y="980728"/>
              <a:ext cx="2841922" cy="2991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6" name="Group 25"/>
            <p:cNvGrpSpPr/>
            <p:nvPr/>
          </p:nvGrpSpPr>
          <p:grpSpPr>
            <a:xfrm>
              <a:off x="4562705" y="904695"/>
              <a:ext cx="3148431" cy="2932614"/>
              <a:chOff x="169162" y="-68626"/>
              <a:chExt cx="3802216" cy="355333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458725" y="-68626"/>
                <a:ext cx="3512653" cy="3553332"/>
                <a:chOff x="943516" y="1318547"/>
                <a:chExt cx="3461209" cy="4398518"/>
              </a:xfrm>
            </p:grpSpPr>
            <p:sp>
              <p:nvSpPr>
                <p:cNvPr id="29" name="TextBox 4"/>
                <p:cNvSpPr txBox="1"/>
                <p:nvPr/>
              </p:nvSpPr>
              <p:spPr>
                <a:xfrm>
                  <a:off x="1288779" y="4513064"/>
                  <a:ext cx="1779717" cy="4154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200" dirty="0"/>
                    <a:t>P = </a:t>
                  </a:r>
                  <a:r>
                    <a:rPr lang="en-US" sz="1200" dirty="0" smtClean="0"/>
                    <a:t>0.106</a:t>
                  </a:r>
                  <a:endParaRPr lang="en-US" sz="1200" dirty="0"/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3025063" y="3595511"/>
                  <a:ext cx="925529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Low (n=16)</a:t>
                  </a:r>
                  <a:endParaRPr lang="en-US" sz="1000" b="1" dirty="0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1269065" y="3753697"/>
                  <a:ext cx="952235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High (n=64)</a:t>
                  </a:r>
                  <a:endParaRPr lang="en-US" sz="1000" b="1" dirty="0"/>
                </a:p>
              </p:txBody>
            </p:sp>
            <p:sp>
              <p:nvSpPr>
                <p:cNvPr id="32" name="TextBox 7"/>
                <p:cNvSpPr txBox="1"/>
                <p:nvPr/>
              </p:nvSpPr>
              <p:spPr>
                <a:xfrm>
                  <a:off x="1029204" y="5377853"/>
                  <a:ext cx="3137588" cy="33921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000" b="1" dirty="0" smtClean="0"/>
                    <a:t>Time taken to local recurrence </a:t>
                  </a:r>
                  <a:r>
                    <a:rPr lang="en-US" sz="1000" b="1" dirty="0"/>
                    <a:t>(</a:t>
                  </a:r>
                  <a:r>
                    <a:rPr lang="en-US" sz="1000" b="1" dirty="0" smtClean="0"/>
                    <a:t>months)</a:t>
                  </a:r>
                  <a:endParaRPr lang="en-US" sz="1000" b="1" dirty="0"/>
                </a:p>
              </p:txBody>
            </p:sp>
            <p:sp>
              <p:nvSpPr>
                <p:cNvPr id="33" name="TextBox 8"/>
                <p:cNvSpPr txBox="1"/>
                <p:nvPr/>
              </p:nvSpPr>
              <p:spPr>
                <a:xfrm>
                  <a:off x="943516" y="1318547"/>
                  <a:ext cx="3461209" cy="39237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100" b="1" u="sng" dirty="0" smtClean="0"/>
                    <a:t>CHK2 (Nuclear) and local recurrence</a:t>
                  </a:r>
                  <a:endParaRPr lang="en-US" sz="1100" b="1" u="sng" dirty="0"/>
                </a:p>
              </p:txBody>
            </p:sp>
          </p:grpSp>
          <p:sp>
            <p:nvSpPr>
              <p:cNvPr id="28" name="TextBox 15"/>
              <p:cNvSpPr txBox="1"/>
              <p:nvPr/>
            </p:nvSpPr>
            <p:spPr>
              <a:xfrm rot="16200000">
                <a:off x="-571402" y="1569889"/>
                <a:ext cx="1778477" cy="29734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000" b="1" dirty="0" smtClean="0"/>
                  <a:t>Cum Survival</a:t>
                </a:r>
                <a:endParaRPr lang="en-US" sz="1000" b="1" dirty="0"/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9038550" y="138583"/>
            <a:ext cx="3148431" cy="3323719"/>
            <a:chOff x="775497" y="764704"/>
            <a:chExt cx="3148431" cy="3323719"/>
          </a:xfrm>
        </p:grpSpPr>
        <p:pic>
          <p:nvPicPr>
            <p:cNvPr id="35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3" t="7093" r="26471" b="-6174"/>
            <a:stretch/>
          </p:blipFill>
          <p:spPr bwMode="auto">
            <a:xfrm>
              <a:off x="894714" y="946673"/>
              <a:ext cx="2719686" cy="3141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36" name="Group 35"/>
            <p:cNvGrpSpPr/>
            <p:nvPr/>
          </p:nvGrpSpPr>
          <p:grpSpPr>
            <a:xfrm>
              <a:off x="775497" y="764704"/>
              <a:ext cx="3148431" cy="3024336"/>
              <a:chOff x="169162" y="-68626"/>
              <a:chExt cx="3802216" cy="3664469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458725" y="-68626"/>
                <a:ext cx="3512653" cy="3664469"/>
                <a:chOff x="943516" y="1318547"/>
                <a:chExt cx="3461209" cy="4536090"/>
              </a:xfrm>
            </p:grpSpPr>
            <p:sp>
              <p:nvSpPr>
                <p:cNvPr id="39" name="TextBox 4"/>
                <p:cNvSpPr txBox="1"/>
                <p:nvPr/>
              </p:nvSpPr>
              <p:spPr>
                <a:xfrm>
                  <a:off x="1254013" y="4342607"/>
                  <a:ext cx="1779717" cy="4154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200" dirty="0"/>
                    <a:t>P = </a:t>
                  </a:r>
                  <a:r>
                    <a:rPr lang="en-US" sz="1200" dirty="0" smtClean="0"/>
                    <a:t>0.117</a:t>
                  </a:r>
                  <a:endParaRPr lang="en-US" sz="1200" dirty="0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2091171" y="4743874"/>
                  <a:ext cx="925529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Low (n=25)</a:t>
                  </a:r>
                  <a:endParaRPr lang="en-US" sz="1000" b="1" dirty="0"/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2623473" y="3433298"/>
                  <a:ext cx="952235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High (n=37)</a:t>
                  </a:r>
                  <a:endParaRPr lang="en-US" sz="1000" b="1" dirty="0"/>
                </a:p>
              </p:txBody>
            </p:sp>
            <p:sp>
              <p:nvSpPr>
                <p:cNvPr id="42" name="TextBox 7"/>
                <p:cNvSpPr txBox="1"/>
                <p:nvPr/>
              </p:nvSpPr>
              <p:spPr>
                <a:xfrm>
                  <a:off x="1029204" y="5515425"/>
                  <a:ext cx="3137588" cy="33921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000" b="1" dirty="0" smtClean="0"/>
                    <a:t>Time taken to local recurrence </a:t>
                  </a:r>
                  <a:r>
                    <a:rPr lang="en-US" sz="1000" b="1" dirty="0"/>
                    <a:t>(</a:t>
                  </a:r>
                  <a:r>
                    <a:rPr lang="en-US" sz="1000" b="1" dirty="0" smtClean="0"/>
                    <a:t>months)</a:t>
                  </a:r>
                  <a:endParaRPr lang="en-US" sz="1000" b="1" dirty="0"/>
                </a:p>
              </p:txBody>
            </p:sp>
            <p:sp>
              <p:nvSpPr>
                <p:cNvPr id="43" name="TextBox 8"/>
                <p:cNvSpPr txBox="1"/>
                <p:nvPr/>
              </p:nvSpPr>
              <p:spPr>
                <a:xfrm>
                  <a:off x="943516" y="1318547"/>
                  <a:ext cx="3461209" cy="39237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100" b="1" u="sng" dirty="0" smtClean="0"/>
                    <a:t>RAD51 (Nuclear)  and local recurrence</a:t>
                  </a:r>
                  <a:endParaRPr lang="en-US" sz="1100" b="1" u="sng" dirty="0"/>
                </a:p>
              </p:txBody>
            </p:sp>
          </p:grpSp>
          <p:sp>
            <p:nvSpPr>
              <p:cNvPr id="38" name="TextBox 15"/>
              <p:cNvSpPr txBox="1"/>
              <p:nvPr/>
            </p:nvSpPr>
            <p:spPr>
              <a:xfrm rot="16200000">
                <a:off x="-571402" y="1569889"/>
                <a:ext cx="1778477" cy="29734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000" b="1" dirty="0" smtClean="0"/>
                  <a:t>Cum Survival</a:t>
                </a:r>
                <a:endParaRPr lang="en-US" sz="1000" b="1" dirty="0"/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49608" y="3564022"/>
            <a:ext cx="3271648" cy="3024336"/>
            <a:chOff x="5167985" y="764704"/>
            <a:chExt cx="3271648" cy="3024336"/>
          </a:xfrm>
        </p:grpSpPr>
        <p:pic>
          <p:nvPicPr>
            <p:cNvPr id="45" name="Picture 3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255" r="27009"/>
            <a:stretch/>
          </p:blipFill>
          <p:spPr bwMode="auto">
            <a:xfrm>
              <a:off x="5220072" y="1072279"/>
              <a:ext cx="2828560" cy="27167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6" name="Group 45"/>
            <p:cNvGrpSpPr/>
            <p:nvPr/>
          </p:nvGrpSpPr>
          <p:grpSpPr>
            <a:xfrm>
              <a:off x="5167985" y="764704"/>
              <a:ext cx="3271648" cy="2952327"/>
              <a:chOff x="169162" y="-68626"/>
              <a:chExt cx="3951019" cy="3577218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458725" y="-68626"/>
                <a:ext cx="3661456" cy="3577218"/>
                <a:chOff x="943516" y="1318547"/>
                <a:chExt cx="3607832" cy="4428086"/>
              </a:xfrm>
            </p:grpSpPr>
            <p:sp>
              <p:nvSpPr>
                <p:cNvPr id="49" name="TextBox 4"/>
                <p:cNvSpPr txBox="1"/>
                <p:nvPr/>
              </p:nvSpPr>
              <p:spPr>
                <a:xfrm>
                  <a:off x="1288779" y="4513064"/>
                  <a:ext cx="1779717" cy="4154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200" dirty="0"/>
                    <a:t>P = </a:t>
                  </a:r>
                  <a:r>
                    <a:rPr lang="en-US" sz="1200" dirty="0" smtClean="0"/>
                    <a:t>0.280</a:t>
                  </a:r>
                  <a:endParaRPr lang="en-US" sz="1200" dirty="0"/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>
                  <a:off x="3704027" y="2419731"/>
                  <a:ext cx="847321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Low (n=2)</a:t>
                  </a:r>
                  <a:endParaRPr lang="en-US" sz="1000" b="1" dirty="0"/>
                </a:p>
              </p:txBody>
            </p:sp>
            <p:sp>
              <p:nvSpPr>
                <p:cNvPr id="51" name="Rectangle 50"/>
                <p:cNvSpPr/>
                <p:nvPr/>
              </p:nvSpPr>
              <p:spPr>
                <a:xfrm>
                  <a:off x="1390299" y="3802596"/>
                  <a:ext cx="952234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High (n=59)</a:t>
                  </a:r>
                  <a:endParaRPr lang="en-US" sz="1000" b="1" dirty="0"/>
                </a:p>
              </p:txBody>
            </p:sp>
            <p:sp>
              <p:nvSpPr>
                <p:cNvPr id="52" name="TextBox 7"/>
                <p:cNvSpPr txBox="1"/>
                <p:nvPr/>
              </p:nvSpPr>
              <p:spPr>
                <a:xfrm>
                  <a:off x="1029204" y="5407421"/>
                  <a:ext cx="3137588" cy="33921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000" b="1" dirty="0" smtClean="0"/>
                    <a:t>Time taken to local recurrence </a:t>
                  </a:r>
                  <a:r>
                    <a:rPr lang="en-US" sz="1000" b="1" dirty="0"/>
                    <a:t>(</a:t>
                  </a:r>
                  <a:r>
                    <a:rPr lang="en-US" sz="1000" b="1" dirty="0" smtClean="0"/>
                    <a:t>months)</a:t>
                  </a:r>
                  <a:endParaRPr lang="en-US" sz="1000" b="1" dirty="0"/>
                </a:p>
              </p:txBody>
            </p:sp>
            <p:sp>
              <p:nvSpPr>
                <p:cNvPr id="53" name="TextBox 8"/>
                <p:cNvSpPr txBox="1"/>
                <p:nvPr/>
              </p:nvSpPr>
              <p:spPr>
                <a:xfrm>
                  <a:off x="943516" y="1318547"/>
                  <a:ext cx="3461209" cy="39237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100" b="1" u="sng" dirty="0" smtClean="0"/>
                    <a:t>RAD51 (Cytoplasmic) and local recurrence</a:t>
                  </a:r>
                  <a:endParaRPr lang="en-US" sz="1100" b="1" u="sng" dirty="0"/>
                </a:p>
              </p:txBody>
            </p:sp>
          </p:grpSp>
          <p:sp>
            <p:nvSpPr>
              <p:cNvPr id="48" name="TextBox 15"/>
              <p:cNvSpPr txBox="1"/>
              <p:nvPr/>
            </p:nvSpPr>
            <p:spPr>
              <a:xfrm rot="16200000">
                <a:off x="-571402" y="1569889"/>
                <a:ext cx="1778477" cy="29734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000" b="1" dirty="0" smtClean="0"/>
                  <a:t>Cum Survival</a:t>
                </a:r>
                <a:endParaRPr lang="en-US" sz="1000" b="1" dirty="0"/>
              </a:p>
            </p:txBody>
          </p:sp>
        </p:grpSp>
      </p:grpSp>
      <p:grpSp>
        <p:nvGrpSpPr>
          <p:cNvPr id="54" name="Group 53"/>
          <p:cNvGrpSpPr/>
          <p:nvPr/>
        </p:nvGrpSpPr>
        <p:grpSpPr>
          <a:xfrm>
            <a:off x="3169752" y="3600364"/>
            <a:ext cx="3148431" cy="3024336"/>
            <a:chOff x="727238" y="3789040"/>
            <a:chExt cx="3148431" cy="3024336"/>
          </a:xfrm>
        </p:grpSpPr>
        <p:pic>
          <p:nvPicPr>
            <p:cNvPr id="55" name="Picture 4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74" r="26502"/>
            <a:stretch/>
          </p:blipFill>
          <p:spPr bwMode="auto">
            <a:xfrm>
              <a:off x="755577" y="4088423"/>
              <a:ext cx="2563624" cy="27249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56" name="Group 55"/>
            <p:cNvGrpSpPr/>
            <p:nvPr/>
          </p:nvGrpSpPr>
          <p:grpSpPr>
            <a:xfrm>
              <a:off x="727238" y="3789040"/>
              <a:ext cx="3148431" cy="2932614"/>
              <a:chOff x="169162" y="-68626"/>
              <a:chExt cx="3802216" cy="3553332"/>
            </a:xfrm>
          </p:grpSpPr>
          <p:grpSp>
            <p:nvGrpSpPr>
              <p:cNvPr id="57" name="Group 56"/>
              <p:cNvGrpSpPr/>
              <p:nvPr/>
            </p:nvGrpSpPr>
            <p:grpSpPr>
              <a:xfrm>
                <a:off x="458725" y="-68626"/>
                <a:ext cx="3512653" cy="3553332"/>
                <a:chOff x="943516" y="1318547"/>
                <a:chExt cx="3461209" cy="4398518"/>
              </a:xfrm>
            </p:grpSpPr>
            <p:sp>
              <p:nvSpPr>
                <p:cNvPr id="59" name="TextBox 4"/>
                <p:cNvSpPr txBox="1"/>
                <p:nvPr/>
              </p:nvSpPr>
              <p:spPr>
                <a:xfrm>
                  <a:off x="1288779" y="4513064"/>
                  <a:ext cx="1779717" cy="4154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200" dirty="0"/>
                    <a:t>P = </a:t>
                  </a:r>
                  <a:r>
                    <a:rPr lang="en-US" sz="1200" dirty="0" smtClean="0"/>
                    <a:t>0.264</a:t>
                  </a:r>
                  <a:endParaRPr lang="en-US" sz="1200" dirty="0"/>
                </a:p>
              </p:txBody>
            </p:sp>
            <p:sp>
              <p:nvSpPr>
                <p:cNvPr id="60" name="Rectangle 59"/>
                <p:cNvSpPr/>
                <p:nvPr/>
              </p:nvSpPr>
              <p:spPr>
                <a:xfrm>
                  <a:off x="1120351" y="3649302"/>
                  <a:ext cx="925529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Low (n=14)</a:t>
                  </a:r>
                  <a:endParaRPr lang="en-US" sz="1000" b="1" dirty="0"/>
                </a:p>
              </p:txBody>
            </p:sp>
            <p:sp>
              <p:nvSpPr>
                <p:cNvPr id="61" name="Rectangle 60"/>
                <p:cNvSpPr/>
                <p:nvPr/>
              </p:nvSpPr>
              <p:spPr>
                <a:xfrm>
                  <a:off x="2592378" y="3217294"/>
                  <a:ext cx="952235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High (n=76)</a:t>
                  </a:r>
                  <a:endParaRPr lang="en-US" sz="1000" b="1" dirty="0"/>
                </a:p>
              </p:txBody>
            </p:sp>
            <p:sp>
              <p:nvSpPr>
                <p:cNvPr id="62" name="TextBox 7"/>
                <p:cNvSpPr txBox="1"/>
                <p:nvPr/>
              </p:nvSpPr>
              <p:spPr>
                <a:xfrm>
                  <a:off x="1029204" y="5377853"/>
                  <a:ext cx="3137588" cy="33921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000" b="1" dirty="0" smtClean="0"/>
                    <a:t>Time taken to local recurrence </a:t>
                  </a:r>
                  <a:r>
                    <a:rPr lang="en-US" sz="1000" b="1" dirty="0"/>
                    <a:t>(</a:t>
                  </a:r>
                  <a:r>
                    <a:rPr lang="en-US" sz="1000" b="1" dirty="0" smtClean="0"/>
                    <a:t>months)</a:t>
                  </a:r>
                  <a:endParaRPr lang="en-US" sz="1000" b="1" dirty="0"/>
                </a:p>
              </p:txBody>
            </p:sp>
            <p:sp>
              <p:nvSpPr>
                <p:cNvPr id="63" name="TextBox 8"/>
                <p:cNvSpPr txBox="1"/>
                <p:nvPr/>
              </p:nvSpPr>
              <p:spPr>
                <a:xfrm>
                  <a:off x="943516" y="1318547"/>
                  <a:ext cx="3461209" cy="39237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100" b="1" u="sng" dirty="0" smtClean="0"/>
                    <a:t>BRCA1 and local recurrence</a:t>
                  </a:r>
                  <a:endParaRPr lang="en-US" sz="1100" b="1" u="sng" dirty="0"/>
                </a:p>
              </p:txBody>
            </p:sp>
          </p:grpSp>
          <p:sp>
            <p:nvSpPr>
              <p:cNvPr id="58" name="TextBox 15"/>
              <p:cNvSpPr txBox="1"/>
              <p:nvPr/>
            </p:nvSpPr>
            <p:spPr>
              <a:xfrm rot="16200000">
                <a:off x="-571402" y="1569889"/>
                <a:ext cx="1778477" cy="29734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000" b="1" dirty="0" smtClean="0"/>
                  <a:t>Cum Survival</a:t>
                </a:r>
                <a:endParaRPr lang="en-US" sz="1000" b="1" dirty="0"/>
              </a:p>
            </p:txBody>
          </p:sp>
        </p:grpSp>
      </p:grpSp>
      <p:grpSp>
        <p:nvGrpSpPr>
          <p:cNvPr id="64" name="Group 63"/>
          <p:cNvGrpSpPr/>
          <p:nvPr/>
        </p:nvGrpSpPr>
        <p:grpSpPr>
          <a:xfrm>
            <a:off x="5980699" y="3600364"/>
            <a:ext cx="3148431" cy="3083801"/>
            <a:chOff x="5239993" y="3789039"/>
            <a:chExt cx="3148431" cy="3083801"/>
          </a:xfrm>
        </p:grpSpPr>
        <p:pic>
          <p:nvPicPr>
            <p:cNvPr id="65" name="Picture 5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235" r="26477"/>
            <a:stretch/>
          </p:blipFill>
          <p:spPr bwMode="auto">
            <a:xfrm>
              <a:off x="5298243" y="4005064"/>
              <a:ext cx="2730141" cy="28677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66" name="Group 65"/>
            <p:cNvGrpSpPr/>
            <p:nvPr/>
          </p:nvGrpSpPr>
          <p:grpSpPr>
            <a:xfrm>
              <a:off x="5239993" y="3789039"/>
              <a:ext cx="3148431" cy="2954347"/>
              <a:chOff x="169162" y="-94960"/>
              <a:chExt cx="3802216" cy="3579665"/>
            </a:xfrm>
          </p:grpSpPr>
          <p:grpSp>
            <p:nvGrpSpPr>
              <p:cNvPr id="67" name="Group 66"/>
              <p:cNvGrpSpPr/>
              <p:nvPr/>
            </p:nvGrpSpPr>
            <p:grpSpPr>
              <a:xfrm>
                <a:off x="458725" y="-94960"/>
                <a:ext cx="3512653" cy="3579665"/>
                <a:chOff x="943516" y="1285950"/>
                <a:chExt cx="3461209" cy="4431115"/>
              </a:xfrm>
            </p:grpSpPr>
            <p:sp>
              <p:nvSpPr>
                <p:cNvPr id="69" name="TextBox 4"/>
                <p:cNvSpPr txBox="1"/>
                <p:nvPr/>
              </p:nvSpPr>
              <p:spPr>
                <a:xfrm>
                  <a:off x="1288779" y="4513064"/>
                  <a:ext cx="1779717" cy="4154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200" dirty="0"/>
                    <a:t>P = </a:t>
                  </a:r>
                  <a:r>
                    <a:rPr lang="en-US" sz="1200" dirty="0" smtClean="0"/>
                    <a:t>0.468</a:t>
                  </a:r>
                  <a:endParaRPr lang="en-US" sz="1200" dirty="0"/>
                </a:p>
              </p:txBody>
            </p:sp>
            <p:sp>
              <p:nvSpPr>
                <p:cNvPr id="70" name="Rectangle 69"/>
                <p:cNvSpPr/>
                <p:nvPr/>
              </p:nvSpPr>
              <p:spPr>
                <a:xfrm>
                  <a:off x="1319986" y="3806100"/>
                  <a:ext cx="925529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Low (n=10)</a:t>
                  </a:r>
                  <a:endParaRPr lang="en-US" sz="1000" b="1" dirty="0"/>
                </a:p>
              </p:txBody>
            </p:sp>
            <p:sp>
              <p:nvSpPr>
                <p:cNvPr id="71" name="Rectangle 70"/>
                <p:cNvSpPr/>
                <p:nvPr/>
              </p:nvSpPr>
              <p:spPr>
                <a:xfrm>
                  <a:off x="2451066" y="2944875"/>
                  <a:ext cx="952235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High (n=69)</a:t>
                  </a:r>
                  <a:endParaRPr lang="en-US" sz="1000" b="1" dirty="0"/>
                </a:p>
              </p:txBody>
            </p:sp>
            <p:sp>
              <p:nvSpPr>
                <p:cNvPr id="72" name="TextBox 7"/>
                <p:cNvSpPr txBox="1"/>
                <p:nvPr/>
              </p:nvSpPr>
              <p:spPr>
                <a:xfrm>
                  <a:off x="1029204" y="5377853"/>
                  <a:ext cx="3137588" cy="33921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000" b="1" dirty="0" smtClean="0"/>
                    <a:t>Time taken to local recurrence </a:t>
                  </a:r>
                  <a:r>
                    <a:rPr lang="en-US" sz="1000" b="1" dirty="0"/>
                    <a:t>(</a:t>
                  </a:r>
                  <a:r>
                    <a:rPr lang="en-US" sz="1000" b="1" dirty="0" smtClean="0"/>
                    <a:t>months)</a:t>
                  </a:r>
                  <a:endParaRPr lang="en-US" sz="1000" b="1" dirty="0"/>
                </a:p>
              </p:txBody>
            </p:sp>
            <p:sp>
              <p:nvSpPr>
                <p:cNvPr id="73" name="TextBox 8"/>
                <p:cNvSpPr txBox="1"/>
                <p:nvPr/>
              </p:nvSpPr>
              <p:spPr>
                <a:xfrm>
                  <a:off x="943516" y="1285950"/>
                  <a:ext cx="3461209" cy="39237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GB" sz="1100" b="1" u="sng" dirty="0"/>
                    <a:t>y</a:t>
                  </a:r>
                  <a:r>
                    <a:rPr lang="en-GB" sz="1100" b="1" u="sng" dirty="0" smtClean="0"/>
                    <a:t>H2AX</a:t>
                  </a:r>
                  <a:r>
                    <a:rPr lang="en-US" sz="1100" b="1" u="sng" dirty="0" smtClean="0"/>
                    <a:t> (Nuclear) and local recurrence</a:t>
                  </a:r>
                  <a:endParaRPr lang="en-US" sz="1100" b="1" u="sng" dirty="0"/>
                </a:p>
              </p:txBody>
            </p:sp>
          </p:grpSp>
          <p:sp>
            <p:nvSpPr>
              <p:cNvPr id="68" name="TextBox 15"/>
              <p:cNvSpPr txBox="1"/>
              <p:nvPr/>
            </p:nvSpPr>
            <p:spPr>
              <a:xfrm rot="16200000">
                <a:off x="-571402" y="1569889"/>
                <a:ext cx="1778477" cy="29734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000" b="1" dirty="0" smtClean="0"/>
                  <a:t>Cum Survival</a:t>
                </a:r>
                <a:endParaRPr lang="en-US" sz="1000" b="1" dirty="0"/>
              </a:p>
            </p:txBody>
          </p:sp>
        </p:grpSp>
      </p:grpSp>
      <p:grpSp>
        <p:nvGrpSpPr>
          <p:cNvPr id="74" name="Group 73"/>
          <p:cNvGrpSpPr/>
          <p:nvPr/>
        </p:nvGrpSpPr>
        <p:grpSpPr>
          <a:xfrm>
            <a:off x="9046324" y="3489466"/>
            <a:ext cx="3148431" cy="3168352"/>
            <a:chOff x="775497" y="764704"/>
            <a:chExt cx="3148431" cy="3168352"/>
          </a:xfrm>
        </p:grpSpPr>
        <p:pic>
          <p:nvPicPr>
            <p:cNvPr id="75" name="Picture 2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48" r="25684"/>
            <a:stretch/>
          </p:blipFill>
          <p:spPr bwMode="auto">
            <a:xfrm>
              <a:off x="827585" y="1173600"/>
              <a:ext cx="2635616" cy="2759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76" name="Group 75"/>
            <p:cNvGrpSpPr/>
            <p:nvPr/>
          </p:nvGrpSpPr>
          <p:grpSpPr>
            <a:xfrm>
              <a:off x="775497" y="764704"/>
              <a:ext cx="3148431" cy="3024336"/>
              <a:chOff x="169162" y="-68626"/>
              <a:chExt cx="3802216" cy="3664469"/>
            </a:xfrm>
          </p:grpSpPr>
          <p:grpSp>
            <p:nvGrpSpPr>
              <p:cNvPr id="77" name="Group 76"/>
              <p:cNvGrpSpPr/>
              <p:nvPr/>
            </p:nvGrpSpPr>
            <p:grpSpPr>
              <a:xfrm>
                <a:off x="458725" y="-68626"/>
                <a:ext cx="3512653" cy="3664469"/>
                <a:chOff x="943516" y="1318547"/>
                <a:chExt cx="3461209" cy="4536090"/>
              </a:xfrm>
            </p:grpSpPr>
            <p:sp>
              <p:nvSpPr>
                <p:cNvPr id="79" name="TextBox 4"/>
                <p:cNvSpPr txBox="1"/>
                <p:nvPr/>
              </p:nvSpPr>
              <p:spPr>
                <a:xfrm>
                  <a:off x="1194053" y="4805435"/>
                  <a:ext cx="1779717" cy="4154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200" dirty="0"/>
                    <a:t>P = </a:t>
                  </a:r>
                  <a:r>
                    <a:rPr lang="en-US" sz="1200" dirty="0" smtClean="0"/>
                    <a:t>0.689</a:t>
                  </a:r>
                  <a:endParaRPr lang="en-US" sz="1200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433920" y="3532298"/>
                  <a:ext cx="925529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Low (n=11)</a:t>
                  </a:r>
                  <a:endParaRPr lang="en-US" sz="1000" b="1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1812208" y="4537895"/>
                  <a:ext cx="952235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High (n=68)</a:t>
                  </a:r>
                  <a:endParaRPr lang="en-US" sz="1000" b="1" dirty="0"/>
                </a:p>
              </p:txBody>
            </p:sp>
            <p:sp>
              <p:nvSpPr>
                <p:cNvPr id="82" name="TextBox 7"/>
                <p:cNvSpPr txBox="1"/>
                <p:nvPr/>
              </p:nvSpPr>
              <p:spPr>
                <a:xfrm>
                  <a:off x="1029204" y="5515425"/>
                  <a:ext cx="3137588" cy="33921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000" b="1" dirty="0" smtClean="0"/>
                    <a:t>Time taken to local recurrence </a:t>
                  </a:r>
                  <a:r>
                    <a:rPr lang="en-US" sz="1000" b="1" dirty="0"/>
                    <a:t>(</a:t>
                  </a:r>
                  <a:r>
                    <a:rPr lang="en-US" sz="1000" b="1" dirty="0" smtClean="0"/>
                    <a:t>months)</a:t>
                  </a:r>
                  <a:endParaRPr lang="en-US" sz="1000" b="1" dirty="0"/>
                </a:p>
              </p:txBody>
            </p:sp>
            <p:sp>
              <p:nvSpPr>
                <p:cNvPr id="83" name="TextBox 8"/>
                <p:cNvSpPr txBox="1"/>
                <p:nvPr/>
              </p:nvSpPr>
              <p:spPr>
                <a:xfrm>
                  <a:off x="943516" y="1318547"/>
                  <a:ext cx="3461209" cy="39237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GB" sz="1100" b="1" u="sng" dirty="0"/>
                    <a:t>y</a:t>
                  </a:r>
                  <a:r>
                    <a:rPr lang="en-GB" sz="1100" b="1" u="sng" dirty="0" smtClean="0"/>
                    <a:t>H2AX</a:t>
                  </a:r>
                  <a:r>
                    <a:rPr lang="en-US" sz="1100" b="1" u="sng" dirty="0" smtClean="0"/>
                    <a:t> (Cytoplasmic)  and local recurrence</a:t>
                  </a:r>
                  <a:endParaRPr lang="en-US" sz="1100" b="1" u="sng" dirty="0"/>
                </a:p>
              </p:txBody>
            </p:sp>
          </p:grpSp>
          <p:sp>
            <p:nvSpPr>
              <p:cNvPr id="78" name="TextBox 15"/>
              <p:cNvSpPr txBox="1"/>
              <p:nvPr/>
            </p:nvSpPr>
            <p:spPr>
              <a:xfrm rot="16200000">
                <a:off x="-571402" y="1569889"/>
                <a:ext cx="1778477" cy="29734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000" b="1" dirty="0" smtClean="0"/>
                  <a:t>Cum Survival</a:t>
                </a:r>
                <a:endParaRPr lang="en-US" sz="1000" b="1" dirty="0"/>
              </a:p>
            </p:txBody>
          </p:sp>
        </p:grpSp>
      </p:grpSp>
      <p:sp>
        <p:nvSpPr>
          <p:cNvPr id="84" name="TextBox 83"/>
          <p:cNvSpPr txBox="1"/>
          <p:nvPr/>
        </p:nvSpPr>
        <p:spPr>
          <a:xfrm>
            <a:off x="5132436" y="6590392"/>
            <a:ext cx="25258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S1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7250" y="99329"/>
            <a:ext cx="294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A</a:t>
            </a:r>
            <a:endParaRPr lang="en-GB" sz="1200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3190278" y="95639"/>
            <a:ext cx="294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B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086967" y="69668"/>
            <a:ext cx="294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C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9159639" y="15955"/>
            <a:ext cx="294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D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67249" y="3454170"/>
            <a:ext cx="294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E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263465" y="3430615"/>
            <a:ext cx="294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F</a:t>
            </a:r>
            <a:endParaRPr lang="en-GB" sz="1200" b="1" dirty="0"/>
          </a:p>
        </p:txBody>
      </p:sp>
      <p:sp>
        <p:nvSpPr>
          <p:cNvPr id="91" name="TextBox 90"/>
          <p:cNvSpPr txBox="1"/>
          <p:nvPr/>
        </p:nvSpPr>
        <p:spPr>
          <a:xfrm>
            <a:off x="6118234" y="3417828"/>
            <a:ext cx="294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G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9098412" y="3403332"/>
            <a:ext cx="294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val="321108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70431" y="100515"/>
            <a:ext cx="3148432" cy="3060185"/>
            <a:chOff x="727237" y="3789040"/>
            <a:chExt cx="3148432" cy="3060185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800" r="26037"/>
            <a:stretch/>
          </p:blipFill>
          <p:spPr bwMode="auto">
            <a:xfrm>
              <a:off x="727237" y="4077072"/>
              <a:ext cx="2642363" cy="27721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6" name="Group 5"/>
            <p:cNvGrpSpPr/>
            <p:nvPr/>
          </p:nvGrpSpPr>
          <p:grpSpPr>
            <a:xfrm>
              <a:off x="727238" y="3789040"/>
              <a:ext cx="3148431" cy="2932614"/>
              <a:chOff x="169162" y="-68626"/>
              <a:chExt cx="3802216" cy="3553332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458725" y="-68626"/>
                <a:ext cx="3512653" cy="3553332"/>
                <a:chOff x="943516" y="1318547"/>
                <a:chExt cx="3461209" cy="4398518"/>
              </a:xfrm>
            </p:grpSpPr>
            <p:sp>
              <p:nvSpPr>
                <p:cNvPr id="9" name="TextBox 4"/>
                <p:cNvSpPr txBox="1"/>
                <p:nvPr/>
              </p:nvSpPr>
              <p:spPr>
                <a:xfrm>
                  <a:off x="1206038" y="4683160"/>
                  <a:ext cx="1779717" cy="4154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200" dirty="0"/>
                    <a:t>P = </a:t>
                  </a:r>
                  <a:r>
                    <a:rPr lang="en-US" sz="1200" dirty="0" smtClean="0"/>
                    <a:t>0.415</a:t>
                  </a:r>
                  <a:endParaRPr lang="en-US" sz="1200" dirty="0"/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1103100" y="3996954"/>
                  <a:ext cx="925529" cy="369298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Low (n=16)</a:t>
                  </a:r>
                  <a:endParaRPr lang="en-US" sz="1000" b="1" dirty="0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>
                  <a:off x="2178437" y="3378778"/>
                  <a:ext cx="952235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High (n=64)</a:t>
                  </a:r>
                  <a:endParaRPr lang="en-US" sz="1000" b="1" dirty="0"/>
                </a:p>
              </p:txBody>
            </p:sp>
            <p:sp>
              <p:nvSpPr>
                <p:cNvPr id="12" name="TextBox 7"/>
                <p:cNvSpPr txBox="1"/>
                <p:nvPr/>
              </p:nvSpPr>
              <p:spPr>
                <a:xfrm>
                  <a:off x="1029204" y="5377853"/>
                  <a:ext cx="3137588" cy="33921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000" b="1" dirty="0" smtClean="0"/>
                    <a:t>Time taken to local recurrence </a:t>
                  </a:r>
                  <a:r>
                    <a:rPr lang="en-US" sz="1000" b="1" dirty="0"/>
                    <a:t>(</a:t>
                  </a:r>
                  <a:r>
                    <a:rPr lang="en-US" sz="1000" b="1" dirty="0" smtClean="0"/>
                    <a:t>months)</a:t>
                  </a:r>
                  <a:endParaRPr lang="en-US" sz="1000" b="1" dirty="0"/>
                </a:p>
              </p:txBody>
            </p:sp>
            <p:sp>
              <p:nvSpPr>
                <p:cNvPr id="13" name="TextBox 8"/>
                <p:cNvSpPr txBox="1"/>
                <p:nvPr/>
              </p:nvSpPr>
              <p:spPr>
                <a:xfrm>
                  <a:off x="943516" y="1318547"/>
                  <a:ext cx="3461209" cy="39237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GB" sz="1100" b="1" u="sng" dirty="0" smtClean="0"/>
                    <a:t>DNA-</a:t>
                  </a:r>
                  <a:r>
                    <a:rPr lang="en-GB" sz="1100" b="1" u="sng" dirty="0" err="1" smtClean="0"/>
                    <a:t>PKcs</a:t>
                  </a:r>
                  <a:r>
                    <a:rPr lang="en-US" sz="1100" b="1" u="sng" dirty="0" smtClean="0"/>
                    <a:t> and local recurrence</a:t>
                  </a:r>
                  <a:endParaRPr lang="en-US" sz="1100" b="1" u="sng" dirty="0"/>
                </a:p>
              </p:txBody>
            </p:sp>
          </p:grpSp>
          <p:sp>
            <p:nvSpPr>
              <p:cNvPr id="8" name="TextBox 15"/>
              <p:cNvSpPr txBox="1"/>
              <p:nvPr/>
            </p:nvSpPr>
            <p:spPr>
              <a:xfrm rot="16200000">
                <a:off x="-571402" y="1569889"/>
                <a:ext cx="1778477" cy="29734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000" b="1" dirty="0" smtClean="0"/>
                  <a:t>Cum Survival</a:t>
                </a:r>
                <a:endParaRPr lang="en-US" sz="1000" b="1" dirty="0"/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2940455" y="44930"/>
            <a:ext cx="3148432" cy="3104616"/>
            <a:chOff x="5167985" y="764704"/>
            <a:chExt cx="3148432" cy="3104616"/>
          </a:xfrm>
        </p:grpSpPr>
        <p:pic>
          <p:nvPicPr>
            <p:cNvPr id="15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932" r="26114"/>
            <a:stretch/>
          </p:blipFill>
          <p:spPr bwMode="auto">
            <a:xfrm>
              <a:off x="5220072" y="1029837"/>
              <a:ext cx="2737325" cy="2839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6" name="Group 15"/>
            <p:cNvGrpSpPr/>
            <p:nvPr/>
          </p:nvGrpSpPr>
          <p:grpSpPr>
            <a:xfrm>
              <a:off x="5167985" y="764704"/>
              <a:ext cx="3148432" cy="2952327"/>
              <a:chOff x="169162" y="-68626"/>
              <a:chExt cx="3802217" cy="3577218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458725" y="-68626"/>
                <a:ext cx="3512654" cy="3577218"/>
                <a:chOff x="943516" y="1318547"/>
                <a:chExt cx="3461209" cy="4428086"/>
              </a:xfrm>
            </p:grpSpPr>
            <p:sp>
              <p:nvSpPr>
                <p:cNvPr id="19" name="TextBox 4"/>
                <p:cNvSpPr txBox="1"/>
                <p:nvPr/>
              </p:nvSpPr>
              <p:spPr>
                <a:xfrm>
                  <a:off x="1288779" y="4513064"/>
                  <a:ext cx="1779717" cy="4154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200" dirty="0"/>
                    <a:t>P = </a:t>
                  </a:r>
                  <a:r>
                    <a:rPr lang="en-US" sz="1200" dirty="0" smtClean="0"/>
                    <a:t>0.088</a:t>
                  </a:r>
                  <a:endParaRPr lang="en-US" sz="1200" dirty="0"/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3051974" y="3046581"/>
                  <a:ext cx="925529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Low (n=12)</a:t>
                  </a:r>
                  <a:endParaRPr lang="en-US" sz="1000" b="1" dirty="0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1390299" y="3802596"/>
                  <a:ext cx="952234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High (n=55)</a:t>
                  </a:r>
                  <a:endParaRPr lang="en-US" sz="1000" b="1" dirty="0"/>
                </a:p>
              </p:txBody>
            </p:sp>
            <p:sp>
              <p:nvSpPr>
                <p:cNvPr id="22" name="TextBox 7"/>
                <p:cNvSpPr txBox="1"/>
                <p:nvPr/>
              </p:nvSpPr>
              <p:spPr>
                <a:xfrm>
                  <a:off x="1029204" y="5407421"/>
                  <a:ext cx="3137588" cy="33921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000" b="1" dirty="0" smtClean="0"/>
                    <a:t>Time taken to local recurrence </a:t>
                  </a:r>
                  <a:r>
                    <a:rPr lang="en-US" sz="1000" b="1" dirty="0"/>
                    <a:t>(</a:t>
                  </a:r>
                  <a:r>
                    <a:rPr lang="en-US" sz="1000" b="1" dirty="0" smtClean="0"/>
                    <a:t>months)</a:t>
                  </a:r>
                  <a:endParaRPr lang="en-US" sz="1000" b="1" dirty="0"/>
                </a:p>
              </p:txBody>
            </p:sp>
            <p:sp>
              <p:nvSpPr>
                <p:cNvPr id="23" name="TextBox 8"/>
                <p:cNvSpPr txBox="1"/>
                <p:nvPr/>
              </p:nvSpPr>
              <p:spPr>
                <a:xfrm>
                  <a:off x="943516" y="1318547"/>
                  <a:ext cx="3461209" cy="39237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100" b="1" u="sng" dirty="0" smtClean="0"/>
                    <a:t>KU70/80 and local recurrence</a:t>
                  </a:r>
                  <a:endParaRPr lang="en-US" sz="1100" b="1" u="sng" dirty="0"/>
                </a:p>
              </p:txBody>
            </p:sp>
          </p:grpSp>
          <p:sp>
            <p:nvSpPr>
              <p:cNvPr id="18" name="TextBox 15"/>
              <p:cNvSpPr txBox="1"/>
              <p:nvPr/>
            </p:nvSpPr>
            <p:spPr>
              <a:xfrm rot="16200000">
                <a:off x="-571402" y="1569889"/>
                <a:ext cx="1778477" cy="29734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000" b="1" dirty="0" smtClean="0"/>
                  <a:t>Cum Survival</a:t>
                </a:r>
                <a:endParaRPr lang="en-US" sz="1000" b="1" dirty="0"/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5843899" y="13062"/>
            <a:ext cx="3148431" cy="3168352"/>
            <a:chOff x="775497" y="764704"/>
            <a:chExt cx="3148431" cy="3168352"/>
          </a:xfrm>
        </p:grpSpPr>
        <p:pic>
          <p:nvPicPr>
            <p:cNvPr id="25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809" r="26112"/>
            <a:stretch/>
          </p:blipFill>
          <p:spPr bwMode="auto">
            <a:xfrm>
              <a:off x="816950" y="972971"/>
              <a:ext cx="2818946" cy="29600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6" name="Group 25"/>
            <p:cNvGrpSpPr/>
            <p:nvPr/>
          </p:nvGrpSpPr>
          <p:grpSpPr>
            <a:xfrm>
              <a:off x="775497" y="764704"/>
              <a:ext cx="3148431" cy="3024336"/>
              <a:chOff x="169162" y="-68626"/>
              <a:chExt cx="3802216" cy="3664469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458725" y="-68626"/>
                <a:ext cx="3512653" cy="3664469"/>
                <a:chOff x="943516" y="1318547"/>
                <a:chExt cx="3461209" cy="4536090"/>
              </a:xfrm>
            </p:grpSpPr>
            <p:sp>
              <p:nvSpPr>
                <p:cNvPr id="29" name="TextBox 4"/>
                <p:cNvSpPr txBox="1"/>
                <p:nvPr/>
              </p:nvSpPr>
              <p:spPr>
                <a:xfrm>
                  <a:off x="1314421" y="4606598"/>
                  <a:ext cx="1779717" cy="4154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200" dirty="0"/>
                    <a:t>P = </a:t>
                  </a:r>
                  <a:r>
                    <a:rPr lang="en-US" sz="1200" dirty="0" smtClean="0"/>
                    <a:t>0.266</a:t>
                  </a:r>
                  <a:endParaRPr lang="en-US" sz="1200" dirty="0"/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2331074" y="4743875"/>
                  <a:ext cx="925529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Low (n=41)</a:t>
                  </a:r>
                  <a:endParaRPr lang="en-US" sz="1000" b="1" dirty="0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2623473" y="3046581"/>
                  <a:ext cx="952235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High (n=46)</a:t>
                  </a:r>
                  <a:endParaRPr lang="en-US" sz="1000" b="1" dirty="0"/>
                </a:p>
              </p:txBody>
            </p:sp>
            <p:sp>
              <p:nvSpPr>
                <p:cNvPr id="32" name="TextBox 7"/>
                <p:cNvSpPr txBox="1"/>
                <p:nvPr/>
              </p:nvSpPr>
              <p:spPr>
                <a:xfrm>
                  <a:off x="1029204" y="5515425"/>
                  <a:ext cx="3137588" cy="33921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000" b="1" dirty="0" smtClean="0"/>
                    <a:t>Time taken to local recurrence </a:t>
                  </a:r>
                  <a:r>
                    <a:rPr lang="en-US" sz="1000" b="1" dirty="0"/>
                    <a:t>(</a:t>
                  </a:r>
                  <a:r>
                    <a:rPr lang="en-US" sz="1000" b="1" dirty="0" smtClean="0"/>
                    <a:t>months)</a:t>
                  </a:r>
                  <a:endParaRPr lang="en-US" sz="1000" b="1" dirty="0"/>
                </a:p>
              </p:txBody>
            </p:sp>
            <p:sp>
              <p:nvSpPr>
                <p:cNvPr id="33" name="TextBox 8"/>
                <p:cNvSpPr txBox="1"/>
                <p:nvPr/>
              </p:nvSpPr>
              <p:spPr>
                <a:xfrm>
                  <a:off x="943516" y="1318547"/>
                  <a:ext cx="3461209" cy="39237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100" b="1" u="sng" dirty="0" smtClean="0"/>
                    <a:t>RECQL5 (Nuclear)  and local recurrence</a:t>
                  </a:r>
                  <a:endParaRPr lang="en-US" sz="1100" b="1" u="sng" dirty="0"/>
                </a:p>
              </p:txBody>
            </p:sp>
          </p:grpSp>
          <p:sp>
            <p:nvSpPr>
              <p:cNvPr id="28" name="TextBox 15"/>
              <p:cNvSpPr txBox="1"/>
              <p:nvPr/>
            </p:nvSpPr>
            <p:spPr>
              <a:xfrm rot="16200000">
                <a:off x="-571402" y="1569889"/>
                <a:ext cx="1778477" cy="29734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000" b="1" dirty="0" smtClean="0"/>
                  <a:t>Cum Survival</a:t>
                </a:r>
                <a:endParaRPr lang="en-US" sz="1000" b="1" dirty="0"/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103806" y="3460320"/>
            <a:ext cx="3148431" cy="3015157"/>
            <a:chOff x="5167985" y="764704"/>
            <a:chExt cx="3148431" cy="3015157"/>
          </a:xfrm>
        </p:grpSpPr>
        <p:pic>
          <p:nvPicPr>
            <p:cNvPr id="35" name="Picture 3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922" r="28587"/>
            <a:stretch/>
          </p:blipFill>
          <p:spPr bwMode="auto">
            <a:xfrm>
              <a:off x="5220072" y="1124744"/>
              <a:ext cx="2559058" cy="26551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36" name="Group 35"/>
            <p:cNvGrpSpPr/>
            <p:nvPr/>
          </p:nvGrpSpPr>
          <p:grpSpPr>
            <a:xfrm>
              <a:off x="5167985" y="764704"/>
              <a:ext cx="3148431" cy="2952327"/>
              <a:chOff x="169162" y="-68626"/>
              <a:chExt cx="3802216" cy="3577218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458725" y="-68626"/>
                <a:ext cx="3512653" cy="3577218"/>
                <a:chOff x="943516" y="1318547"/>
                <a:chExt cx="3461209" cy="4428086"/>
              </a:xfrm>
            </p:grpSpPr>
            <p:sp>
              <p:nvSpPr>
                <p:cNvPr id="39" name="TextBox 4"/>
                <p:cNvSpPr txBox="1"/>
                <p:nvPr/>
              </p:nvSpPr>
              <p:spPr>
                <a:xfrm>
                  <a:off x="1288779" y="4513064"/>
                  <a:ext cx="1779717" cy="4154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200" dirty="0"/>
                    <a:t>P = </a:t>
                  </a:r>
                  <a:r>
                    <a:rPr lang="en-US" sz="1200" dirty="0" smtClean="0"/>
                    <a:t>0.169</a:t>
                  </a:r>
                  <a:endParaRPr lang="en-US" sz="1200" dirty="0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1234299" y="3865307"/>
                  <a:ext cx="925529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Low (n=36)</a:t>
                  </a:r>
                  <a:endParaRPr lang="en-US" sz="1000" b="1" dirty="0"/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2683685" y="3262585"/>
                  <a:ext cx="952235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High (n=41)</a:t>
                  </a:r>
                  <a:endParaRPr lang="en-US" sz="1000" b="1" dirty="0"/>
                </a:p>
              </p:txBody>
            </p:sp>
            <p:sp>
              <p:nvSpPr>
                <p:cNvPr id="42" name="TextBox 7"/>
                <p:cNvSpPr txBox="1"/>
                <p:nvPr/>
              </p:nvSpPr>
              <p:spPr>
                <a:xfrm>
                  <a:off x="1029204" y="5407421"/>
                  <a:ext cx="3137588" cy="33921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000" b="1" dirty="0" smtClean="0"/>
                    <a:t>Time taken to local recurrence </a:t>
                  </a:r>
                  <a:r>
                    <a:rPr lang="en-US" sz="1000" b="1" dirty="0"/>
                    <a:t>(</a:t>
                  </a:r>
                  <a:r>
                    <a:rPr lang="en-US" sz="1000" b="1" dirty="0" smtClean="0"/>
                    <a:t>months)</a:t>
                  </a:r>
                  <a:endParaRPr lang="en-US" sz="1000" b="1" dirty="0"/>
                </a:p>
              </p:txBody>
            </p:sp>
            <p:sp>
              <p:nvSpPr>
                <p:cNvPr id="43" name="TextBox 8"/>
                <p:cNvSpPr txBox="1"/>
                <p:nvPr/>
              </p:nvSpPr>
              <p:spPr>
                <a:xfrm>
                  <a:off x="943516" y="1318547"/>
                  <a:ext cx="3461209" cy="39237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100" b="1" u="sng" dirty="0" smtClean="0"/>
                    <a:t>WRN (Nuclear) and local recurrence</a:t>
                  </a:r>
                  <a:endParaRPr lang="en-US" sz="1100" b="1" u="sng" dirty="0"/>
                </a:p>
              </p:txBody>
            </p:sp>
          </p:grpSp>
          <p:sp>
            <p:nvSpPr>
              <p:cNvPr id="38" name="TextBox 15"/>
              <p:cNvSpPr txBox="1"/>
              <p:nvPr/>
            </p:nvSpPr>
            <p:spPr>
              <a:xfrm rot="16200000">
                <a:off x="-571402" y="1569889"/>
                <a:ext cx="1778477" cy="29734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000" b="1" dirty="0" smtClean="0"/>
                  <a:t>Cum Survival</a:t>
                </a:r>
                <a:endParaRPr lang="en-US" sz="1000" b="1" dirty="0"/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8853696" y="73621"/>
            <a:ext cx="3148431" cy="3107793"/>
            <a:chOff x="727238" y="3789040"/>
            <a:chExt cx="3148431" cy="3107793"/>
          </a:xfrm>
        </p:grpSpPr>
        <p:pic>
          <p:nvPicPr>
            <p:cNvPr id="45" name="Picture 4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25" r="25353"/>
            <a:stretch/>
          </p:blipFill>
          <p:spPr bwMode="auto">
            <a:xfrm>
              <a:off x="755576" y="3861048"/>
              <a:ext cx="2972837" cy="30357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6" name="Group 45"/>
            <p:cNvGrpSpPr/>
            <p:nvPr/>
          </p:nvGrpSpPr>
          <p:grpSpPr>
            <a:xfrm>
              <a:off x="727238" y="3789040"/>
              <a:ext cx="3148431" cy="2932614"/>
              <a:chOff x="169162" y="-68626"/>
              <a:chExt cx="3802216" cy="3553332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458725" y="-68626"/>
                <a:ext cx="3512653" cy="3553332"/>
                <a:chOff x="943516" y="1318547"/>
                <a:chExt cx="3461209" cy="4398518"/>
              </a:xfrm>
            </p:grpSpPr>
            <p:sp>
              <p:nvSpPr>
                <p:cNvPr id="49" name="TextBox 4"/>
                <p:cNvSpPr txBox="1"/>
                <p:nvPr/>
              </p:nvSpPr>
              <p:spPr>
                <a:xfrm>
                  <a:off x="1288779" y="4513064"/>
                  <a:ext cx="1779717" cy="4154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200" dirty="0"/>
                    <a:t>P = </a:t>
                  </a:r>
                  <a:r>
                    <a:rPr lang="en-US" sz="1200" dirty="0" smtClean="0"/>
                    <a:t>0.993</a:t>
                  </a:r>
                  <a:endParaRPr lang="en-US" sz="1200" dirty="0"/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>
                  <a:off x="1288779" y="3427814"/>
                  <a:ext cx="925529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Low (n=37)</a:t>
                  </a:r>
                  <a:endParaRPr lang="en-US" sz="1000" b="1" dirty="0"/>
                </a:p>
              </p:txBody>
            </p:sp>
            <p:sp>
              <p:nvSpPr>
                <p:cNvPr id="51" name="Rectangle 50"/>
                <p:cNvSpPr/>
                <p:nvPr/>
              </p:nvSpPr>
              <p:spPr>
                <a:xfrm>
                  <a:off x="2592378" y="2614572"/>
                  <a:ext cx="952235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High (n=40)</a:t>
                  </a:r>
                  <a:endParaRPr lang="en-US" sz="1000" b="1" dirty="0"/>
                </a:p>
              </p:txBody>
            </p:sp>
            <p:sp>
              <p:nvSpPr>
                <p:cNvPr id="52" name="TextBox 7"/>
                <p:cNvSpPr txBox="1"/>
                <p:nvPr/>
              </p:nvSpPr>
              <p:spPr>
                <a:xfrm>
                  <a:off x="1029204" y="5377853"/>
                  <a:ext cx="3137588" cy="33921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000" b="1" dirty="0" smtClean="0"/>
                    <a:t>Time taken to local recurrence </a:t>
                  </a:r>
                  <a:r>
                    <a:rPr lang="en-US" sz="1000" b="1" dirty="0"/>
                    <a:t>(</a:t>
                  </a:r>
                  <a:r>
                    <a:rPr lang="en-US" sz="1000" b="1" dirty="0" smtClean="0"/>
                    <a:t>months)</a:t>
                  </a:r>
                  <a:endParaRPr lang="en-US" sz="1000" b="1" dirty="0"/>
                </a:p>
              </p:txBody>
            </p:sp>
            <p:sp>
              <p:nvSpPr>
                <p:cNvPr id="53" name="TextBox 8"/>
                <p:cNvSpPr txBox="1"/>
                <p:nvPr/>
              </p:nvSpPr>
              <p:spPr>
                <a:xfrm>
                  <a:off x="943516" y="1318547"/>
                  <a:ext cx="3461209" cy="39237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100" b="1" u="sng" dirty="0" smtClean="0"/>
                    <a:t>WRN (Cytoplasmic) and local recurrence</a:t>
                  </a:r>
                  <a:endParaRPr lang="en-US" sz="1100" b="1" u="sng" dirty="0"/>
                </a:p>
              </p:txBody>
            </p:sp>
          </p:grpSp>
          <p:sp>
            <p:nvSpPr>
              <p:cNvPr id="48" name="TextBox 15"/>
              <p:cNvSpPr txBox="1"/>
              <p:nvPr/>
            </p:nvSpPr>
            <p:spPr>
              <a:xfrm rot="16200000">
                <a:off x="-571402" y="1569889"/>
                <a:ext cx="1778477" cy="29734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000" b="1" dirty="0" smtClean="0"/>
                  <a:t>Cum Survival</a:t>
                </a:r>
                <a:endParaRPr lang="en-US" sz="1000" b="1" dirty="0"/>
              </a:p>
            </p:txBody>
          </p:sp>
        </p:grpSp>
      </p:grpSp>
      <p:grpSp>
        <p:nvGrpSpPr>
          <p:cNvPr id="54" name="Group 53"/>
          <p:cNvGrpSpPr/>
          <p:nvPr/>
        </p:nvGrpSpPr>
        <p:grpSpPr>
          <a:xfrm>
            <a:off x="2927907" y="3468071"/>
            <a:ext cx="3148431" cy="3079551"/>
            <a:chOff x="727238" y="3789040"/>
            <a:chExt cx="3148431" cy="3079551"/>
          </a:xfrm>
        </p:grpSpPr>
        <p:pic>
          <p:nvPicPr>
            <p:cNvPr id="55" name="Picture 5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495" r="26595"/>
            <a:stretch/>
          </p:blipFill>
          <p:spPr bwMode="auto">
            <a:xfrm>
              <a:off x="755576" y="4050650"/>
              <a:ext cx="2686024" cy="28179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56" name="Group 55"/>
            <p:cNvGrpSpPr/>
            <p:nvPr/>
          </p:nvGrpSpPr>
          <p:grpSpPr>
            <a:xfrm>
              <a:off x="727238" y="3789040"/>
              <a:ext cx="3148431" cy="2932614"/>
              <a:chOff x="169162" y="-68626"/>
              <a:chExt cx="3802216" cy="3553332"/>
            </a:xfrm>
          </p:grpSpPr>
          <p:grpSp>
            <p:nvGrpSpPr>
              <p:cNvPr id="57" name="Group 56"/>
              <p:cNvGrpSpPr/>
              <p:nvPr/>
            </p:nvGrpSpPr>
            <p:grpSpPr>
              <a:xfrm>
                <a:off x="458725" y="-68626"/>
                <a:ext cx="3512653" cy="3553332"/>
                <a:chOff x="943516" y="1318547"/>
                <a:chExt cx="3461209" cy="4398518"/>
              </a:xfrm>
            </p:grpSpPr>
            <p:sp>
              <p:nvSpPr>
                <p:cNvPr id="59" name="TextBox 4"/>
                <p:cNvSpPr txBox="1"/>
                <p:nvPr/>
              </p:nvSpPr>
              <p:spPr>
                <a:xfrm>
                  <a:off x="1288779" y="4513064"/>
                  <a:ext cx="1779717" cy="4154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200" dirty="0"/>
                    <a:t>P = </a:t>
                  </a:r>
                  <a:r>
                    <a:rPr lang="en-US" sz="1200" dirty="0" smtClean="0"/>
                    <a:t>0.192</a:t>
                  </a:r>
                  <a:endParaRPr lang="en-US" sz="1200" dirty="0"/>
                </a:p>
              </p:txBody>
            </p:sp>
            <p:sp>
              <p:nvSpPr>
                <p:cNvPr id="60" name="Rectangle 59"/>
                <p:cNvSpPr/>
                <p:nvPr/>
              </p:nvSpPr>
              <p:spPr>
                <a:xfrm>
                  <a:off x="2192660" y="4637477"/>
                  <a:ext cx="925529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Low (n=62)</a:t>
                  </a:r>
                  <a:endParaRPr lang="en-US" sz="1000" b="1" dirty="0"/>
                </a:p>
              </p:txBody>
            </p:sp>
            <p:sp>
              <p:nvSpPr>
                <p:cNvPr id="61" name="Rectangle 60"/>
                <p:cNvSpPr/>
                <p:nvPr/>
              </p:nvSpPr>
              <p:spPr>
                <a:xfrm>
                  <a:off x="2895094" y="3434540"/>
                  <a:ext cx="952235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High (n=25)</a:t>
                  </a:r>
                  <a:endParaRPr lang="en-US" sz="1000" b="1" dirty="0"/>
                </a:p>
              </p:txBody>
            </p:sp>
            <p:sp>
              <p:nvSpPr>
                <p:cNvPr id="62" name="TextBox 7"/>
                <p:cNvSpPr txBox="1"/>
                <p:nvPr/>
              </p:nvSpPr>
              <p:spPr>
                <a:xfrm>
                  <a:off x="1029204" y="5377853"/>
                  <a:ext cx="3137588" cy="33921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000" b="1" dirty="0" smtClean="0"/>
                    <a:t>Time taken to local recurrence </a:t>
                  </a:r>
                  <a:r>
                    <a:rPr lang="en-US" sz="1000" b="1" dirty="0"/>
                    <a:t>(</a:t>
                  </a:r>
                  <a:r>
                    <a:rPr lang="en-US" sz="1000" b="1" dirty="0" smtClean="0"/>
                    <a:t>months)</a:t>
                  </a:r>
                  <a:endParaRPr lang="en-US" sz="1000" b="1" dirty="0"/>
                </a:p>
              </p:txBody>
            </p:sp>
            <p:sp>
              <p:nvSpPr>
                <p:cNvPr id="63" name="TextBox 8"/>
                <p:cNvSpPr txBox="1"/>
                <p:nvPr/>
              </p:nvSpPr>
              <p:spPr>
                <a:xfrm>
                  <a:off x="943516" y="1318547"/>
                  <a:ext cx="3461209" cy="39237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100" b="1" u="sng" dirty="0" smtClean="0"/>
                    <a:t>BLM (Cytoplasmic) and local recurrence</a:t>
                  </a:r>
                  <a:endParaRPr lang="en-US" sz="1100" b="1" u="sng" dirty="0"/>
                </a:p>
              </p:txBody>
            </p:sp>
          </p:grpSp>
          <p:sp>
            <p:nvSpPr>
              <p:cNvPr id="58" name="TextBox 15"/>
              <p:cNvSpPr txBox="1"/>
              <p:nvPr/>
            </p:nvSpPr>
            <p:spPr>
              <a:xfrm rot="16200000">
                <a:off x="-571402" y="1569889"/>
                <a:ext cx="1778477" cy="29734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000" b="1" dirty="0" smtClean="0"/>
                  <a:t>Cum Survival</a:t>
                </a:r>
                <a:endParaRPr lang="en-US" sz="1000" b="1" dirty="0"/>
              </a:p>
            </p:txBody>
          </p:sp>
        </p:grpSp>
      </p:grpSp>
      <p:grpSp>
        <p:nvGrpSpPr>
          <p:cNvPr id="64" name="Group 63"/>
          <p:cNvGrpSpPr/>
          <p:nvPr/>
        </p:nvGrpSpPr>
        <p:grpSpPr>
          <a:xfrm>
            <a:off x="5883563" y="3508212"/>
            <a:ext cx="3148431" cy="3024336"/>
            <a:chOff x="5239993" y="3789040"/>
            <a:chExt cx="3148431" cy="3024336"/>
          </a:xfrm>
        </p:grpSpPr>
        <p:pic>
          <p:nvPicPr>
            <p:cNvPr id="65" name="Picture 4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650" r="26545"/>
            <a:stretch/>
          </p:blipFill>
          <p:spPr bwMode="auto">
            <a:xfrm>
              <a:off x="5316748" y="4050650"/>
              <a:ext cx="2639628" cy="27627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66" name="Group 65"/>
            <p:cNvGrpSpPr/>
            <p:nvPr/>
          </p:nvGrpSpPr>
          <p:grpSpPr>
            <a:xfrm>
              <a:off x="5239993" y="3789040"/>
              <a:ext cx="3148431" cy="2932614"/>
              <a:chOff x="169162" y="-68626"/>
              <a:chExt cx="3802216" cy="3553332"/>
            </a:xfrm>
          </p:grpSpPr>
          <p:grpSp>
            <p:nvGrpSpPr>
              <p:cNvPr id="67" name="Group 66"/>
              <p:cNvGrpSpPr/>
              <p:nvPr/>
            </p:nvGrpSpPr>
            <p:grpSpPr>
              <a:xfrm>
                <a:off x="458725" y="-68626"/>
                <a:ext cx="3512653" cy="3553332"/>
                <a:chOff x="943516" y="1318547"/>
                <a:chExt cx="3461209" cy="4398518"/>
              </a:xfrm>
            </p:grpSpPr>
            <p:sp>
              <p:nvSpPr>
                <p:cNvPr id="69" name="TextBox 4"/>
                <p:cNvSpPr txBox="1"/>
                <p:nvPr/>
              </p:nvSpPr>
              <p:spPr>
                <a:xfrm>
                  <a:off x="1267221" y="4466436"/>
                  <a:ext cx="1779717" cy="4154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200" dirty="0"/>
                    <a:t>P = </a:t>
                  </a:r>
                  <a:r>
                    <a:rPr lang="en-US" sz="1200" dirty="0" smtClean="0"/>
                    <a:t>0.152</a:t>
                  </a:r>
                  <a:endParaRPr lang="en-US" sz="1200" dirty="0"/>
                </a:p>
              </p:txBody>
            </p:sp>
            <p:sp>
              <p:nvSpPr>
                <p:cNvPr id="70" name="Rectangle 69"/>
                <p:cNvSpPr/>
                <p:nvPr/>
              </p:nvSpPr>
              <p:spPr>
                <a:xfrm>
                  <a:off x="2472209" y="4712156"/>
                  <a:ext cx="925529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Low (n=22)</a:t>
                  </a:r>
                  <a:endParaRPr lang="en-US" sz="1000" b="1" dirty="0"/>
                </a:p>
              </p:txBody>
            </p:sp>
            <p:sp>
              <p:nvSpPr>
                <p:cNvPr id="71" name="Rectangle 70"/>
                <p:cNvSpPr/>
                <p:nvPr/>
              </p:nvSpPr>
              <p:spPr>
                <a:xfrm>
                  <a:off x="2700195" y="3395219"/>
                  <a:ext cx="952235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High (n=66)</a:t>
                  </a:r>
                  <a:endParaRPr lang="en-US" sz="1000" b="1" dirty="0"/>
                </a:p>
              </p:txBody>
            </p:sp>
            <p:sp>
              <p:nvSpPr>
                <p:cNvPr id="72" name="TextBox 7"/>
                <p:cNvSpPr txBox="1"/>
                <p:nvPr/>
              </p:nvSpPr>
              <p:spPr>
                <a:xfrm>
                  <a:off x="1029204" y="5377853"/>
                  <a:ext cx="3137588" cy="33921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000" b="1" dirty="0" smtClean="0"/>
                    <a:t>Time taken to local recurrence </a:t>
                  </a:r>
                  <a:r>
                    <a:rPr lang="en-US" sz="1000" b="1" dirty="0"/>
                    <a:t>(</a:t>
                  </a:r>
                  <a:r>
                    <a:rPr lang="en-US" sz="1000" b="1" dirty="0" smtClean="0"/>
                    <a:t>months)</a:t>
                  </a:r>
                  <a:endParaRPr lang="en-US" sz="1000" b="1" dirty="0"/>
                </a:p>
              </p:txBody>
            </p:sp>
            <p:sp>
              <p:nvSpPr>
                <p:cNvPr id="73" name="TextBox 8"/>
                <p:cNvSpPr txBox="1"/>
                <p:nvPr/>
              </p:nvSpPr>
              <p:spPr>
                <a:xfrm>
                  <a:off x="943516" y="1318547"/>
                  <a:ext cx="3461209" cy="39237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100" b="1" u="sng" dirty="0" smtClean="0"/>
                    <a:t>BLM (Nuclear) and local recurrence</a:t>
                  </a:r>
                  <a:endParaRPr lang="en-US" sz="1100" b="1" u="sng" dirty="0"/>
                </a:p>
              </p:txBody>
            </p:sp>
          </p:grpSp>
          <p:sp>
            <p:nvSpPr>
              <p:cNvPr id="68" name="TextBox 15"/>
              <p:cNvSpPr txBox="1"/>
              <p:nvPr/>
            </p:nvSpPr>
            <p:spPr>
              <a:xfrm rot="16200000">
                <a:off x="-571402" y="1569889"/>
                <a:ext cx="1778477" cy="29734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000" b="1" dirty="0" smtClean="0"/>
                  <a:t>Cum Survival</a:t>
                </a:r>
                <a:endParaRPr lang="en-US" sz="1000" b="1" dirty="0"/>
              </a:p>
            </p:txBody>
          </p:sp>
        </p:grpSp>
      </p:grpSp>
      <p:grpSp>
        <p:nvGrpSpPr>
          <p:cNvPr id="74" name="Group 73"/>
          <p:cNvGrpSpPr/>
          <p:nvPr/>
        </p:nvGrpSpPr>
        <p:grpSpPr>
          <a:xfrm>
            <a:off x="8897085" y="3360521"/>
            <a:ext cx="3148431" cy="3149581"/>
            <a:chOff x="775497" y="764704"/>
            <a:chExt cx="3148431" cy="3149581"/>
          </a:xfrm>
        </p:grpSpPr>
        <p:pic>
          <p:nvPicPr>
            <p:cNvPr id="75" name="Picture 2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822" r="26132"/>
            <a:stretch/>
          </p:blipFill>
          <p:spPr bwMode="auto">
            <a:xfrm>
              <a:off x="824781" y="1075621"/>
              <a:ext cx="2702961" cy="2838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76" name="Group 75"/>
            <p:cNvGrpSpPr/>
            <p:nvPr/>
          </p:nvGrpSpPr>
          <p:grpSpPr>
            <a:xfrm>
              <a:off x="775497" y="764704"/>
              <a:ext cx="3148431" cy="3024336"/>
              <a:chOff x="169162" y="-68626"/>
              <a:chExt cx="3802216" cy="3664469"/>
            </a:xfrm>
          </p:grpSpPr>
          <p:grpSp>
            <p:nvGrpSpPr>
              <p:cNvPr id="77" name="Group 76"/>
              <p:cNvGrpSpPr/>
              <p:nvPr/>
            </p:nvGrpSpPr>
            <p:grpSpPr>
              <a:xfrm>
                <a:off x="458725" y="-68626"/>
                <a:ext cx="3512653" cy="3664469"/>
                <a:chOff x="943516" y="1318547"/>
                <a:chExt cx="3461209" cy="4536090"/>
              </a:xfrm>
            </p:grpSpPr>
            <p:sp>
              <p:nvSpPr>
                <p:cNvPr id="79" name="TextBox 4"/>
                <p:cNvSpPr txBox="1"/>
                <p:nvPr/>
              </p:nvSpPr>
              <p:spPr>
                <a:xfrm>
                  <a:off x="1237146" y="4668392"/>
                  <a:ext cx="1779717" cy="4154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200" dirty="0"/>
                    <a:t>P = </a:t>
                  </a:r>
                  <a:r>
                    <a:rPr lang="en-US" sz="1200" dirty="0" smtClean="0"/>
                    <a:t>0.179</a:t>
                  </a:r>
                  <a:endParaRPr lang="en-US" sz="1200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331074" y="4743875"/>
                  <a:ext cx="925529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Low (n=41)</a:t>
                  </a:r>
                  <a:endParaRPr lang="en-US" sz="1000" b="1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623473" y="3046581"/>
                  <a:ext cx="952235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High (n=26)</a:t>
                  </a:r>
                  <a:endParaRPr lang="en-US" sz="1000" b="1" dirty="0"/>
                </a:p>
              </p:txBody>
            </p:sp>
            <p:sp>
              <p:nvSpPr>
                <p:cNvPr id="82" name="TextBox 7"/>
                <p:cNvSpPr txBox="1"/>
                <p:nvPr/>
              </p:nvSpPr>
              <p:spPr>
                <a:xfrm>
                  <a:off x="1029204" y="5515425"/>
                  <a:ext cx="3137588" cy="33921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000" b="1" dirty="0" smtClean="0"/>
                    <a:t>Time taken to local recurrence </a:t>
                  </a:r>
                  <a:r>
                    <a:rPr lang="en-US" sz="1000" b="1" dirty="0"/>
                    <a:t>(</a:t>
                  </a:r>
                  <a:r>
                    <a:rPr lang="en-US" sz="1000" b="1" dirty="0" smtClean="0"/>
                    <a:t>months)</a:t>
                  </a:r>
                  <a:endParaRPr lang="en-US" sz="1000" b="1" dirty="0"/>
                </a:p>
              </p:txBody>
            </p:sp>
            <p:sp>
              <p:nvSpPr>
                <p:cNvPr id="83" name="TextBox 8"/>
                <p:cNvSpPr txBox="1"/>
                <p:nvPr/>
              </p:nvSpPr>
              <p:spPr>
                <a:xfrm>
                  <a:off x="943516" y="1318547"/>
                  <a:ext cx="3461209" cy="39237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100" b="1" u="sng" dirty="0" smtClean="0"/>
                    <a:t>PTEN (Nuclear)  and local recurrence</a:t>
                  </a:r>
                  <a:endParaRPr lang="en-US" sz="1100" b="1" u="sng" dirty="0"/>
                </a:p>
              </p:txBody>
            </p:sp>
          </p:grpSp>
          <p:sp>
            <p:nvSpPr>
              <p:cNvPr id="78" name="TextBox 15"/>
              <p:cNvSpPr txBox="1"/>
              <p:nvPr/>
            </p:nvSpPr>
            <p:spPr>
              <a:xfrm rot="16200000">
                <a:off x="-571402" y="1569889"/>
                <a:ext cx="1778477" cy="29734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000" b="1" dirty="0" smtClean="0"/>
                  <a:t>Cum Survival</a:t>
                </a:r>
                <a:endParaRPr lang="en-US" sz="1000" b="1" dirty="0"/>
              </a:p>
            </p:txBody>
          </p:sp>
        </p:grpSp>
      </p:grpSp>
      <p:sp>
        <p:nvSpPr>
          <p:cNvPr id="84" name="TextBox 83"/>
          <p:cNvSpPr txBox="1"/>
          <p:nvPr/>
        </p:nvSpPr>
        <p:spPr>
          <a:xfrm>
            <a:off x="5132436" y="6590392"/>
            <a:ext cx="25258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S1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8598" y="100515"/>
            <a:ext cx="294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I</a:t>
            </a:r>
            <a:endParaRPr lang="en-GB" sz="1200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3068239" y="24626"/>
            <a:ext cx="294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J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5867850" y="44451"/>
            <a:ext cx="294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K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8992330" y="-52456"/>
            <a:ext cx="294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L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48914" y="3310307"/>
            <a:ext cx="294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M</a:t>
            </a:r>
            <a:endParaRPr lang="en-GB" sz="12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3026795" y="3285948"/>
            <a:ext cx="294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N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5964734" y="3293220"/>
            <a:ext cx="294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O</a:t>
            </a:r>
            <a:endParaRPr lang="en-GB" sz="1200" b="1" dirty="0"/>
          </a:p>
        </p:txBody>
      </p:sp>
      <p:sp>
        <p:nvSpPr>
          <p:cNvPr id="92" name="TextBox 91"/>
          <p:cNvSpPr txBox="1"/>
          <p:nvPr/>
        </p:nvSpPr>
        <p:spPr>
          <a:xfrm>
            <a:off x="9061534" y="3279878"/>
            <a:ext cx="294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P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32116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151640"/>
            <a:ext cx="3148431" cy="3136789"/>
            <a:chOff x="5167985" y="764704"/>
            <a:chExt cx="3148431" cy="3136789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02" r="25545"/>
            <a:stretch/>
          </p:blipFill>
          <p:spPr bwMode="auto">
            <a:xfrm>
              <a:off x="5224398" y="894053"/>
              <a:ext cx="2892069" cy="3007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6" name="Group 5"/>
            <p:cNvGrpSpPr/>
            <p:nvPr/>
          </p:nvGrpSpPr>
          <p:grpSpPr>
            <a:xfrm>
              <a:off x="5167985" y="764704"/>
              <a:ext cx="3148431" cy="2952327"/>
              <a:chOff x="169162" y="-68626"/>
              <a:chExt cx="3802216" cy="3577218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458725" y="-68626"/>
                <a:ext cx="3512653" cy="3577218"/>
                <a:chOff x="943516" y="1318547"/>
                <a:chExt cx="3461209" cy="4428086"/>
              </a:xfrm>
            </p:grpSpPr>
            <p:sp>
              <p:nvSpPr>
                <p:cNvPr id="9" name="TextBox 4"/>
                <p:cNvSpPr txBox="1"/>
                <p:nvPr/>
              </p:nvSpPr>
              <p:spPr>
                <a:xfrm>
                  <a:off x="1288779" y="4513064"/>
                  <a:ext cx="1779717" cy="4154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200" dirty="0"/>
                    <a:t>P = </a:t>
                  </a:r>
                  <a:r>
                    <a:rPr lang="en-US" sz="1200" dirty="0" smtClean="0"/>
                    <a:t>0.070</a:t>
                  </a:r>
                  <a:endParaRPr lang="en-US" sz="1200" dirty="0"/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1443418" y="3846019"/>
                  <a:ext cx="925529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Low (n=28)</a:t>
                  </a:r>
                  <a:endParaRPr lang="en-US" sz="1000" b="1" dirty="0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>
                  <a:off x="2683685" y="3262585"/>
                  <a:ext cx="952235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High (n=40)</a:t>
                  </a:r>
                  <a:endParaRPr lang="en-US" sz="1000" b="1" dirty="0"/>
                </a:p>
              </p:txBody>
            </p:sp>
            <p:sp>
              <p:nvSpPr>
                <p:cNvPr id="12" name="TextBox 7"/>
                <p:cNvSpPr txBox="1"/>
                <p:nvPr/>
              </p:nvSpPr>
              <p:spPr>
                <a:xfrm>
                  <a:off x="1029204" y="5407421"/>
                  <a:ext cx="3137588" cy="33921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000" b="1" dirty="0" smtClean="0"/>
                    <a:t>Time taken to local recurrence </a:t>
                  </a:r>
                  <a:r>
                    <a:rPr lang="en-US" sz="1000" b="1" dirty="0"/>
                    <a:t>(</a:t>
                  </a:r>
                  <a:r>
                    <a:rPr lang="en-US" sz="1000" b="1" dirty="0" smtClean="0"/>
                    <a:t>months)</a:t>
                  </a:r>
                  <a:endParaRPr lang="en-US" sz="1000" b="1" dirty="0"/>
                </a:p>
              </p:txBody>
            </p:sp>
            <p:sp>
              <p:nvSpPr>
                <p:cNvPr id="13" name="TextBox 8"/>
                <p:cNvSpPr txBox="1"/>
                <p:nvPr/>
              </p:nvSpPr>
              <p:spPr>
                <a:xfrm>
                  <a:off x="943516" y="1318547"/>
                  <a:ext cx="3461209" cy="39237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100" b="1" u="sng" dirty="0" smtClean="0"/>
                    <a:t>PTEN (Cytoplasmic) and local recurrence</a:t>
                  </a:r>
                  <a:endParaRPr lang="en-US" sz="1100" b="1" u="sng" dirty="0"/>
                </a:p>
              </p:txBody>
            </p:sp>
          </p:grpSp>
          <p:sp>
            <p:nvSpPr>
              <p:cNvPr id="8" name="TextBox 15"/>
              <p:cNvSpPr txBox="1"/>
              <p:nvPr/>
            </p:nvSpPr>
            <p:spPr>
              <a:xfrm rot="16200000">
                <a:off x="-571402" y="1569889"/>
                <a:ext cx="1778477" cy="29734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000" b="1" dirty="0" smtClean="0"/>
                  <a:t>Cum Survival</a:t>
                </a:r>
                <a:endParaRPr lang="en-US" sz="1000" b="1" dirty="0"/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2893567" y="165805"/>
            <a:ext cx="3148431" cy="3056400"/>
            <a:chOff x="5023969" y="3789040"/>
            <a:chExt cx="3148431" cy="3056400"/>
          </a:xfrm>
        </p:grpSpPr>
        <p:pic>
          <p:nvPicPr>
            <p:cNvPr id="15" name="Picture 6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691" r="26163"/>
            <a:stretch/>
          </p:blipFill>
          <p:spPr bwMode="auto">
            <a:xfrm>
              <a:off x="5076057" y="3974400"/>
              <a:ext cx="2728744" cy="28710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6" name="Group 15"/>
            <p:cNvGrpSpPr/>
            <p:nvPr/>
          </p:nvGrpSpPr>
          <p:grpSpPr>
            <a:xfrm>
              <a:off x="5023969" y="3789040"/>
              <a:ext cx="3148431" cy="2932614"/>
              <a:chOff x="169162" y="-68626"/>
              <a:chExt cx="3802216" cy="3553332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458725" y="-68626"/>
                <a:ext cx="3512653" cy="3553332"/>
                <a:chOff x="943516" y="1318547"/>
                <a:chExt cx="3461209" cy="4398518"/>
              </a:xfrm>
            </p:grpSpPr>
            <p:sp>
              <p:nvSpPr>
                <p:cNvPr id="19" name="TextBox 4"/>
                <p:cNvSpPr txBox="1"/>
                <p:nvPr/>
              </p:nvSpPr>
              <p:spPr>
                <a:xfrm>
                  <a:off x="1288779" y="4513064"/>
                  <a:ext cx="1779717" cy="4154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200" dirty="0"/>
                    <a:t>P = </a:t>
                  </a:r>
                  <a:r>
                    <a:rPr lang="en-US" sz="1200" dirty="0" smtClean="0"/>
                    <a:t>0.952</a:t>
                  </a:r>
                  <a:endParaRPr lang="en-US" sz="1200" dirty="0"/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3025063" y="3595511"/>
                  <a:ext cx="925529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Low (n=38)</a:t>
                  </a:r>
                  <a:endParaRPr lang="en-US" sz="1000" b="1" dirty="0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1269065" y="3753697"/>
                  <a:ext cx="952235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High (n=37)</a:t>
                  </a:r>
                  <a:endParaRPr lang="en-US" sz="1000" b="1" dirty="0"/>
                </a:p>
              </p:txBody>
            </p:sp>
            <p:sp>
              <p:nvSpPr>
                <p:cNvPr id="22" name="TextBox 7"/>
                <p:cNvSpPr txBox="1"/>
                <p:nvPr/>
              </p:nvSpPr>
              <p:spPr>
                <a:xfrm>
                  <a:off x="1029204" y="5377853"/>
                  <a:ext cx="3137588" cy="33921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000" b="1" dirty="0" smtClean="0"/>
                    <a:t>Time taken to local recurrence </a:t>
                  </a:r>
                  <a:r>
                    <a:rPr lang="en-US" sz="1000" b="1" dirty="0"/>
                    <a:t>(</a:t>
                  </a:r>
                  <a:r>
                    <a:rPr lang="en-US" sz="1000" b="1" dirty="0" smtClean="0"/>
                    <a:t>months)</a:t>
                  </a:r>
                  <a:endParaRPr lang="en-US" sz="1000" b="1" dirty="0"/>
                </a:p>
              </p:txBody>
            </p:sp>
            <p:sp>
              <p:nvSpPr>
                <p:cNvPr id="23" name="TextBox 8"/>
                <p:cNvSpPr txBox="1"/>
                <p:nvPr/>
              </p:nvSpPr>
              <p:spPr>
                <a:xfrm>
                  <a:off x="943516" y="1318547"/>
                  <a:ext cx="3461209" cy="39237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100" b="1" u="sng" dirty="0" smtClean="0"/>
                    <a:t>SMUG1 and local recurrence</a:t>
                  </a:r>
                  <a:endParaRPr lang="en-US" sz="1100" b="1" u="sng" dirty="0"/>
                </a:p>
              </p:txBody>
            </p:sp>
          </p:grpSp>
          <p:sp>
            <p:nvSpPr>
              <p:cNvPr id="18" name="TextBox 15"/>
              <p:cNvSpPr txBox="1"/>
              <p:nvPr/>
            </p:nvSpPr>
            <p:spPr>
              <a:xfrm rot="16200000">
                <a:off x="-571402" y="1569889"/>
                <a:ext cx="1778477" cy="29734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000" b="1" dirty="0" smtClean="0"/>
                  <a:t>Cum Survival</a:t>
                </a:r>
                <a:endParaRPr lang="en-US" sz="1000" b="1" dirty="0"/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5854313" y="103490"/>
            <a:ext cx="3148431" cy="3074611"/>
            <a:chOff x="5239993" y="3810773"/>
            <a:chExt cx="3148431" cy="3074611"/>
          </a:xfrm>
        </p:grpSpPr>
        <p:pic>
          <p:nvPicPr>
            <p:cNvPr id="25" name="Picture 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084" r="25934"/>
            <a:stretch/>
          </p:blipFill>
          <p:spPr bwMode="auto">
            <a:xfrm>
              <a:off x="5278016" y="4044118"/>
              <a:ext cx="2750368" cy="28412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6" name="Group 25"/>
            <p:cNvGrpSpPr/>
            <p:nvPr/>
          </p:nvGrpSpPr>
          <p:grpSpPr>
            <a:xfrm>
              <a:off x="5239993" y="3810773"/>
              <a:ext cx="3148431" cy="2932614"/>
              <a:chOff x="169162" y="-68626"/>
              <a:chExt cx="3802216" cy="355333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458725" y="-68626"/>
                <a:ext cx="3512653" cy="3553332"/>
                <a:chOff x="943516" y="1318547"/>
                <a:chExt cx="3461209" cy="4398518"/>
              </a:xfrm>
            </p:grpSpPr>
            <p:sp>
              <p:nvSpPr>
                <p:cNvPr id="29" name="TextBox 4"/>
                <p:cNvSpPr txBox="1"/>
                <p:nvPr/>
              </p:nvSpPr>
              <p:spPr>
                <a:xfrm>
                  <a:off x="1266733" y="4471863"/>
                  <a:ext cx="1779717" cy="4154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200" dirty="0"/>
                    <a:t>P = </a:t>
                  </a:r>
                  <a:r>
                    <a:rPr lang="en-US" sz="1200" dirty="0" smtClean="0"/>
                    <a:t>0.334</a:t>
                  </a:r>
                  <a:endParaRPr lang="en-US" sz="1200" dirty="0"/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2472209" y="4712156"/>
                  <a:ext cx="925529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Low (n=20)</a:t>
                  </a:r>
                  <a:endParaRPr lang="en-US" sz="1000" b="1" dirty="0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2700195" y="3395219"/>
                  <a:ext cx="952235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High (n=70)</a:t>
                  </a:r>
                  <a:endParaRPr lang="en-US" sz="1000" b="1" dirty="0"/>
                </a:p>
              </p:txBody>
            </p:sp>
            <p:sp>
              <p:nvSpPr>
                <p:cNvPr id="32" name="TextBox 7"/>
                <p:cNvSpPr txBox="1"/>
                <p:nvPr/>
              </p:nvSpPr>
              <p:spPr>
                <a:xfrm>
                  <a:off x="1029204" y="5377853"/>
                  <a:ext cx="3137588" cy="33921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000" b="1" dirty="0" smtClean="0"/>
                    <a:t>Time taken to local recurrence </a:t>
                  </a:r>
                  <a:r>
                    <a:rPr lang="en-US" sz="1000" b="1" dirty="0"/>
                    <a:t>(</a:t>
                  </a:r>
                  <a:r>
                    <a:rPr lang="en-US" sz="1000" b="1" dirty="0" smtClean="0"/>
                    <a:t>months)</a:t>
                  </a:r>
                  <a:endParaRPr lang="en-US" sz="1000" b="1" dirty="0"/>
                </a:p>
              </p:txBody>
            </p:sp>
            <p:sp>
              <p:nvSpPr>
                <p:cNvPr id="33" name="TextBox 8"/>
                <p:cNvSpPr txBox="1"/>
                <p:nvPr/>
              </p:nvSpPr>
              <p:spPr>
                <a:xfrm>
                  <a:off x="943516" y="1318547"/>
                  <a:ext cx="3461209" cy="39237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100" b="1" u="sng" dirty="0" smtClean="0"/>
                    <a:t>XRCC1 and local recurrence</a:t>
                  </a:r>
                  <a:endParaRPr lang="en-US" sz="1100" b="1" u="sng" dirty="0"/>
                </a:p>
              </p:txBody>
            </p:sp>
          </p:grpSp>
          <p:sp>
            <p:nvSpPr>
              <p:cNvPr id="28" name="TextBox 15"/>
              <p:cNvSpPr txBox="1"/>
              <p:nvPr/>
            </p:nvSpPr>
            <p:spPr>
              <a:xfrm rot="16200000">
                <a:off x="-571402" y="1569889"/>
                <a:ext cx="1778477" cy="29734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000" b="1" dirty="0" smtClean="0"/>
                  <a:t>Cum Survival</a:t>
                </a:r>
                <a:endParaRPr lang="en-US" sz="1000" b="1" dirty="0"/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8844438" y="128158"/>
            <a:ext cx="3148431" cy="3060562"/>
            <a:chOff x="5239993" y="3810773"/>
            <a:chExt cx="3148431" cy="3060562"/>
          </a:xfrm>
        </p:grpSpPr>
        <p:pic>
          <p:nvPicPr>
            <p:cNvPr id="35" name="Picture 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14" r="26666"/>
            <a:stretch/>
          </p:blipFill>
          <p:spPr bwMode="auto">
            <a:xfrm>
              <a:off x="5292080" y="3933056"/>
              <a:ext cx="2768293" cy="2938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36" name="Group 35"/>
            <p:cNvGrpSpPr/>
            <p:nvPr/>
          </p:nvGrpSpPr>
          <p:grpSpPr>
            <a:xfrm>
              <a:off x="5239993" y="3810773"/>
              <a:ext cx="3148431" cy="2932614"/>
              <a:chOff x="169162" y="-68626"/>
              <a:chExt cx="3802216" cy="3553332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458725" y="-68626"/>
                <a:ext cx="3512653" cy="3553332"/>
                <a:chOff x="943516" y="1318547"/>
                <a:chExt cx="3461209" cy="4398518"/>
              </a:xfrm>
            </p:grpSpPr>
            <p:sp>
              <p:nvSpPr>
                <p:cNvPr id="39" name="TextBox 4"/>
                <p:cNvSpPr txBox="1"/>
                <p:nvPr/>
              </p:nvSpPr>
              <p:spPr>
                <a:xfrm>
                  <a:off x="1288779" y="4513064"/>
                  <a:ext cx="1779717" cy="4154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200" dirty="0"/>
                    <a:t>P = </a:t>
                  </a:r>
                  <a:r>
                    <a:rPr lang="en-US" sz="1200" dirty="0" smtClean="0"/>
                    <a:t>0.307</a:t>
                  </a:r>
                  <a:endParaRPr lang="en-US" sz="1200" dirty="0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2927184" y="3313586"/>
                  <a:ext cx="925529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Low (n=46)</a:t>
                  </a:r>
                  <a:endParaRPr lang="en-US" sz="1000" b="1" dirty="0"/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2256846" y="4491598"/>
                  <a:ext cx="952235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High (n=38)</a:t>
                  </a:r>
                  <a:endParaRPr lang="en-US" sz="1000" b="1" dirty="0"/>
                </a:p>
              </p:txBody>
            </p:sp>
            <p:sp>
              <p:nvSpPr>
                <p:cNvPr id="42" name="TextBox 7"/>
                <p:cNvSpPr txBox="1"/>
                <p:nvPr/>
              </p:nvSpPr>
              <p:spPr>
                <a:xfrm>
                  <a:off x="1029204" y="5377853"/>
                  <a:ext cx="3137588" cy="33921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000" b="1" dirty="0" smtClean="0"/>
                    <a:t>Time taken to local recurrence </a:t>
                  </a:r>
                  <a:r>
                    <a:rPr lang="en-US" sz="1000" b="1" dirty="0"/>
                    <a:t>(</a:t>
                  </a:r>
                  <a:r>
                    <a:rPr lang="en-US" sz="1000" b="1" dirty="0" smtClean="0"/>
                    <a:t>months)</a:t>
                  </a:r>
                  <a:endParaRPr lang="en-US" sz="1000" b="1" dirty="0"/>
                </a:p>
              </p:txBody>
            </p:sp>
            <p:sp>
              <p:nvSpPr>
                <p:cNvPr id="43" name="TextBox 8"/>
                <p:cNvSpPr txBox="1"/>
                <p:nvPr/>
              </p:nvSpPr>
              <p:spPr>
                <a:xfrm>
                  <a:off x="943516" y="1318547"/>
                  <a:ext cx="3461209" cy="39237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100" b="1" u="sng" dirty="0" smtClean="0"/>
                    <a:t>PARP1 and local recurrence</a:t>
                  </a:r>
                  <a:endParaRPr lang="en-US" sz="1100" b="1" u="sng" dirty="0"/>
                </a:p>
              </p:txBody>
            </p:sp>
          </p:grpSp>
          <p:sp>
            <p:nvSpPr>
              <p:cNvPr id="38" name="TextBox 15"/>
              <p:cNvSpPr txBox="1"/>
              <p:nvPr/>
            </p:nvSpPr>
            <p:spPr>
              <a:xfrm rot="16200000">
                <a:off x="-571402" y="1569889"/>
                <a:ext cx="1778477" cy="29734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000" b="1" dirty="0" smtClean="0"/>
                  <a:t>Cum Survival</a:t>
                </a:r>
                <a:endParaRPr lang="en-US" sz="1000" b="1" dirty="0"/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191572" y="3368860"/>
            <a:ext cx="2825105" cy="2899386"/>
            <a:chOff x="775497" y="764704"/>
            <a:chExt cx="3148431" cy="3168352"/>
          </a:xfrm>
        </p:grpSpPr>
        <p:pic>
          <p:nvPicPr>
            <p:cNvPr id="45" name="Picture 2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600" r="26618"/>
            <a:stretch/>
          </p:blipFill>
          <p:spPr bwMode="auto">
            <a:xfrm>
              <a:off x="781104" y="865609"/>
              <a:ext cx="2894615" cy="30674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6" name="Group 45"/>
            <p:cNvGrpSpPr/>
            <p:nvPr/>
          </p:nvGrpSpPr>
          <p:grpSpPr>
            <a:xfrm>
              <a:off x="775497" y="764704"/>
              <a:ext cx="3148431" cy="3024336"/>
              <a:chOff x="169162" y="-68626"/>
              <a:chExt cx="3802216" cy="3664469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458725" y="-68626"/>
                <a:ext cx="3512653" cy="3664469"/>
                <a:chOff x="943516" y="1318547"/>
                <a:chExt cx="3461209" cy="4536090"/>
              </a:xfrm>
            </p:grpSpPr>
            <p:sp>
              <p:nvSpPr>
                <p:cNvPr id="49" name="TextBox 4"/>
                <p:cNvSpPr txBox="1"/>
                <p:nvPr/>
              </p:nvSpPr>
              <p:spPr>
                <a:xfrm>
                  <a:off x="1254013" y="4342607"/>
                  <a:ext cx="1779717" cy="4154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200" dirty="0"/>
                    <a:t>P = </a:t>
                  </a:r>
                  <a:r>
                    <a:rPr lang="en-US" sz="1200" dirty="0" smtClean="0"/>
                    <a:t>0.622</a:t>
                  </a:r>
                  <a:endParaRPr lang="en-US" sz="1200" dirty="0"/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>
                  <a:off x="3290791" y="3617947"/>
                  <a:ext cx="925529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Low (n=61)</a:t>
                  </a:r>
                  <a:endParaRPr lang="en-US" sz="1000" b="1" dirty="0"/>
                </a:p>
              </p:txBody>
            </p:sp>
            <p:sp>
              <p:nvSpPr>
                <p:cNvPr id="51" name="Rectangle 50"/>
                <p:cNvSpPr/>
                <p:nvPr/>
              </p:nvSpPr>
              <p:spPr>
                <a:xfrm>
                  <a:off x="2540572" y="4559228"/>
                  <a:ext cx="952235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High (n=19)</a:t>
                  </a:r>
                  <a:endParaRPr lang="en-US" sz="1000" b="1" dirty="0"/>
                </a:p>
              </p:txBody>
            </p:sp>
            <p:sp>
              <p:nvSpPr>
                <p:cNvPr id="52" name="TextBox 7"/>
                <p:cNvSpPr txBox="1"/>
                <p:nvPr/>
              </p:nvSpPr>
              <p:spPr>
                <a:xfrm>
                  <a:off x="1029204" y="5515425"/>
                  <a:ext cx="3137588" cy="33921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000" b="1" dirty="0" smtClean="0"/>
                    <a:t>Time taken to local recurrence </a:t>
                  </a:r>
                  <a:r>
                    <a:rPr lang="en-US" sz="1000" b="1" dirty="0"/>
                    <a:t>(</a:t>
                  </a:r>
                  <a:r>
                    <a:rPr lang="en-US" sz="1000" b="1" dirty="0" smtClean="0"/>
                    <a:t>months)</a:t>
                  </a:r>
                  <a:endParaRPr lang="en-US" sz="1000" b="1" dirty="0"/>
                </a:p>
              </p:txBody>
            </p:sp>
            <p:sp>
              <p:nvSpPr>
                <p:cNvPr id="53" name="TextBox 8"/>
                <p:cNvSpPr txBox="1"/>
                <p:nvPr/>
              </p:nvSpPr>
              <p:spPr>
                <a:xfrm>
                  <a:off x="943516" y="1318547"/>
                  <a:ext cx="3461209" cy="39237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100" b="1" u="sng" dirty="0" smtClean="0"/>
                    <a:t>FEN1 (Nuclear)  and local recurrence</a:t>
                  </a:r>
                  <a:endParaRPr lang="en-US" sz="1100" b="1" u="sng" dirty="0"/>
                </a:p>
              </p:txBody>
            </p:sp>
          </p:grpSp>
          <p:sp>
            <p:nvSpPr>
              <p:cNvPr id="48" name="TextBox 15"/>
              <p:cNvSpPr txBox="1"/>
              <p:nvPr/>
            </p:nvSpPr>
            <p:spPr>
              <a:xfrm rot="16200000">
                <a:off x="-571402" y="1569889"/>
                <a:ext cx="1778477" cy="29734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000" b="1" dirty="0" smtClean="0"/>
                  <a:t>Cum Survival</a:t>
                </a:r>
                <a:endParaRPr lang="en-US" sz="1000" b="1" dirty="0"/>
              </a:p>
            </p:txBody>
          </p:sp>
        </p:grpSp>
      </p:grpSp>
      <p:grpSp>
        <p:nvGrpSpPr>
          <p:cNvPr id="54" name="Group 53"/>
          <p:cNvGrpSpPr/>
          <p:nvPr/>
        </p:nvGrpSpPr>
        <p:grpSpPr>
          <a:xfrm>
            <a:off x="6580337" y="3405888"/>
            <a:ext cx="2825105" cy="2808430"/>
            <a:chOff x="727238" y="3789040"/>
            <a:chExt cx="3148431" cy="3068959"/>
          </a:xfrm>
        </p:grpSpPr>
        <p:pic>
          <p:nvPicPr>
            <p:cNvPr id="55" name="Picture 4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7" r="26826"/>
            <a:stretch/>
          </p:blipFill>
          <p:spPr bwMode="auto">
            <a:xfrm>
              <a:off x="755576" y="4072383"/>
              <a:ext cx="2621136" cy="27856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56" name="Group 55"/>
            <p:cNvGrpSpPr/>
            <p:nvPr/>
          </p:nvGrpSpPr>
          <p:grpSpPr>
            <a:xfrm>
              <a:off x="727238" y="3789040"/>
              <a:ext cx="3148431" cy="2932614"/>
              <a:chOff x="169162" y="-68626"/>
              <a:chExt cx="3802216" cy="3553332"/>
            </a:xfrm>
          </p:grpSpPr>
          <p:grpSp>
            <p:nvGrpSpPr>
              <p:cNvPr id="57" name="Group 56"/>
              <p:cNvGrpSpPr/>
              <p:nvPr/>
            </p:nvGrpSpPr>
            <p:grpSpPr>
              <a:xfrm>
                <a:off x="458725" y="-68626"/>
                <a:ext cx="3512653" cy="3553332"/>
                <a:chOff x="943516" y="1318547"/>
                <a:chExt cx="3461209" cy="4398518"/>
              </a:xfrm>
            </p:grpSpPr>
            <p:sp>
              <p:nvSpPr>
                <p:cNvPr id="59" name="TextBox 4"/>
                <p:cNvSpPr txBox="1"/>
                <p:nvPr/>
              </p:nvSpPr>
              <p:spPr>
                <a:xfrm>
                  <a:off x="1175816" y="4423852"/>
                  <a:ext cx="1779717" cy="4154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200" dirty="0"/>
                    <a:t>P = </a:t>
                  </a:r>
                  <a:r>
                    <a:rPr lang="en-US" sz="1200" dirty="0" smtClean="0"/>
                    <a:t>0.490</a:t>
                  </a:r>
                  <a:endParaRPr lang="en-US" sz="1200" dirty="0"/>
                </a:p>
              </p:txBody>
            </p:sp>
            <p:sp>
              <p:nvSpPr>
                <p:cNvPr id="60" name="Rectangle 59"/>
                <p:cNvSpPr/>
                <p:nvPr/>
              </p:nvSpPr>
              <p:spPr>
                <a:xfrm>
                  <a:off x="1051694" y="3586591"/>
                  <a:ext cx="925529" cy="369298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Low (n=75)</a:t>
                  </a:r>
                  <a:endParaRPr lang="en-US" sz="1000" b="1" dirty="0"/>
                </a:p>
              </p:txBody>
            </p:sp>
            <p:sp>
              <p:nvSpPr>
                <p:cNvPr id="61" name="Rectangle 60"/>
                <p:cNvSpPr/>
                <p:nvPr/>
              </p:nvSpPr>
              <p:spPr>
                <a:xfrm>
                  <a:off x="1805849" y="2398568"/>
                  <a:ext cx="952235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High (n=22)</a:t>
                  </a:r>
                  <a:endParaRPr lang="en-US" sz="1000" b="1" dirty="0"/>
                </a:p>
              </p:txBody>
            </p:sp>
            <p:sp>
              <p:nvSpPr>
                <p:cNvPr id="62" name="TextBox 7"/>
                <p:cNvSpPr txBox="1"/>
                <p:nvPr/>
              </p:nvSpPr>
              <p:spPr>
                <a:xfrm>
                  <a:off x="1029204" y="5377853"/>
                  <a:ext cx="3137588" cy="33921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000" b="1" dirty="0" smtClean="0"/>
                    <a:t>Time taken to local recurrence </a:t>
                  </a:r>
                  <a:r>
                    <a:rPr lang="en-US" sz="1000" b="1" dirty="0"/>
                    <a:t>(</a:t>
                  </a:r>
                  <a:r>
                    <a:rPr lang="en-US" sz="1000" b="1" dirty="0" smtClean="0"/>
                    <a:t>months)</a:t>
                  </a:r>
                  <a:endParaRPr lang="en-US" sz="1000" b="1" dirty="0"/>
                </a:p>
              </p:txBody>
            </p:sp>
            <p:sp>
              <p:nvSpPr>
                <p:cNvPr id="63" name="TextBox 8"/>
                <p:cNvSpPr txBox="1"/>
                <p:nvPr/>
              </p:nvSpPr>
              <p:spPr>
                <a:xfrm>
                  <a:off x="943516" y="1318547"/>
                  <a:ext cx="3461209" cy="39237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GB" sz="1100" b="1" u="sng" dirty="0"/>
                    <a:t>POLß</a:t>
                  </a:r>
                  <a:r>
                    <a:rPr lang="en-US" sz="1100" b="1" u="sng" dirty="0" smtClean="0"/>
                    <a:t> and local recurrence</a:t>
                  </a:r>
                  <a:endParaRPr lang="en-US" sz="1100" b="1" u="sng" dirty="0"/>
                </a:p>
              </p:txBody>
            </p:sp>
          </p:grpSp>
          <p:sp>
            <p:nvSpPr>
              <p:cNvPr id="58" name="TextBox 15"/>
              <p:cNvSpPr txBox="1"/>
              <p:nvPr/>
            </p:nvSpPr>
            <p:spPr>
              <a:xfrm rot="16200000">
                <a:off x="-571402" y="1569889"/>
                <a:ext cx="1778477" cy="29734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000" b="1" dirty="0" smtClean="0"/>
                  <a:t>Cum Survival</a:t>
                </a:r>
                <a:endParaRPr lang="en-US" sz="1000" b="1" dirty="0"/>
              </a:p>
            </p:txBody>
          </p:sp>
        </p:grpSp>
      </p:grpSp>
      <p:grpSp>
        <p:nvGrpSpPr>
          <p:cNvPr id="74" name="Group 73"/>
          <p:cNvGrpSpPr/>
          <p:nvPr/>
        </p:nvGrpSpPr>
        <p:grpSpPr>
          <a:xfrm>
            <a:off x="3528306" y="3429000"/>
            <a:ext cx="2825106" cy="2817311"/>
            <a:chOff x="5167985" y="764704"/>
            <a:chExt cx="3148432" cy="3078664"/>
          </a:xfrm>
        </p:grpSpPr>
        <p:pic>
          <p:nvPicPr>
            <p:cNvPr id="75" name="Picture 3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331" r="26005"/>
            <a:stretch/>
          </p:blipFill>
          <p:spPr bwMode="auto">
            <a:xfrm>
              <a:off x="5220072" y="891624"/>
              <a:ext cx="2831113" cy="29517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76" name="Group 75"/>
            <p:cNvGrpSpPr/>
            <p:nvPr/>
          </p:nvGrpSpPr>
          <p:grpSpPr>
            <a:xfrm>
              <a:off x="5167985" y="764704"/>
              <a:ext cx="3148432" cy="2952327"/>
              <a:chOff x="169162" y="-68626"/>
              <a:chExt cx="3802217" cy="3577218"/>
            </a:xfrm>
          </p:grpSpPr>
          <p:grpSp>
            <p:nvGrpSpPr>
              <p:cNvPr id="77" name="Group 76"/>
              <p:cNvGrpSpPr/>
              <p:nvPr/>
            </p:nvGrpSpPr>
            <p:grpSpPr>
              <a:xfrm>
                <a:off x="458725" y="-68626"/>
                <a:ext cx="3512654" cy="3577218"/>
                <a:chOff x="943516" y="1318547"/>
                <a:chExt cx="3461209" cy="4428086"/>
              </a:xfrm>
            </p:grpSpPr>
            <p:sp>
              <p:nvSpPr>
                <p:cNvPr id="79" name="TextBox 4"/>
                <p:cNvSpPr txBox="1"/>
                <p:nvPr/>
              </p:nvSpPr>
              <p:spPr>
                <a:xfrm>
                  <a:off x="1288779" y="4513064"/>
                  <a:ext cx="1779717" cy="4154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200" dirty="0"/>
                    <a:t>P = </a:t>
                  </a:r>
                  <a:r>
                    <a:rPr lang="en-US" sz="1200" dirty="0" smtClean="0"/>
                    <a:t>0.711</a:t>
                  </a:r>
                  <a:endParaRPr lang="en-US" sz="1200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3051974" y="3046581"/>
                  <a:ext cx="925529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Low (n=33)</a:t>
                  </a:r>
                  <a:endParaRPr lang="en-US" sz="1000" b="1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1390299" y="3802596"/>
                  <a:ext cx="952234" cy="36929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000" b="1" dirty="0" smtClean="0"/>
                    <a:t>High (n=47)</a:t>
                  </a:r>
                  <a:endParaRPr lang="en-US" sz="1000" b="1" dirty="0"/>
                </a:p>
              </p:txBody>
            </p:sp>
            <p:sp>
              <p:nvSpPr>
                <p:cNvPr id="82" name="TextBox 7"/>
                <p:cNvSpPr txBox="1"/>
                <p:nvPr/>
              </p:nvSpPr>
              <p:spPr>
                <a:xfrm>
                  <a:off x="1029204" y="5407421"/>
                  <a:ext cx="3137588" cy="33921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000" b="1" dirty="0" smtClean="0"/>
                    <a:t>Time taken to local recurrence </a:t>
                  </a:r>
                  <a:r>
                    <a:rPr lang="en-US" sz="1000" b="1" dirty="0"/>
                    <a:t>(</a:t>
                  </a:r>
                  <a:r>
                    <a:rPr lang="en-US" sz="1000" b="1" dirty="0" smtClean="0"/>
                    <a:t>months)</a:t>
                  </a:r>
                  <a:endParaRPr lang="en-US" sz="1000" b="1" dirty="0"/>
                </a:p>
              </p:txBody>
            </p:sp>
            <p:sp>
              <p:nvSpPr>
                <p:cNvPr id="83" name="TextBox 8"/>
                <p:cNvSpPr txBox="1"/>
                <p:nvPr/>
              </p:nvSpPr>
              <p:spPr>
                <a:xfrm>
                  <a:off x="943516" y="1318547"/>
                  <a:ext cx="3461209" cy="39237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100" b="1" u="sng" dirty="0" smtClean="0"/>
                    <a:t>FEN1 (Cytoplasmic) and local recurrence</a:t>
                  </a:r>
                  <a:endParaRPr lang="en-US" sz="1100" b="1" u="sng" dirty="0"/>
                </a:p>
              </p:txBody>
            </p:sp>
          </p:grpSp>
          <p:sp>
            <p:nvSpPr>
              <p:cNvPr id="78" name="TextBox 15"/>
              <p:cNvSpPr txBox="1"/>
              <p:nvPr/>
            </p:nvSpPr>
            <p:spPr>
              <a:xfrm rot="16200000">
                <a:off x="-571402" y="1569889"/>
                <a:ext cx="1778477" cy="29734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000" b="1" dirty="0" smtClean="0"/>
                  <a:t>Cum Survival</a:t>
                </a:r>
                <a:endParaRPr lang="en-US" sz="1000" b="1" dirty="0"/>
              </a:p>
            </p:txBody>
          </p:sp>
        </p:grpSp>
      </p:grpSp>
      <p:sp>
        <p:nvSpPr>
          <p:cNvPr id="84" name="TextBox 83"/>
          <p:cNvSpPr txBox="1"/>
          <p:nvPr/>
        </p:nvSpPr>
        <p:spPr>
          <a:xfrm>
            <a:off x="5132436" y="6590392"/>
            <a:ext cx="25258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S1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6208" y="56871"/>
            <a:ext cx="294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Q</a:t>
            </a:r>
            <a:endParaRPr lang="en-GB" sz="1200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2981728" y="33950"/>
            <a:ext cx="294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R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5938502" y="19611"/>
            <a:ext cx="294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S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8992924" y="-16977"/>
            <a:ext cx="294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T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131896" y="3305292"/>
            <a:ext cx="2644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U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589893" y="3280911"/>
            <a:ext cx="2644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V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6558532" y="3321859"/>
            <a:ext cx="2644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W</a:t>
            </a:r>
          </a:p>
        </p:txBody>
      </p:sp>
      <p:grpSp>
        <p:nvGrpSpPr>
          <p:cNvPr id="64" name="Group 63"/>
          <p:cNvGrpSpPr/>
          <p:nvPr/>
        </p:nvGrpSpPr>
        <p:grpSpPr>
          <a:xfrm>
            <a:off x="9182127" y="3280911"/>
            <a:ext cx="2869425" cy="2971881"/>
            <a:chOff x="9183495" y="3262259"/>
            <a:chExt cx="2869425" cy="297188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941" r="27500"/>
            <a:stretch/>
          </p:blipFill>
          <p:spPr bwMode="auto">
            <a:xfrm>
              <a:off x="9288018" y="3580061"/>
              <a:ext cx="2599942" cy="2645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2" name="TextBox 8"/>
            <p:cNvSpPr txBox="1"/>
            <p:nvPr/>
          </p:nvSpPr>
          <p:spPr>
            <a:xfrm>
              <a:off x="9298651" y="3350331"/>
              <a:ext cx="2609955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100" b="1" u="sng" smtClean="0"/>
                <a:t>Total Chk1(Nuclear</a:t>
              </a:r>
              <a:r>
                <a:rPr lang="en-GB" sz="1100" b="1" u="sng" dirty="0" smtClean="0"/>
                <a:t>)</a:t>
              </a:r>
              <a:r>
                <a:rPr lang="en-US" sz="1100" b="1" u="sng" dirty="0" smtClean="0"/>
                <a:t> and local recurrence</a:t>
              </a:r>
              <a:endParaRPr lang="en-US" sz="1100" b="1" u="sng" dirty="0"/>
            </a:p>
          </p:txBody>
        </p:sp>
        <p:sp>
          <p:nvSpPr>
            <p:cNvPr id="94" name="TextBox 4"/>
            <p:cNvSpPr txBox="1"/>
            <p:nvPr/>
          </p:nvSpPr>
          <p:spPr>
            <a:xfrm>
              <a:off x="9854726" y="5493685"/>
              <a:ext cx="13420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/>
                <a:t>P = </a:t>
              </a:r>
              <a:r>
                <a:rPr lang="en-US" sz="1200" dirty="0" smtClean="0"/>
                <a:t>0.054</a:t>
              </a:r>
              <a:endParaRPr lang="en-US" sz="1200" dirty="0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9761131" y="4982849"/>
              <a:ext cx="777777" cy="24622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 dirty="0" smtClean="0"/>
                <a:t>Low (n=51)</a:t>
              </a:r>
              <a:endParaRPr lang="en-US" sz="1000" b="1" dirty="0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10561111" y="4177498"/>
              <a:ext cx="800219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 dirty="0" smtClean="0"/>
                <a:t>High (n=47)</a:t>
              </a:r>
              <a:endParaRPr lang="en-US" sz="1000" b="1" dirty="0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9183495" y="3262259"/>
              <a:ext cx="2644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/>
                <a:t>X</a:t>
              </a:r>
            </a:p>
          </p:txBody>
        </p:sp>
        <p:sp>
          <p:nvSpPr>
            <p:cNvPr id="93" name="TextBox 7"/>
            <p:cNvSpPr txBox="1"/>
            <p:nvPr/>
          </p:nvSpPr>
          <p:spPr>
            <a:xfrm>
              <a:off x="9686994" y="6027177"/>
              <a:ext cx="2365926" cy="20696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b="1" dirty="0" smtClean="0"/>
                <a:t>Time taken to local recurrence </a:t>
              </a:r>
              <a:r>
                <a:rPr lang="en-US" sz="1000" b="1" dirty="0"/>
                <a:t>(</a:t>
              </a:r>
              <a:r>
                <a:rPr lang="en-US" sz="1000" b="1" dirty="0" smtClean="0"/>
                <a:t>months)</a:t>
              </a:r>
              <a:endParaRPr lang="en-US" sz="1000" b="1" dirty="0"/>
            </a:p>
          </p:txBody>
        </p:sp>
        <p:sp>
          <p:nvSpPr>
            <p:cNvPr id="98" name="TextBox 15"/>
            <p:cNvSpPr txBox="1"/>
            <p:nvPr/>
          </p:nvSpPr>
          <p:spPr>
            <a:xfrm rot="16200000">
              <a:off x="8702757" y="4675096"/>
              <a:ext cx="1343198" cy="22093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b="1" dirty="0" smtClean="0"/>
                <a:t>Cum Survival</a:t>
              </a:r>
              <a:endParaRPr lang="en-US" sz="1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72537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794394" y="147854"/>
            <a:ext cx="3426934" cy="2995934"/>
            <a:chOff x="5450861" y="-111563"/>
            <a:chExt cx="4538175" cy="3494327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22" t="7871" r="26492" b="5476"/>
            <a:stretch/>
          </p:blipFill>
          <p:spPr bwMode="auto">
            <a:xfrm>
              <a:off x="5660868" y="269902"/>
              <a:ext cx="3422323" cy="31128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5854652" y="-111563"/>
              <a:ext cx="4134384" cy="3230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u="sng" dirty="0" smtClean="0"/>
                <a:t>pCHK1 (cytoplasmic) and distant metastasis</a:t>
              </a:r>
              <a:endParaRPr lang="en-US" sz="1200" b="1" u="sng" dirty="0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5450861" y="969852"/>
              <a:ext cx="3617100" cy="2412911"/>
              <a:chOff x="556871" y="2846775"/>
              <a:chExt cx="3891788" cy="3395091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1194803" y="5120029"/>
                <a:ext cx="1779717" cy="3897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P= 0.417</a:t>
                </a:r>
                <a:endParaRPr lang="en-US" sz="1200" dirty="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927304" y="3297824"/>
                <a:ext cx="829944" cy="32479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r>
                  <a:rPr lang="en-US" sz="900" b="1" dirty="0" smtClean="0"/>
                  <a:t>Low (n=135)</a:t>
                </a:r>
                <a:endParaRPr lang="en-US" sz="900" b="1" dirty="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2221789" y="4130783"/>
                <a:ext cx="852366" cy="32479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r>
                  <a:rPr lang="en-US" sz="900" b="1" dirty="0" smtClean="0"/>
                  <a:t>High (n=261)</a:t>
                </a:r>
                <a:endParaRPr lang="en-US" sz="900" b="1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 rot="16200000">
                <a:off x="-133823" y="3537469"/>
                <a:ext cx="1631401" cy="25001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/>
                  <a:t>Cum Survival</a:t>
                </a:r>
                <a:endParaRPr lang="en-US" sz="1000" b="1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1292086" y="5895420"/>
                <a:ext cx="3156573" cy="34644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/>
                  <a:t>Time taken to distant metastasis (months)</a:t>
                </a:r>
                <a:endParaRPr lang="en-US" sz="1000" b="1" dirty="0"/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2463644" y="194846"/>
            <a:ext cx="516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A</a:t>
            </a:r>
            <a:endParaRPr lang="en-GB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6085163" y="178588"/>
            <a:ext cx="516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B</a:t>
            </a:r>
            <a:endParaRPr lang="en-GB" sz="1400" b="1" dirty="0"/>
          </a:p>
        </p:txBody>
      </p:sp>
      <p:grpSp>
        <p:nvGrpSpPr>
          <p:cNvPr id="25" name="Group 24"/>
          <p:cNvGrpSpPr/>
          <p:nvPr/>
        </p:nvGrpSpPr>
        <p:grpSpPr>
          <a:xfrm>
            <a:off x="6153236" y="173453"/>
            <a:ext cx="2952854" cy="2928593"/>
            <a:chOff x="507646" y="1271416"/>
            <a:chExt cx="4768671" cy="4870225"/>
          </a:xfrm>
        </p:grpSpPr>
        <p:pic>
          <p:nvPicPr>
            <p:cNvPr id="26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05" t="7496" r="25725" b="11825"/>
            <a:stretch/>
          </p:blipFill>
          <p:spPr bwMode="auto">
            <a:xfrm>
              <a:off x="737755" y="1859973"/>
              <a:ext cx="4094018" cy="40420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957367" y="1271416"/>
              <a:ext cx="4318950" cy="46064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u="sng" dirty="0" smtClean="0"/>
                <a:t>pCHK1 (cytoplasmic) and survival</a:t>
              </a:r>
              <a:endParaRPr lang="en-US" sz="1200" b="1" u="sng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194803" y="5120030"/>
              <a:ext cx="17797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P= 0.040</a:t>
              </a:r>
              <a:endParaRPr lang="en-US" sz="1200" b="1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779912" y="1988840"/>
              <a:ext cx="771365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900" b="1" dirty="0" smtClean="0"/>
                <a:t>Low (n=679)</a:t>
              </a:r>
              <a:endParaRPr lang="en-US" sz="900" b="1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491880" y="2593504"/>
              <a:ext cx="849913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900" b="1" dirty="0" smtClean="0"/>
                <a:t>High (n=1021)</a:t>
              </a:r>
              <a:endParaRPr lang="en-US" sz="900" b="1" dirty="0"/>
            </a:p>
          </p:txBody>
        </p:sp>
        <p:sp>
          <p:nvSpPr>
            <p:cNvPr id="31" name="TextBox 30"/>
            <p:cNvSpPr txBox="1"/>
            <p:nvPr/>
          </p:nvSpPr>
          <p:spPr>
            <a:xfrm rot="16200000">
              <a:off x="-183048" y="3537470"/>
              <a:ext cx="1631401" cy="25001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/>
                <a:t>Cum Survival</a:t>
              </a:r>
              <a:endParaRPr lang="en-US" sz="1000" b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292087" y="5895420"/>
              <a:ext cx="2873507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/>
                <a:t>Breast cancer </a:t>
              </a:r>
              <a:r>
                <a:rPr lang="en-US" sz="1000" b="1" dirty="0"/>
                <a:t>s</a:t>
              </a:r>
              <a:r>
                <a:rPr lang="en-US" sz="1000" b="1" dirty="0" smtClean="0"/>
                <a:t>pecific </a:t>
              </a:r>
              <a:r>
                <a:rPr lang="en-US" sz="1000" b="1" dirty="0"/>
                <a:t>s</a:t>
              </a:r>
              <a:r>
                <a:rPr lang="en-US" sz="1000" b="1" dirty="0" smtClean="0"/>
                <a:t>urvival </a:t>
              </a:r>
              <a:r>
                <a:rPr lang="en-US" sz="1000" b="1" dirty="0"/>
                <a:t>(</a:t>
              </a:r>
              <a:r>
                <a:rPr lang="en-US" sz="1000" b="1" dirty="0" smtClean="0"/>
                <a:t>months)</a:t>
              </a:r>
              <a:endParaRPr lang="en-US" sz="1000" b="1" dirty="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825252" y="3373007"/>
            <a:ext cx="3035414" cy="2806108"/>
            <a:chOff x="503303" y="3450414"/>
            <a:chExt cx="4053121" cy="3384828"/>
          </a:xfrm>
        </p:grpSpPr>
        <p:pic>
          <p:nvPicPr>
            <p:cNvPr id="45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80" t="7396" r="26225" b="10872"/>
            <a:stretch/>
          </p:blipFill>
          <p:spPr bwMode="auto">
            <a:xfrm>
              <a:off x="707216" y="3698563"/>
              <a:ext cx="3554682" cy="2955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6" name="TextBox 45"/>
            <p:cNvSpPr txBox="1"/>
            <p:nvPr/>
          </p:nvSpPr>
          <p:spPr>
            <a:xfrm>
              <a:off x="929361" y="3450414"/>
              <a:ext cx="3627063" cy="33412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u="sng" dirty="0" smtClean="0"/>
                <a:t>pCHK1 (nuclear)  and </a:t>
              </a:r>
              <a:r>
                <a:rPr lang="en-US" sz="1200" b="1" u="sng" dirty="0"/>
                <a:t>distant metastasis</a:t>
              </a:r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503303" y="3849785"/>
              <a:ext cx="3169999" cy="2985457"/>
              <a:chOff x="507646" y="2108299"/>
              <a:chExt cx="3941013" cy="4200695"/>
            </a:xfrm>
          </p:grpSpPr>
          <p:sp>
            <p:nvSpPr>
              <p:cNvPr id="48" name="TextBox 47"/>
              <p:cNvSpPr txBox="1"/>
              <p:nvPr/>
            </p:nvSpPr>
            <p:spPr>
              <a:xfrm>
                <a:off x="1194804" y="5120029"/>
                <a:ext cx="1779718" cy="3897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P= 0.838</a:t>
                </a:r>
                <a:endParaRPr lang="en-US" sz="1200" dirty="0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1036720" y="2474975"/>
                <a:ext cx="958978" cy="32479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r>
                  <a:rPr lang="en-US" sz="900" b="1" dirty="0" smtClean="0"/>
                  <a:t>Low (n=340)</a:t>
                </a:r>
                <a:endParaRPr lang="en-US" sz="900" b="1" dirty="0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2245953" y="2108299"/>
                <a:ext cx="913142" cy="32479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r>
                  <a:rPr lang="en-US" sz="900" b="1" dirty="0" smtClean="0"/>
                  <a:t>High (n=56)</a:t>
                </a:r>
                <a:endParaRPr lang="en-US" sz="900" b="1" dirty="0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 rot="16200000">
                <a:off x="-183048" y="3537470"/>
                <a:ext cx="1631401" cy="25001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/>
                  <a:t>Cum Survival</a:t>
                </a:r>
                <a:endParaRPr lang="en-US" sz="1000" b="1" dirty="0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1292086" y="5962548"/>
                <a:ext cx="3156573" cy="34644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/>
                  <a:t>Time taken to distant metastasis (months)</a:t>
                </a:r>
                <a:endParaRPr lang="en-US" sz="1000" b="1" dirty="0"/>
              </a:p>
            </p:txBody>
          </p:sp>
        </p:grpSp>
      </p:grpSp>
      <p:grpSp>
        <p:nvGrpSpPr>
          <p:cNvPr id="53" name="Group 52"/>
          <p:cNvGrpSpPr/>
          <p:nvPr/>
        </p:nvGrpSpPr>
        <p:grpSpPr>
          <a:xfrm>
            <a:off x="6149586" y="3290529"/>
            <a:ext cx="2849135" cy="2888586"/>
            <a:chOff x="637833" y="1534587"/>
            <a:chExt cx="4258167" cy="4611509"/>
          </a:xfrm>
        </p:grpSpPr>
        <p:pic>
          <p:nvPicPr>
            <p:cNvPr id="54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99" t="7398" r="25599" b="11743"/>
            <a:stretch/>
          </p:blipFill>
          <p:spPr bwMode="auto">
            <a:xfrm>
              <a:off x="862445" y="1847851"/>
              <a:ext cx="4033555" cy="39606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5" name="TextBox 54"/>
            <p:cNvSpPr txBox="1"/>
            <p:nvPr/>
          </p:nvSpPr>
          <p:spPr>
            <a:xfrm>
              <a:off x="971600" y="1534587"/>
              <a:ext cx="3725339" cy="37720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u="sng" dirty="0" smtClean="0"/>
                <a:t>pCHK1 (nuclear)  and survival</a:t>
              </a:r>
              <a:endParaRPr lang="en-US" sz="1200" b="1" u="sng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288321" y="5001010"/>
              <a:ext cx="17797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P= 0.159</a:t>
              </a:r>
              <a:endParaRPr lang="en-US" sz="1200" dirty="0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563888" y="2550096"/>
              <a:ext cx="829073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900" b="1" dirty="0" smtClean="0"/>
                <a:t>Low (n=1428)</a:t>
              </a:r>
              <a:endParaRPr lang="en-US" sz="900" b="1" dirty="0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707904" y="2060848"/>
              <a:ext cx="792205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900" b="1" dirty="0" smtClean="0"/>
                <a:t>High (n=271)</a:t>
              </a:r>
              <a:endParaRPr lang="en-US" sz="900" b="1" dirty="0"/>
            </a:p>
          </p:txBody>
        </p:sp>
        <p:sp>
          <p:nvSpPr>
            <p:cNvPr id="59" name="TextBox 58"/>
            <p:cNvSpPr txBox="1"/>
            <p:nvPr/>
          </p:nvSpPr>
          <p:spPr>
            <a:xfrm rot="16200000">
              <a:off x="956" y="3298775"/>
              <a:ext cx="1572852" cy="2990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/>
                <a:t>Cum Survival</a:t>
              </a:r>
              <a:endParaRPr lang="en-US" sz="1000" b="1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832290" y="5813496"/>
              <a:ext cx="2864648" cy="3326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/>
                <a:t>Breast cancer </a:t>
              </a:r>
              <a:r>
                <a:rPr lang="en-US" sz="1000" b="1" dirty="0"/>
                <a:t>s</a:t>
              </a:r>
              <a:r>
                <a:rPr lang="en-US" sz="1000" b="1" dirty="0" smtClean="0"/>
                <a:t>pecific </a:t>
              </a:r>
              <a:r>
                <a:rPr lang="en-US" sz="1000" b="1" dirty="0"/>
                <a:t>s</a:t>
              </a:r>
              <a:r>
                <a:rPr lang="en-US" sz="1000" b="1" dirty="0" smtClean="0"/>
                <a:t>urvival </a:t>
              </a:r>
              <a:r>
                <a:rPr lang="en-US" sz="1000" b="1" dirty="0"/>
                <a:t>(</a:t>
              </a:r>
              <a:r>
                <a:rPr lang="en-US" sz="1000" b="1" dirty="0" smtClean="0"/>
                <a:t>months)</a:t>
              </a:r>
              <a:endParaRPr lang="en-US" sz="1000" b="1" dirty="0"/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2536381" y="3044645"/>
            <a:ext cx="516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C</a:t>
            </a:r>
            <a:endParaRPr lang="en-GB" sz="14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6068802" y="3089851"/>
            <a:ext cx="516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D</a:t>
            </a:r>
            <a:endParaRPr lang="en-GB" sz="14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5132436" y="6590392"/>
            <a:ext cx="25258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S2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17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3950" y="48580"/>
            <a:ext cx="5160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E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42898" y="28087"/>
            <a:ext cx="3653741" cy="3087623"/>
            <a:chOff x="562389" y="991669"/>
            <a:chExt cx="5615447" cy="4992315"/>
          </a:xfrm>
        </p:grpSpPr>
        <p:pic>
          <p:nvPicPr>
            <p:cNvPr id="15" name="Picture 1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92" t="7445" r="26037" b="10426"/>
            <a:stretch/>
          </p:blipFill>
          <p:spPr bwMode="auto">
            <a:xfrm>
              <a:off x="800100" y="1641764"/>
              <a:ext cx="4094018" cy="411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1166633" y="4832513"/>
              <a:ext cx="1779717" cy="4478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P= 0.452</a:t>
              </a:r>
              <a:endParaRPr lang="en-US" sz="12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354261" y="5660519"/>
              <a:ext cx="3137588" cy="3234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Time taken to distant metastasis </a:t>
              </a:r>
              <a:r>
                <a:rPr lang="en-US" sz="700" b="1" dirty="0"/>
                <a:t>(</a:t>
              </a:r>
              <a:r>
                <a:rPr lang="en-US" sz="700" b="1" dirty="0" smtClean="0"/>
                <a:t>months)</a:t>
              </a:r>
              <a:endParaRPr lang="en-US" sz="700" b="1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836313" y="3905389"/>
              <a:ext cx="1620511" cy="33202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700" b="1" dirty="0"/>
                <a:t>C</a:t>
              </a:r>
              <a:r>
                <a:rPr lang="en-US" sz="700" b="1" dirty="0" smtClean="0"/>
                <a:t> -/ N - (n=129)</a:t>
              </a:r>
              <a:endParaRPr lang="en-US" sz="700" b="1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349144" y="4953529"/>
              <a:ext cx="1138704" cy="3234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700" b="1" dirty="0"/>
                <a:t>C</a:t>
              </a:r>
              <a:r>
                <a:rPr lang="en-US" sz="700" b="1" dirty="0" smtClean="0"/>
                <a:t> +/ </a:t>
              </a:r>
              <a:r>
                <a:rPr lang="en-US" sz="700" b="1" dirty="0"/>
                <a:t>N</a:t>
              </a:r>
              <a:r>
                <a:rPr lang="en-US" sz="700" b="1" dirty="0" smtClean="0"/>
                <a:t> + (n=50)</a:t>
              </a:r>
              <a:endParaRPr lang="en-US" sz="700" b="1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364105" y="4499829"/>
              <a:ext cx="1551154" cy="3234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b="1" dirty="0" smtClean="0"/>
                <a:t>C +/ N - (n=211)</a:t>
              </a:r>
              <a:endParaRPr lang="en-US" sz="700" b="1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670354" y="1902024"/>
              <a:ext cx="1392648" cy="33202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b="1" dirty="0" smtClean="0"/>
                <a:t>C -/ N + (n=6)</a:t>
              </a:r>
              <a:endParaRPr lang="en-US" sz="700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76537" y="991669"/>
              <a:ext cx="5401299" cy="6469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u="sng" dirty="0" smtClean="0"/>
                <a:t>pCHK1 (cytoplasmic and nuclear) </a:t>
              </a:r>
            </a:p>
            <a:p>
              <a:pPr algn="ctr"/>
              <a:r>
                <a:rPr lang="en-US" sz="1000" b="1" u="sng" dirty="0" smtClean="0"/>
                <a:t>co-expression and distant metastasis</a:t>
              </a:r>
              <a:endParaRPr lang="en-US" sz="1000" b="1" u="sng" dirty="0"/>
            </a:p>
          </p:txBody>
        </p:sp>
        <p:sp>
          <p:nvSpPr>
            <p:cNvPr id="23" name="TextBox 22"/>
            <p:cNvSpPr txBox="1"/>
            <p:nvPr/>
          </p:nvSpPr>
          <p:spPr>
            <a:xfrm rot="16200000">
              <a:off x="-99579" y="3324878"/>
              <a:ext cx="1631401" cy="3074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Cum Survival</a:t>
              </a:r>
              <a:endParaRPr lang="en-US" sz="700" b="1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079572" y="25709"/>
            <a:ext cx="4185392" cy="3017897"/>
            <a:chOff x="388266" y="988982"/>
            <a:chExt cx="6699776" cy="5037662"/>
          </a:xfrm>
        </p:grpSpPr>
        <p:sp>
          <p:nvSpPr>
            <p:cNvPr id="25" name="TextBox 24"/>
            <p:cNvSpPr txBox="1"/>
            <p:nvPr/>
          </p:nvSpPr>
          <p:spPr>
            <a:xfrm>
              <a:off x="676104" y="988982"/>
              <a:ext cx="5751514" cy="66788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u="sng" dirty="0" smtClean="0"/>
                <a:t>pCHK1 (cytoplasmic and nuclear)</a:t>
              </a:r>
            </a:p>
            <a:p>
              <a:pPr algn="ctr"/>
              <a:r>
                <a:rPr lang="en-US" sz="1000" b="1" u="sng" dirty="0" smtClean="0"/>
                <a:t> co-expression and survival</a:t>
              </a:r>
              <a:endParaRPr lang="en-US" sz="1000" b="1" u="sng" dirty="0"/>
            </a:p>
          </p:txBody>
        </p:sp>
        <p:pic>
          <p:nvPicPr>
            <p:cNvPr id="26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76" t="7449" r="25398" b="11382"/>
            <a:stretch/>
          </p:blipFill>
          <p:spPr bwMode="auto">
            <a:xfrm>
              <a:off x="685799" y="1672388"/>
              <a:ext cx="4150895" cy="4066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1187626" y="4851593"/>
              <a:ext cx="1779716" cy="4623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P= 0.042</a:t>
              </a:r>
              <a:endParaRPr lang="en-US" sz="1200" b="1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673640" y="1874761"/>
              <a:ext cx="2169565" cy="3339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b="1" dirty="0"/>
                <a:t>C</a:t>
              </a:r>
              <a:r>
                <a:rPr lang="en-US" sz="700" b="1" dirty="0" smtClean="0"/>
                <a:t> -/ N - (n=645)</a:t>
              </a:r>
              <a:endParaRPr lang="en-US" sz="700" b="1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997310" y="1477649"/>
              <a:ext cx="1763936" cy="3339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b="1" dirty="0"/>
                <a:t>C</a:t>
              </a:r>
              <a:r>
                <a:rPr lang="en-US" sz="700" b="1" dirty="0" smtClean="0"/>
                <a:t> +/ </a:t>
              </a:r>
              <a:r>
                <a:rPr lang="en-US" sz="700" b="1" dirty="0"/>
                <a:t>N</a:t>
              </a:r>
              <a:r>
                <a:rPr lang="en-US" sz="700" b="1" dirty="0" smtClean="0"/>
                <a:t> + (n=237)</a:t>
              </a:r>
              <a:endParaRPr lang="en-US" sz="700" b="1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667634" y="2359547"/>
              <a:ext cx="2420408" cy="3339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b="1" dirty="0" smtClean="0"/>
                <a:t>C +/ N - (n=783)</a:t>
              </a:r>
              <a:endParaRPr lang="en-US" sz="700" b="1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669811" y="2096896"/>
              <a:ext cx="2173394" cy="3339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b="1" dirty="0" smtClean="0"/>
                <a:t>C -/ N + (n=34)</a:t>
              </a:r>
              <a:endParaRPr lang="en-US" sz="700" b="1" dirty="0"/>
            </a:p>
          </p:txBody>
        </p:sp>
        <p:sp>
          <p:nvSpPr>
            <p:cNvPr id="32" name="TextBox 31"/>
            <p:cNvSpPr txBox="1"/>
            <p:nvPr/>
          </p:nvSpPr>
          <p:spPr>
            <a:xfrm rot="16200000">
              <a:off x="-253472" y="3153715"/>
              <a:ext cx="1603714" cy="32023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Cum Survival</a:t>
              </a:r>
              <a:endParaRPr lang="en-US" sz="700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875015" y="5683149"/>
              <a:ext cx="2975981" cy="34349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Breast cancer </a:t>
              </a:r>
              <a:r>
                <a:rPr lang="en-US" sz="700" b="1" dirty="0"/>
                <a:t>s</a:t>
              </a:r>
              <a:r>
                <a:rPr lang="en-US" sz="700" b="1" dirty="0" smtClean="0"/>
                <a:t>pecific </a:t>
              </a:r>
              <a:r>
                <a:rPr lang="en-US" sz="700" b="1" dirty="0"/>
                <a:t>s</a:t>
              </a:r>
              <a:r>
                <a:rPr lang="en-US" sz="700" b="1" dirty="0" smtClean="0"/>
                <a:t>urvival </a:t>
              </a:r>
              <a:r>
                <a:rPr lang="en-US" sz="700" b="1" dirty="0"/>
                <a:t>(</a:t>
              </a:r>
              <a:r>
                <a:rPr lang="en-US" sz="700" b="1" dirty="0" smtClean="0"/>
                <a:t>months)</a:t>
              </a:r>
              <a:endParaRPr lang="en-US" sz="700" b="1" dirty="0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3598982" y="17696"/>
            <a:ext cx="5160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F</a:t>
            </a:r>
            <a:endParaRPr lang="en-GB" sz="10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108824" y="3126528"/>
            <a:ext cx="3408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b="1" dirty="0"/>
              <a:t>I</a:t>
            </a:r>
            <a:endParaRPr lang="en-GB" sz="1000" b="1" dirty="0"/>
          </a:p>
        </p:txBody>
      </p:sp>
      <p:grpSp>
        <p:nvGrpSpPr>
          <p:cNvPr id="36" name="Group 35"/>
          <p:cNvGrpSpPr/>
          <p:nvPr/>
        </p:nvGrpSpPr>
        <p:grpSpPr>
          <a:xfrm>
            <a:off x="6652078" y="110136"/>
            <a:ext cx="2598565" cy="2856771"/>
            <a:chOff x="815129" y="1294115"/>
            <a:chExt cx="4116099" cy="4999920"/>
          </a:xfrm>
        </p:grpSpPr>
        <p:pic>
          <p:nvPicPr>
            <p:cNvPr id="37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31" t="8254" r="26228" b="10671"/>
            <a:stretch/>
          </p:blipFill>
          <p:spPr bwMode="auto">
            <a:xfrm>
              <a:off x="815129" y="1970313"/>
              <a:ext cx="4116099" cy="40620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8" name="TextBox 37"/>
            <p:cNvSpPr txBox="1"/>
            <p:nvPr/>
          </p:nvSpPr>
          <p:spPr>
            <a:xfrm>
              <a:off x="1529432" y="5943899"/>
              <a:ext cx="3137586" cy="35013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Time taken to distant metastasis </a:t>
              </a:r>
              <a:r>
                <a:rPr lang="en-US" sz="700" b="1" dirty="0"/>
                <a:t>(</a:t>
              </a:r>
              <a:r>
                <a:rPr lang="en-US" sz="700" b="1" dirty="0" smtClean="0"/>
                <a:t>months)</a:t>
              </a:r>
              <a:endParaRPr lang="en-US" sz="700" b="1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193411" y="5184191"/>
              <a:ext cx="1779718" cy="4848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P </a:t>
              </a:r>
              <a:r>
                <a:rPr lang="en-US" sz="1200" b="1" dirty="0" smtClean="0"/>
                <a:t>&lt; 0.001</a:t>
              </a:r>
              <a:endParaRPr lang="en-US" sz="1200" b="1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487911" y="3537649"/>
              <a:ext cx="1016164" cy="35013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700" b="1" dirty="0" smtClean="0"/>
                <a:t>Low (n=229)</a:t>
              </a:r>
              <a:endParaRPr lang="en-US" sz="700" b="1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23909" y="4884935"/>
              <a:ext cx="1041555" cy="35013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700" b="1" dirty="0" smtClean="0"/>
                <a:t>High (n=153)</a:t>
              </a:r>
              <a:endParaRPr lang="en-US" sz="700" b="1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431294" y="1294115"/>
              <a:ext cx="2772510" cy="43093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 u="sng" dirty="0" smtClean="0"/>
                <a:t>P53 and distant metastasis</a:t>
              </a:r>
              <a:endParaRPr lang="en-US" sz="1000" b="1" u="sng" dirty="0"/>
            </a:p>
          </p:txBody>
        </p:sp>
      </p:grpSp>
      <p:sp>
        <p:nvSpPr>
          <p:cNvPr id="43" name="TextBox 42"/>
          <p:cNvSpPr txBox="1"/>
          <p:nvPr/>
        </p:nvSpPr>
        <p:spPr>
          <a:xfrm rot="16200000">
            <a:off x="6079960" y="1389471"/>
            <a:ext cx="960732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/>
              <a:t>Cum Survival</a:t>
            </a:r>
            <a:endParaRPr lang="en-US" sz="700" b="1" dirty="0"/>
          </a:p>
        </p:txBody>
      </p:sp>
      <p:grpSp>
        <p:nvGrpSpPr>
          <p:cNvPr id="44" name="Group 43"/>
          <p:cNvGrpSpPr/>
          <p:nvPr/>
        </p:nvGrpSpPr>
        <p:grpSpPr>
          <a:xfrm>
            <a:off x="9243315" y="84963"/>
            <a:ext cx="2819026" cy="2852406"/>
            <a:chOff x="4466693" y="3301863"/>
            <a:chExt cx="3801582" cy="3597881"/>
          </a:xfrm>
        </p:grpSpPr>
        <p:grpSp>
          <p:nvGrpSpPr>
            <p:cNvPr id="45" name="Group 44"/>
            <p:cNvGrpSpPr/>
            <p:nvPr/>
          </p:nvGrpSpPr>
          <p:grpSpPr>
            <a:xfrm>
              <a:off x="4466693" y="3301863"/>
              <a:ext cx="3749042" cy="3387687"/>
              <a:chOff x="4466693" y="3301863"/>
              <a:chExt cx="3749042" cy="3387687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4776831" y="3301863"/>
                <a:ext cx="3438904" cy="3387687"/>
                <a:chOff x="640985" y="1178669"/>
                <a:chExt cx="4404033" cy="4990824"/>
              </a:xfrm>
            </p:grpSpPr>
            <p:pic>
              <p:nvPicPr>
                <p:cNvPr id="49" name="Picture 48"/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5444" t="7919" r="26119" b="10165"/>
                <a:stretch/>
              </p:blipFill>
              <p:spPr>
                <a:xfrm>
                  <a:off x="640985" y="1883229"/>
                  <a:ext cx="4279359" cy="4286264"/>
                </a:xfrm>
                <a:prstGeom prst="rect">
                  <a:avLst/>
                </a:prstGeom>
              </p:spPr>
            </p:pic>
            <p:sp>
              <p:nvSpPr>
                <p:cNvPr id="50" name="TextBox 49"/>
                <p:cNvSpPr txBox="1"/>
                <p:nvPr/>
              </p:nvSpPr>
              <p:spPr>
                <a:xfrm>
                  <a:off x="1108477" y="5297247"/>
                  <a:ext cx="1779717" cy="5147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dirty="0"/>
                    <a:t>P </a:t>
                  </a:r>
                  <a:r>
                    <a:rPr lang="en-US" sz="1200" b="1" dirty="0" smtClean="0"/>
                    <a:t>&lt; 0.001 </a:t>
                  </a:r>
                  <a:endParaRPr lang="en-US" sz="1200" b="1" dirty="0"/>
                </a:p>
              </p:txBody>
            </p:sp>
            <p:sp>
              <p:nvSpPr>
                <p:cNvPr id="51" name="Rectangle 50"/>
                <p:cNvSpPr/>
                <p:nvPr/>
              </p:nvSpPr>
              <p:spPr>
                <a:xfrm>
                  <a:off x="3811085" y="1893923"/>
                  <a:ext cx="1185433" cy="37175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r>
                    <a:rPr lang="en-US" sz="700" b="1" dirty="0" smtClean="0"/>
                    <a:t>Low (n=1162)</a:t>
                  </a:r>
                  <a:endParaRPr lang="en-US" sz="700" b="1" dirty="0"/>
                </a:p>
              </p:txBody>
            </p:sp>
            <p:sp>
              <p:nvSpPr>
                <p:cNvPr id="52" name="Rectangle 51"/>
                <p:cNvSpPr/>
                <p:nvPr/>
              </p:nvSpPr>
              <p:spPr>
                <a:xfrm>
                  <a:off x="3796972" y="2965991"/>
                  <a:ext cx="1135602" cy="37175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r>
                    <a:rPr lang="en-US" sz="700" b="1" dirty="0" smtClean="0"/>
                    <a:t>High (n=474)</a:t>
                  </a:r>
                  <a:endParaRPr lang="en-US" sz="700" b="1" dirty="0"/>
                </a:p>
              </p:txBody>
            </p:sp>
            <p:sp>
              <p:nvSpPr>
                <p:cNvPr id="53" name="TextBox 52"/>
                <p:cNvSpPr txBox="1"/>
                <p:nvPr/>
              </p:nvSpPr>
              <p:spPr>
                <a:xfrm>
                  <a:off x="2015020" y="1178669"/>
                  <a:ext cx="3029998" cy="45754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b="1" u="sng" dirty="0" smtClean="0"/>
                    <a:t>P53 and survival</a:t>
                  </a:r>
                  <a:endParaRPr lang="en-US" sz="1000" b="1" u="sng" dirty="0"/>
                </a:p>
              </p:txBody>
            </p:sp>
          </p:grpSp>
          <p:sp>
            <p:nvSpPr>
              <p:cNvPr id="48" name="TextBox 47"/>
              <p:cNvSpPr txBox="1"/>
              <p:nvPr/>
            </p:nvSpPr>
            <p:spPr>
              <a:xfrm rot="16200000">
                <a:off x="3785885" y="4916642"/>
                <a:ext cx="1631400" cy="26978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b="1" dirty="0" smtClean="0"/>
                  <a:t>Cum Survival</a:t>
                </a:r>
                <a:endParaRPr lang="en-US" sz="700" b="1" dirty="0"/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5394768" y="6647405"/>
              <a:ext cx="2873507" cy="25233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Breast cancer </a:t>
              </a:r>
              <a:r>
                <a:rPr lang="en-US" sz="700" b="1" dirty="0"/>
                <a:t>s</a:t>
              </a:r>
              <a:r>
                <a:rPr lang="en-US" sz="700" b="1" dirty="0" smtClean="0"/>
                <a:t>pecific </a:t>
              </a:r>
              <a:r>
                <a:rPr lang="en-US" sz="700" b="1" dirty="0"/>
                <a:t>s</a:t>
              </a:r>
              <a:r>
                <a:rPr lang="en-US" sz="700" b="1" dirty="0" smtClean="0"/>
                <a:t>urvival </a:t>
              </a:r>
              <a:r>
                <a:rPr lang="en-US" sz="700" b="1" dirty="0"/>
                <a:t>(</a:t>
              </a:r>
              <a:r>
                <a:rPr lang="en-US" sz="700" b="1" dirty="0" smtClean="0"/>
                <a:t>months)</a:t>
              </a:r>
              <a:endParaRPr lang="en-US" sz="700" b="1" dirty="0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6504997" y="24622"/>
            <a:ext cx="5160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G</a:t>
            </a:r>
            <a:endParaRPr lang="en-GB" sz="10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9261155" y="32444"/>
            <a:ext cx="5160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H</a:t>
            </a:r>
            <a:endParaRPr lang="en-GB" sz="1000" b="1" dirty="0"/>
          </a:p>
        </p:txBody>
      </p:sp>
      <p:grpSp>
        <p:nvGrpSpPr>
          <p:cNvPr id="56" name="Group 55"/>
          <p:cNvGrpSpPr/>
          <p:nvPr/>
        </p:nvGrpSpPr>
        <p:grpSpPr>
          <a:xfrm>
            <a:off x="77956" y="3377466"/>
            <a:ext cx="3159403" cy="2943679"/>
            <a:chOff x="424463" y="1163298"/>
            <a:chExt cx="4957800" cy="5015459"/>
          </a:xfrm>
        </p:grpSpPr>
        <p:pic>
          <p:nvPicPr>
            <p:cNvPr id="57" name="Picture 2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82" t="7454" r="26006" b="10657"/>
            <a:stretch/>
          </p:blipFill>
          <p:spPr bwMode="auto">
            <a:xfrm>
              <a:off x="661737" y="1744578"/>
              <a:ext cx="4066674" cy="41027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8" name="TextBox 57"/>
            <p:cNvSpPr txBox="1"/>
            <p:nvPr/>
          </p:nvSpPr>
          <p:spPr>
            <a:xfrm>
              <a:off x="1042841" y="5081409"/>
              <a:ext cx="1177986" cy="471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P</a:t>
              </a:r>
              <a:r>
                <a:rPr lang="en-US" sz="1200" b="1" dirty="0"/>
                <a:t>=</a:t>
              </a:r>
              <a:r>
                <a:rPr lang="en-US" sz="1200" b="1" dirty="0" smtClean="0"/>
                <a:t> 0.003</a:t>
              </a:r>
              <a:endParaRPr lang="en-US" sz="1200" b="1" dirty="0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3019665" y="2924943"/>
              <a:ext cx="1467018" cy="34085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sz="700" b="1" dirty="0" smtClean="0"/>
                <a:t>P53 -/ CHK1 - (n=83)</a:t>
              </a:r>
              <a:endParaRPr lang="en-US" sz="700" b="1" dirty="0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1187625" y="4104659"/>
              <a:ext cx="2150844" cy="3408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b="1" dirty="0" smtClean="0"/>
                <a:t>P53 +/ CHK1 + (n=106)</a:t>
              </a:r>
              <a:endParaRPr lang="en-US" sz="700" b="1" dirty="0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3003598" y="5121061"/>
              <a:ext cx="2378665" cy="3408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b="1" dirty="0" smtClean="0"/>
                <a:t>P53 +/ CHK1 - (n=47)</a:t>
              </a:r>
              <a:endParaRPr lang="en-US" sz="700" b="1" dirty="0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717310" y="1843631"/>
              <a:ext cx="3011103" cy="3408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b="1" dirty="0" smtClean="0"/>
                <a:t>P53 -/ CHK1 + (n=146)</a:t>
              </a:r>
              <a:endParaRPr lang="en-US" sz="700" b="1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359675" y="5837902"/>
              <a:ext cx="3368734" cy="3408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Time taken to distant metastasis </a:t>
              </a:r>
              <a:r>
                <a:rPr lang="en-US" sz="700" b="1" dirty="0"/>
                <a:t>(</a:t>
              </a:r>
              <a:r>
                <a:rPr lang="en-US" sz="700" b="1" dirty="0" smtClean="0"/>
                <a:t>months)</a:t>
              </a:r>
              <a:endParaRPr lang="en-US" sz="700" b="1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840762" y="1163298"/>
              <a:ext cx="4123177" cy="6817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u="sng" dirty="0" smtClean="0"/>
                <a:t>P53 and pCHK1 (cytoplasmic) co-expression and distant metastasis</a:t>
              </a:r>
              <a:endParaRPr lang="en-US" sz="1000" b="1" u="sng" dirty="0"/>
            </a:p>
          </p:txBody>
        </p:sp>
        <p:sp>
          <p:nvSpPr>
            <p:cNvPr id="65" name="TextBox 64"/>
            <p:cNvSpPr txBox="1"/>
            <p:nvPr/>
          </p:nvSpPr>
          <p:spPr>
            <a:xfrm rot="16200000">
              <a:off x="-346934" y="3234047"/>
              <a:ext cx="1856723" cy="3139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Cum Survival</a:t>
              </a:r>
              <a:endParaRPr lang="en-US" sz="700" b="1" dirty="0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2950530" y="3392741"/>
            <a:ext cx="3812479" cy="2882334"/>
            <a:chOff x="387270" y="1102438"/>
            <a:chExt cx="5690904" cy="5008217"/>
          </a:xfrm>
        </p:grpSpPr>
        <p:pic>
          <p:nvPicPr>
            <p:cNvPr id="67" name="Picture 2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82" t="7693" r="25802" b="11859"/>
            <a:stretch/>
          </p:blipFill>
          <p:spPr bwMode="auto">
            <a:xfrm>
              <a:off x="721894" y="1756610"/>
              <a:ext cx="4090737" cy="40305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8" name="TextBox 67"/>
            <p:cNvSpPr txBox="1"/>
            <p:nvPr/>
          </p:nvSpPr>
          <p:spPr>
            <a:xfrm>
              <a:off x="1020045" y="4994058"/>
              <a:ext cx="1177983" cy="4813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P</a:t>
              </a:r>
              <a:r>
                <a:rPr lang="en-US" sz="1200" b="1" dirty="0"/>
                <a:t>&lt;</a:t>
              </a:r>
              <a:r>
                <a:rPr lang="en-US" sz="1200" b="1" dirty="0" smtClean="0"/>
                <a:t> 0.001</a:t>
              </a:r>
              <a:endParaRPr lang="en-US" sz="1200" b="1" dirty="0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3654565" y="1842065"/>
              <a:ext cx="1462485" cy="34760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sz="700" b="1" dirty="0" smtClean="0"/>
                <a:t>P53 -/ CHK1 - (n=481)</a:t>
              </a:r>
              <a:endParaRPr lang="en-US" sz="700" b="1" dirty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3372097" y="2852937"/>
              <a:ext cx="2103364" cy="3476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b="1" dirty="0" smtClean="0"/>
                <a:t>P53 +/ CHK1 + (n=310)</a:t>
              </a:r>
              <a:endParaRPr lang="en-US" sz="700" b="1" dirty="0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4139950" y="2357643"/>
              <a:ext cx="1938224" cy="3476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b="1" dirty="0" smtClean="0"/>
                <a:t>P53 +/ CHK1 - (n=163)</a:t>
              </a:r>
              <a:endParaRPr lang="en-US" sz="700" b="1" dirty="0"/>
            </a:p>
          </p:txBody>
        </p:sp>
        <p:sp>
          <p:nvSpPr>
            <p:cNvPr id="72" name="Rectangle 71"/>
            <p:cNvSpPr/>
            <p:nvPr/>
          </p:nvSpPr>
          <p:spPr>
            <a:xfrm rot="666465">
              <a:off x="2614179" y="2035127"/>
              <a:ext cx="1696899" cy="3476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b="1" dirty="0" smtClean="0"/>
                <a:t>P53 -/ CHK1 + (n=680)</a:t>
              </a:r>
              <a:endParaRPr lang="en-US" sz="700" b="1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331641" y="1102438"/>
              <a:ext cx="3668049" cy="69521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u="sng" dirty="0" smtClean="0"/>
                <a:t>P53 and pCHK1 (cytoplasmic) co-expression and survival</a:t>
              </a:r>
              <a:endParaRPr lang="en-US" sz="1000" b="1" u="sng" dirty="0"/>
            </a:p>
          </p:txBody>
        </p:sp>
        <p:sp>
          <p:nvSpPr>
            <p:cNvPr id="74" name="TextBox 73"/>
            <p:cNvSpPr txBox="1"/>
            <p:nvPr/>
          </p:nvSpPr>
          <p:spPr>
            <a:xfrm rot="16200000">
              <a:off x="-266202" y="3203653"/>
              <a:ext cx="1612049" cy="30510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Cum Survival</a:t>
              </a:r>
              <a:endParaRPr lang="en-US" sz="700" b="1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781736" y="5763048"/>
              <a:ext cx="2904862" cy="3476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Breast cancer </a:t>
              </a:r>
              <a:r>
                <a:rPr lang="en-US" sz="700" b="1" dirty="0"/>
                <a:t>s</a:t>
              </a:r>
              <a:r>
                <a:rPr lang="en-US" sz="700" b="1" dirty="0" smtClean="0"/>
                <a:t>pecific </a:t>
              </a:r>
              <a:r>
                <a:rPr lang="en-US" sz="700" b="1" dirty="0"/>
                <a:t>s</a:t>
              </a:r>
              <a:r>
                <a:rPr lang="en-US" sz="700" b="1" dirty="0" smtClean="0"/>
                <a:t>urvival </a:t>
              </a:r>
              <a:r>
                <a:rPr lang="en-US" sz="700" b="1" dirty="0"/>
                <a:t>(</a:t>
              </a:r>
              <a:r>
                <a:rPr lang="en-US" sz="700" b="1" dirty="0" smtClean="0"/>
                <a:t>months)</a:t>
              </a:r>
              <a:endParaRPr lang="en-US" sz="700" b="1" dirty="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6551336" y="3377927"/>
            <a:ext cx="2921958" cy="2908492"/>
            <a:chOff x="661736" y="1095487"/>
            <a:chExt cx="4545377" cy="5061132"/>
          </a:xfrm>
        </p:grpSpPr>
        <p:pic>
          <p:nvPicPr>
            <p:cNvPr id="77" name="Picture 2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85" t="7103" r="26606" b="11969"/>
            <a:stretch/>
          </p:blipFill>
          <p:spPr bwMode="auto">
            <a:xfrm>
              <a:off x="661736" y="1768642"/>
              <a:ext cx="4054643" cy="4054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8" name="TextBox 77"/>
            <p:cNvSpPr txBox="1"/>
            <p:nvPr/>
          </p:nvSpPr>
          <p:spPr>
            <a:xfrm>
              <a:off x="1150796" y="5012285"/>
              <a:ext cx="1177984" cy="4820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P</a:t>
              </a:r>
              <a:r>
                <a:rPr lang="en-US" sz="1200" b="1" dirty="0"/>
                <a:t>=</a:t>
              </a:r>
              <a:r>
                <a:rPr lang="en-US" sz="1200" b="1" dirty="0" smtClean="0"/>
                <a:t> 0.001</a:t>
              </a:r>
              <a:endParaRPr lang="en-US" sz="1200" b="1" dirty="0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850720" y="1972175"/>
              <a:ext cx="921130" cy="7230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b="1" dirty="0" smtClean="0"/>
                <a:t>P53 -/ CHK1 - (n=197)</a:t>
              </a:r>
              <a:endParaRPr lang="en-US" sz="700" b="1" dirty="0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1667260" y="4347816"/>
              <a:ext cx="1776056" cy="3481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b="1" dirty="0" smtClean="0"/>
                <a:t>P53 +/ CHK1 + (n=23)</a:t>
              </a:r>
              <a:endParaRPr lang="en-US" sz="700" b="1" dirty="0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3317794" y="4875021"/>
              <a:ext cx="1889319" cy="3481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b="1" dirty="0" smtClean="0"/>
                <a:t>P53 +/ CHK1 - (n=130)</a:t>
              </a:r>
              <a:endParaRPr lang="en-US" sz="700" b="1" dirty="0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2195736" y="2142146"/>
              <a:ext cx="2005270" cy="3481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b="1" dirty="0" smtClean="0"/>
                <a:t>P53 -/ CHK1 + (n=32)</a:t>
              </a:r>
              <a:endParaRPr lang="en-US" sz="700" b="1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171817" y="5805264"/>
              <a:ext cx="3649751" cy="3513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Time taken to distant metastasis </a:t>
              </a:r>
              <a:r>
                <a:rPr lang="en-US" sz="700" b="1" dirty="0"/>
                <a:t>(</a:t>
              </a:r>
              <a:r>
                <a:rPr lang="en-US" sz="700" b="1" dirty="0" smtClean="0"/>
                <a:t>months)</a:t>
              </a:r>
              <a:endParaRPr lang="en-US" sz="700" b="1" dirty="0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198952" y="1095487"/>
              <a:ext cx="3503019" cy="69624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u="sng" dirty="0" smtClean="0"/>
                <a:t>P53 and pCHK1 (nuclear) co-expression and distant metastasis</a:t>
              </a:r>
              <a:endParaRPr lang="en-US" sz="1000" b="1" u="sng" dirty="0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9250276" y="3399318"/>
            <a:ext cx="2834065" cy="2914744"/>
            <a:chOff x="368363" y="1117838"/>
            <a:chExt cx="4626476" cy="5067668"/>
          </a:xfrm>
        </p:grpSpPr>
        <p:pic>
          <p:nvPicPr>
            <p:cNvPr id="86" name="Picture 2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26" t="6968" r="26162" b="12103"/>
            <a:stretch/>
          </p:blipFill>
          <p:spPr bwMode="auto">
            <a:xfrm>
              <a:off x="689899" y="1768643"/>
              <a:ext cx="4066675" cy="4054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7" name="TextBox 86"/>
            <p:cNvSpPr txBox="1"/>
            <p:nvPr/>
          </p:nvSpPr>
          <p:spPr>
            <a:xfrm>
              <a:off x="1098404" y="4953614"/>
              <a:ext cx="1819417" cy="481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P</a:t>
              </a:r>
              <a:r>
                <a:rPr lang="en-US" sz="1200" b="1" dirty="0"/>
                <a:t>&lt;</a:t>
              </a:r>
              <a:r>
                <a:rPr lang="en-US" sz="1200" b="1" dirty="0" smtClean="0"/>
                <a:t> 0.001</a:t>
              </a:r>
              <a:endParaRPr lang="en-US" sz="1200" b="1" dirty="0"/>
            </a:p>
          </p:txBody>
        </p:sp>
        <p:sp>
          <p:nvSpPr>
            <p:cNvPr id="88" name="Rectangle 87"/>
            <p:cNvSpPr/>
            <p:nvPr/>
          </p:nvSpPr>
          <p:spPr>
            <a:xfrm rot="655600">
              <a:off x="2367551" y="2091839"/>
              <a:ext cx="1599403" cy="34782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sz="700" b="1" dirty="0" smtClean="0"/>
                <a:t>P53 -/ CHK1 - (n=968)</a:t>
              </a:r>
              <a:endParaRPr lang="en-US" sz="700" b="1" dirty="0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2695073" y="2852937"/>
              <a:ext cx="2130469" cy="34782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b="1" dirty="0" smtClean="0"/>
                <a:t>P53 +/ CHK1 + (n=67)</a:t>
              </a:r>
              <a:endParaRPr lang="en-US" sz="700" b="1" dirty="0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807315" y="2020399"/>
              <a:ext cx="1829231" cy="34782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b="1" dirty="0" smtClean="0"/>
                <a:t>P53 +/ CHK1 - (n=192)</a:t>
              </a:r>
              <a:endParaRPr lang="en-US" sz="700" b="1" dirty="0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3167253" y="1844824"/>
              <a:ext cx="1827586" cy="34782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b="1" dirty="0" smtClean="0"/>
                <a:t>P53 -/ CHK1 + (n=680)</a:t>
              </a:r>
              <a:endParaRPr lang="en-US" sz="700" b="1" dirty="0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243535" y="1117838"/>
              <a:ext cx="3321673" cy="6956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u="sng" dirty="0" smtClean="0"/>
                <a:t>P53 and pCHK1 (nuclear) co-expression and survival</a:t>
              </a:r>
              <a:endParaRPr lang="en-US" sz="1000" b="1" u="sng" dirty="0"/>
            </a:p>
          </p:txBody>
        </p:sp>
        <p:sp>
          <p:nvSpPr>
            <p:cNvPr id="93" name="TextBox 92"/>
            <p:cNvSpPr txBox="1"/>
            <p:nvPr/>
          </p:nvSpPr>
          <p:spPr>
            <a:xfrm rot="16200000">
              <a:off x="-304291" y="3190791"/>
              <a:ext cx="1671888" cy="3265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Cum Survival</a:t>
              </a:r>
              <a:endParaRPr lang="en-US" sz="700" b="1" dirty="0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754585" y="5829907"/>
              <a:ext cx="2792948" cy="3555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Breast cancer </a:t>
              </a:r>
              <a:r>
                <a:rPr lang="en-US" sz="700" b="1" dirty="0"/>
                <a:t>s</a:t>
              </a:r>
              <a:r>
                <a:rPr lang="en-US" sz="700" b="1" dirty="0" smtClean="0"/>
                <a:t>pecific </a:t>
              </a:r>
              <a:r>
                <a:rPr lang="en-US" sz="700" b="1" dirty="0"/>
                <a:t>s</a:t>
              </a:r>
              <a:r>
                <a:rPr lang="en-US" sz="700" b="1" dirty="0" smtClean="0"/>
                <a:t>urvival </a:t>
              </a:r>
              <a:r>
                <a:rPr lang="en-US" sz="700" b="1" dirty="0"/>
                <a:t>(</a:t>
              </a:r>
              <a:r>
                <a:rPr lang="en-US" sz="700" b="1" dirty="0" smtClean="0"/>
                <a:t>months)</a:t>
              </a:r>
              <a:endParaRPr lang="en-US" sz="700" b="1" dirty="0"/>
            </a:p>
          </p:txBody>
        </p:sp>
      </p:grpSp>
      <p:sp>
        <p:nvSpPr>
          <p:cNvPr id="95" name="TextBox 94"/>
          <p:cNvSpPr txBox="1"/>
          <p:nvPr/>
        </p:nvSpPr>
        <p:spPr>
          <a:xfrm rot="16200000">
            <a:off x="5993774" y="4654776"/>
            <a:ext cx="961610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/>
              <a:t>Cum Survival</a:t>
            </a:r>
            <a:endParaRPr lang="en-US" sz="700" b="1" dirty="0"/>
          </a:p>
        </p:txBody>
      </p:sp>
      <p:sp>
        <p:nvSpPr>
          <p:cNvPr id="96" name="TextBox 95"/>
          <p:cNvSpPr txBox="1"/>
          <p:nvPr/>
        </p:nvSpPr>
        <p:spPr>
          <a:xfrm>
            <a:off x="5132436" y="6590392"/>
            <a:ext cx="25258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S2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3179599" y="3177411"/>
            <a:ext cx="3408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b="1" dirty="0"/>
              <a:t>J</a:t>
            </a:r>
            <a:endParaRPr lang="en-GB" sz="1000" b="1" dirty="0"/>
          </a:p>
        </p:txBody>
      </p:sp>
      <p:sp>
        <p:nvSpPr>
          <p:cNvPr id="98" name="TextBox 97"/>
          <p:cNvSpPr txBox="1"/>
          <p:nvPr/>
        </p:nvSpPr>
        <p:spPr>
          <a:xfrm>
            <a:off x="6395365" y="3177872"/>
            <a:ext cx="3408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b="1" dirty="0" smtClean="0"/>
              <a:t>K</a:t>
            </a:r>
            <a:endParaRPr lang="en-GB" sz="1000" b="1" dirty="0"/>
          </a:p>
        </p:txBody>
      </p:sp>
      <p:sp>
        <p:nvSpPr>
          <p:cNvPr id="99" name="TextBox 98"/>
          <p:cNvSpPr txBox="1"/>
          <p:nvPr/>
        </p:nvSpPr>
        <p:spPr>
          <a:xfrm>
            <a:off x="9283378" y="3211718"/>
            <a:ext cx="3408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b="1" dirty="0"/>
              <a:t>L</a:t>
            </a:r>
            <a:endParaRPr lang="en-GB" sz="1000" b="1" dirty="0"/>
          </a:p>
        </p:txBody>
      </p:sp>
    </p:spTree>
    <p:extLst>
      <p:ext uri="{BB962C8B-B14F-4D97-AF65-F5344CB8AC3E}">
        <p14:creationId xmlns:p14="http://schemas.microsoft.com/office/powerpoint/2010/main" val="252115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94559" y="41412"/>
            <a:ext cx="3519672" cy="3467245"/>
            <a:chOff x="364078" y="210673"/>
            <a:chExt cx="3519672" cy="346724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/>
            <a:srcRect t="8876" r="25774"/>
            <a:stretch/>
          </p:blipFill>
          <p:spPr>
            <a:xfrm>
              <a:off x="394559" y="548639"/>
              <a:ext cx="3046110" cy="3129279"/>
            </a:xfrm>
            <a:prstGeom prst="rect">
              <a:avLst/>
            </a:prstGeom>
          </p:spPr>
        </p:pic>
        <p:grpSp>
          <p:nvGrpSpPr>
            <p:cNvPr id="4" name="Group 3"/>
            <p:cNvGrpSpPr/>
            <p:nvPr/>
          </p:nvGrpSpPr>
          <p:grpSpPr>
            <a:xfrm>
              <a:off x="364078" y="210673"/>
              <a:ext cx="3519672" cy="3340329"/>
              <a:chOff x="5112010" y="59758"/>
              <a:chExt cx="3519672" cy="3340329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5333917" y="59758"/>
                <a:ext cx="3297765" cy="3340329"/>
                <a:chOff x="710892" y="1648774"/>
                <a:chExt cx="3876787" cy="4605049"/>
              </a:xfrm>
            </p:grpSpPr>
            <p:sp>
              <p:nvSpPr>
                <p:cNvPr id="7" name="TextBox 6"/>
                <p:cNvSpPr txBox="1"/>
                <p:nvPr/>
              </p:nvSpPr>
              <p:spPr>
                <a:xfrm>
                  <a:off x="1022559" y="5139018"/>
                  <a:ext cx="1243367" cy="3818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dirty="0"/>
                    <a:t>P = </a:t>
                  </a:r>
                  <a:r>
                    <a:rPr lang="en-US" sz="1200" b="1" dirty="0" smtClean="0"/>
                    <a:t>0.014 </a:t>
                  </a:r>
                  <a:endParaRPr lang="en-US" sz="1200" b="1" dirty="0"/>
                </a:p>
              </p:txBody>
            </p:sp>
            <p:sp>
              <p:nvSpPr>
                <p:cNvPr id="8" name="Rectangle 7"/>
                <p:cNvSpPr/>
                <p:nvPr/>
              </p:nvSpPr>
              <p:spPr>
                <a:xfrm>
                  <a:off x="3093788" y="4132260"/>
                  <a:ext cx="841633" cy="31823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r>
                    <a:rPr lang="en-US" sz="900" b="1" dirty="0" smtClean="0"/>
                    <a:t>Low (n=34)</a:t>
                  </a:r>
                  <a:endParaRPr lang="en-US" sz="900" b="1" dirty="0"/>
                </a:p>
              </p:txBody>
            </p:sp>
            <p:sp>
              <p:nvSpPr>
                <p:cNvPr id="9" name="Rectangle 8"/>
                <p:cNvSpPr/>
                <p:nvPr/>
              </p:nvSpPr>
              <p:spPr>
                <a:xfrm>
                  <a:off x="2111084" y="5139018"/>
                  <a:ext cx="866278" cy="31823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r>
                    <a:rPr lang="en-US" sz="900" b="1" dirty="0" smtClean="0"/>
                    <a:t>High (n=19)</a:t>
                  </a:r>
                  <a:endParaRPr lang="en-US" sz="900" b="1" dirty="0"/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710892" y="5914377"/>
                  <a:ext cx="3743746" cy="33944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b="1" dirty="0" smtClean="0"/>
                    <a:t>Time taken to local recurrence </a:t>
                  </a:r>
                  <a:r>
                    <a:rPr lang="en-US" sz="1000" b="1" dirty="0"/>
                    <a:t>(</a:t>
                  </a:r>
                  <a:r>
                    <a:rPr lang="en-US" sz="1000" b="1" dirty="0" smtClean="0"/>
                    <a:t>months)</a:t>
                  </a:r>
                  <a:endParaRPr lang="en-US" sz="1000" b="1" dirty="0"/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1797345" y="1648774"/>
                  <a:ext cx="2790334" cy="36066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b="1" u="sng" dirty="0"/>
                    <a:t>P53 and local </a:t>
                  </a:r>
                  <a:r>
                    <a:rPr lang="en-US" sz="1100" b="1" u="sng" dirty="0" smtClean="0"/>
                    <a:t>recurrence</a:t>
                  </a:r>
                  <a:endParaRPr lang="en-US" sz="1100" b="1" u="sng" dirty="0"/>
                </a:p>
              </p:txBody>
            </p:sp>
          </p:grpSp>
          <p:sp>
            <p:nvSpPr>
              <p:cNvPr id="6" name="TextBox 5"/>
              <p:cNvSpPr txBox="1"/>
              <p:nvPr/>
            </p:nvSpPr>
            <p:spPr>
              <a:xfrm rot="16200000">
                <a:off x="4641960" y="1402045"/>
                <a:ext cx="1160023" cy="21992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/>
                  <a:t>Cum Survival</a:t>
                </a:r>
                <a:endParaRPr lang="en-US" sz="1000" b="1" dirty="0"/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2929347" y="3406340"/>
            <a:ext cx="4146797" cy="3640754"/>
            <a:chOff x="4784875" y="189565"/>
            <a:chExt cx="4146797" cy="364075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/>
            <a:srcRect t="7766" r="25609"/>
            <a:stretch/>
          </p:blipFill>
          <p:spPr>
            <a:xfrm>
              <a:off x="4882023" y="472283"/>
              <a:ext cx="3296777" cy="3358036"/>
            </a:xfrm>
            <a:prstGeom prst="rect">
              <a:avLst/>
            </a:prstGeom>
          </p:spPr>
        </p:pic>
        <p:grpSp>
          <p:nvGrpSpPr>
            <p:cNvPr id="14" name="Group 13"/>
            <p:cNvGrpSpPr/>
            <p:nvPr/>
          </p:nvGrpSpPr>
          <p:grpSpPr>
            <a:xfrm>
              <a:off x="4784875" y="189565"/>
              <a:ext cx="4146797" cy="3453953"/>
              <a:chOff x="5061115" y="3451407"/>
              <a:chExt cx="4146797" cy="3453953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5061115" y="3451407"/>
                <a:ext cx="4146797" cy="3453953"/>
                <a:chOff x="227705" y="1384778"/>
                <a:chExt cx="4840463" cy="4759796"/>
              </a:xfrm>
            </p:grpSpPr>
            <p:sp>
              <p:nvSpPr>
                <p:cNvPr id="17" name="TextBox 16"/>
                <p:cNvSpPr txBox="1"/>
                <p:nvPr/>
              </p:nvSpPr>
              <p:spPr>
                <a:xfrm>
                  <a:off x="861879" y="5161528"/>
                  <a:ext cx="1177984" cy="38172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dirty="0" smtClean="0"/>
                    <a:t>P</a:t>
                  </a:r>
                  <a:r>
                    <a:rPr lang="en-US" sz="1200" b="1" dirty="0"/>
                    <a:t>=</a:t>
                  </a:r>
                  <a:r>
                    <a:rPr lang="en-US" sz="1200" b="1" dirty="0" smtClean="0"/>
                    <a:t> 0.017</a:t>
                  </a:r>
                  <a:endParaRPr lang="en-US" sz="1200" b="1" dirty="0"/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3528438" y="4467788"/>
                  <a:ext cx="1416483" cy="31810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r>
                    <a:rPr lang="en-US" sz="900" b="1" dirty="0" smtClean="0"/>
                    <a:t>P53 -/ pCHK1 - (n=13)</a:t>
                  </a:r>
                  <a:endParaRPr lang="en-US" sz="900" b="1" dirty="0"/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758953" y="4871016"/>
                  <a:ext cx="1453444" cy="31810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900" b="1" dirty="0" smtClean="0"/>
                    <a:t>P53 +/ pCHK1 + (n=14)</a:t>
                  </a:r>
                  <a:endParaRPr lang="en-US" sz="900" b="1" dirty="0"/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3310547" y="3896362"/>
                  <a:ext cx="1757621" cy="31810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900" b="1" dirty="0" smtClean="0"/>
                    <a:t>P53 +/ pCHK1 - (n=</a:t>
                  </a:r>
                  <a:r>
                    <a:rPr lang="en-US" sz="900" b="1" dirty="0"/>
                    <a:t>5</a:t>
                  </a:r>
                  <a:r>
                    <a:rPr lang="en-US" sz="900" b="1" dirty="0" smtClean="0"/>
                    <a:t>)</a:t>
                  </a:r>
                  <a:endParaRPr lang="en-US" sz="900" b="1" dirty="0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2190703" y="2525476"/>
                  <a:ext cx="1476834" cy="31810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900" b="1" dirty="0" smtClean="0"/>
                    <a:t>P53 -/ </a:t>
                  </a:r>
                  <a:r>
                    <a:rPr lang="en-US" sz="900" b="1" dirty="0"/>
                    <a:t>p</a:t>
                  </a:r>
                  <a:r>
                    <a:rPr lang="en-US" sz="900" b="1" dirty="0" smtClean="0"/>
                    <a:t>CHK1 + (n=21)</a:t>
                  </a:r>
                  <a:endParaRPr lang="en-US" sz="900" b="1" dirty="0"/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1450871" y="5805264"/>
                  <a:ext cx="3137588" cy="3393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b="1" dirty="0" smtClean="0"/>
                    <a:t>Time taken to local recurrence </a:t>
                  </a:r>
                  <a:r>
                    <a:rPr lang="en-US" sz="1000" b="1" dirty="0"/>
                    <a:t>(</a:t>
                  </a:r>
                  <a:r>
                    <a:rPr lang="en-US" sz="1000" b="1" dirty="0" smtClean="0"/>
                    <a:t>months)</a:t>
                  </a:r>
                  <a:endParaRPr lang="en-US" sz="1000" b="1" dirty="0"/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227705" y="1384778"/>
                  <a:ext cx="4589825" cy="36051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b="1" u="sng" dirty="0" smtClean="0"/>
                    <a:t>P53 and pCHK1 (cytoplasmic) co-expression and local recurrence</a:t>
                  </a:r>
                  <a:endParaRPr lang="en-US" sz="1100" b="1" u="sng" dirty="0"/>
                </a:p>
              </p:txBody>
            </p:sp>
          </p:grpSp>
          <p:sp>
            <p:nvSpPr>
              <p:cNvPr id="16" name="TextBox 15"/>
              <p:cNvSpPr txBox="1"/>
              <p:nvPr/>
            </p:nvSpPr>
            <p:spPr>
              <a:xfrm rot="16200000">
                <a:off x="4667893" y="4864622"/>
                <a:ext cx="1160023" cy="21992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/>
                  <a:t>Cum Survival</a:t>
                </a:r>
                <a:endParaRPr lang="en-US" sz="1000" b="1" dirty="0"/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7511360" y="3414049"/>
            <a:ext cx="3770781" cy="3581327"/>
            <a:chOff x="3117586" y="3446101"/>
            <a:chExt cx="3770781" cy="3581327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4"/>
            <a:srcRect t="9038" r="25421"/>
            <a:stretch/>
          </p:blipFill>
          <p:spPr>
            <a:xfrm>
              <a:off x="3117586" y="3767470"/>
              <a:ext cx="3194086" cy="3259958"/>
            </a:xfrm>
            <a:prstGeom prst="rect">
              <a:avLst/>
            </a:prstGeom>
          </p:spPr>
        </p:pic>
        <p:grpSp>
          <p:nvGrpSpPr>
            <p:cNvPr id="26" name="Group 25"/>
            <p:cNvGrpSpPr/>
            <p:nvPr/>
          </p:nvGrpSpPr>
          <p:grpSpPr>
            <a:xfrm>
              <a:off x="3119611" y="3446101"/>
              <a:ext cx="3768756" cy="3401403"/>
              <a:chOff x="1008781" y="1351790"/>
              <a:chExt cx="4400295" cy="4752647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1536877" y="5006947"/>
                <a:ext cx="1177984" cy="3870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P</a:t>
                </a:r>
                <a:r>
                  <a:rPr lang="en-US" sz="1200" dirty="0"/>
                  <a:t>=</a:t>
                </a:r>
                <a:r>
                  <a:rPr lang="en-US" sz="1200" dirty="0" smtClean="0"/>
                  <a:t> 0.064</a:t>
                </a:r>
                <a:endParaRPr lang="en-US" sz="1200" dirty="0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3162891" y="3211634"/>
                <a:ext cx="1425567" cy="3225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900" b="1" dirty="0" smtClean="0"/>
                  <a:t>P53 -/ pCHK1 - (n=30)</a:t>
                </a:r>
                <a:endParaRPr lang="en-US" sz="900" b="1" dirty="0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2653592" y="3839959"/>
                <a:ext cx="772588" cy="7095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900" b="1" dirty="0" smtClean="0"/>
                  <a:t>P53 +/ pCHK1 + (n=</a:t>
                </a:r>
                <a:r>
                  <a:rPr lang="en-US" sz="900" b="1" dirty="0"/>
                  <a:t>4</a:t>
                </a:r>
                <a:r>
                  <a:rPr lang="en-US" sz="900" b="1" dirty="0" smtClean="0"/>
                  <a:t>)</a:t>
                </a:r>
                <a:endParaRPr lang="en-US" sz="900" b="1" dirty="0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1536877" y="4190936"/>
                <a:ext cx="1131855" cy="5160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900" b="1" dirty="0" smtClean="0"/>
                  <a:t>P53 +/ pCHK1 - (n=15)</a:t>
                </a:r>
                <a:endParaRPr lang="en-US" sz="900" b="1" dirty="0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2547297" y="2029490"/>
                <a:ext cx="1525806" cy="3225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900" b="1" dirty="0" smtClean="0"/>
                  <a:t>P53 -/ pCHK1 + (n=4)</a:t>
                </a:r>
                <a:endParaRPr lang="en-US" sz="900" b="1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1450870" y="5760402"/>
                <a:ext cx="3137588" cy="34403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/>
                  <a:t>Time taken to local recurrence </a:t>
                </a:r>
                <a:r>
                  <a:rPr lang="en-US" sz="1000" b="1" dirty="0"/>
                  <a:t>(</a:t>
                </a:r>
                <a:r>
                  <a:rPr lang="en-US" sz="1000" b="1" dirty="0" smtClean="0"/>
                  <a:t>months)</a:t>
                </a:r>
                <a:endParaRPr lang="en-US" sz="1000" b="1" dirty="0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1008781" y="1351790"/>
                <a:ext cx="4400295" cy="36553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100" b="1" u="sng" dirty="0" smtClean="0"/>
                  <a:t>P53 and pCHK1 (nuclear) co-expression and local recurrence</a:t>
                </a:r>
                <a:endParaRPr lang="en-US" sz="1100" b="1" u="sng" dirty="0"/>
              </a:p>
            </p:txBody>
          </p:sp>
        </p:grpSp>
      </p:grpSp>
      <p:sp>
        <p:nvSpPr>
          <p:cNvPr id="34" name="TextBox 33"/>
          <p:cNvSpPr txBox="1"/>
          <p:nvPr/>
        </p:nvSpPr>
        <p:spPr>
          <a:xfrm>
            <a:off x="4442284" y="41412"/>
            <a:ext cx="516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B</a:t>
            </a:r>
            <a:endParaRPr lang="en-GB" sz="14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8842306" y="10397"/>
            <a:ext cx="516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C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58012" y="91055"/>
            <a:ext cx="516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A</a:t>
            </a:r>
            <a:endParaRPr lang="en-GB" sz="14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603660" y="3370564"/>
            <a:ext cx="516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D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168395" y="3397622"/>
            <a:ext cx="5995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58012" y="6430731"/>
            <a:ext cx="25258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S3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4600452" y="154818"/>
            <a:ext cx="3681474" cy="3226923"/>
            <a:chOff x="704790" y="2466020"/>
            <a:chExt cx="3681474" cy="3226923"/>
          </a:xfrm>
        </p:grpSpPr>
        <p:pic>
          <p:nvPicPr>
            <p:cNvPr id="41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06" t="4475" r="21288" b="5553"/>
            <a:stretch/>
          </p:blipFill>
          <p:spPr bwMode="auto">
            <a:xfrm>
              <a:off x="908811" y="2719344"/>
              <a:ext cx="2820352" cy="2727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2" name="Group 41"/>
            <p:cNvGrpSpPr/>
            <p:nvPr/>
          </p:nvGrpSpPr>
          <p:grpSpPr>
            <a:xfrm>
              <a:off x="704790" y="2466020"/>
              <a:ext cx="3681474" cy="3226923"/>
              <a:chOff x="4829586" y="3617920"/>
              <a:chExt cx="3681474" cy="3226923"/>
            </a:xfrm>
          </p:grpSpPr>
          <p:grpSp>
            <p:nvGrpSpPr>
              <p:cNvPr id="43" name="Group 42"/>
              <p:cNvGrpSpPr/>
              <p:nvPr/>
            </p:nvGrpSpPr>
            <p:grpSpPr>
              <a:xfrm>
                <a:off x="4901639" y="3617920"/>
                <a:ext cx="3609421" cy="3226923"/>
                <a:chOff x="791754" y="1569818"/>
                <a:chExt cx="4173605" cy="4565837"/>
              </a:xfrm>
            </p:grpSpPr>
            <p:sp>
              <p:nvSpPr>
                <p:cNvPr id="45" name="TextBox 44"/>
                <p:cNvSpPr txBox="1"/>
                <p:nvPr/>
              </p:nvSpPr>
              <p:spPr>
                <a:xfrm>
                  <a:off x="791754" y="5787272"/>
                  <a:ext cx="3641087" cy="34838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b="1" dirty="0" smtClean="0"/>
                    <a:t>Time taken to local recurrence </a:t>
                  </a:r>
                  <a:r>
                    <a:rPr lang="en-US" sz="1000" b="1" dirty="0"/>
                    <a:t>(</a:t>
                  </a:r>
                  <a:r>
                    <a:rPr lang="en-US" sz="1000" b="1" dirty="0" smtClean="0"/>
                    <a:t>months)</a:t>
                  </a:r>
                  <a:endParaRPr lang="en-US" sz="1000" b="1" dirty="0"/>
                </a:p>
              </p:txBody>
            </p:sp>
            <p:sp>
              <p:nvSpPr>
                <p:cNvPr id="46" name="TextBox 45"/>
                <p:cNvSpPr txBox="1"/>
                <p:nvPr/>
              </p:nvSpPr>
              <p:spPr>
                <a:xfrm>
                  <a:off x="1544966" y="1569818"/>
                  <a:ext cx="3420393" cy="37015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b="1" u="sng" dirty="0" smtClean="0"/>
                    <a:t>pCHK1 (cytoplasmic)  and local recurrence</a:t>
                  </a:r>
                  <a:endParaRPr lang="en-US" sz="1100" b="1" u="sng" dirty="0"/>
                </a:p>
              </p:txBody>
            </p:sp>
            <p:sp>
              <p:nvSpPr>
                <p:cNvPr id="47" name="TextBox 46"/>
                <p:cNvSpPr txBox="1"/>
                <p:nvPr/>
              </p:nvSpPr>
              <p:spPr>
                <a:xfrm>
                  <a:off x="1291488" y="4960837"/>
                  <a:ext cx="1779718" cy="391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/>
                    <a:t>P= 0.898</a:t>
                  </a:r>
                  <a:endParaRPr lang="en-US" sz="1200" dirty="0"/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2908643" y="3612225"/>
                  <a:ext cx="825208" cy="32660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r>
                    <a:rPr lang="en-US" sz="900" b="1" dirty="0" smtClean="0"/>
                    <a:t>Low (n=18)</a:t>
                  </a:r>
                  <a:endParaRPr lang="en-US" sz="900" b="1" dirty="0"/>
                </a:p>
              </p:txBody>
            </p:sp>
            <p:sp>
              <p:nvSpPr>
                <p:cNvPr id="49" name="Rectangle 48"/>
                <p:cNvSpPr/>
                <p:nvPr/>
              </p:nvSpPr>
              <p:spPr>
                <a:xfrm>
                  <a:off x="1621868" y="4255713"/>
                  <a:ext cx="916034" cy="32660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900" b="1" dirty="0" smtClean="0"/>
                    <a:t>High (n=136)</a:t>
                  </a:r>
                  <a:endParaRPr lang="en-US" sz="900" b="1" dirty="0"/>
                </a:p>
              </p:txBody>
            </p:sp>
          </p:grpSp>
          <p:sp>
            <p:nvSpPr>
              <p:cNvPr id="44" name="TextBox 43"/>
              <p:cNvSpPr txBox="1"/>
              <p:nvPr/>
            </p:nvSpPr>
            <p:spPr>
              <a:xfrm rot="16200000">
                <a:off x="4359536" y="4864622"/>
                <a:ext cx="1160023" cy="21992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/>
                  <a:t>Cum Survival</a:t>
                </a:r>
                <a:endParaRPr lang="en-US" sz="1000" b="1" dirty="0"/>
              </a:p>
            </p:txBody>
          </p:sp>
        </p:grpSp>
      </p:grpSp>
      <p:grpSp>
        <p:nvGrpSpPr>
          <p:cNvPr id="50" name="Group 49"/>
          <p:cNvGrpSpPr/>
          <p:nvPr/>
        </p:nvGrpSpPr>
        <p:grpSpPr>
          <a:xfrm>
            <a:off x="8510526" y="158328"/>
            <a:ext cx="3681474" cy="3226923"/>
            <a:chOff x="704790" y="2466020"/>
            <a:chExt cx="3681474" cy="3226923"/>
          </a:xfrm>
        </p:grpSpPr>
        <p:pic>
          <p:nvPicPr>
            <p:cNvPr id="51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06" t="4475" r="21288" b="5553"/>
            <a:stretch/>
          </p:blipFill>
          <p:spPr bwMode="auto">
            <a:xfrm>
              <a:off x="908811" y="2719344"/>
              <a:ext cx="2820352" cy="2727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2" name="Group 51"/>
            <p:cNvGrpSpPr/>
            <p:nvPr/>
          </p:nvGrpSpPr>
          <p:grpSpPr>
            <a:xfrm>
              <a:off x="704790" y="2466020"/>
              <a:ext cx="3681474" cy="3226923"/>
              <a:chOff x="4829586" y="3617920"/>
              <a:chExt cx="3681474" cy="3226923"/>
            </a:xfrm>
          </p:grpSpPr>
          <p:grpSp>
            <p:nvGrpSpPr>
              <p:cNvPr id="53" name="Group 52"/>
              <p:cNvGrpSpPr/>
              <p:nvPr/>
            </p:nvGrpSpPr>
            <p:grpSpPr>
              <a:xfrm>
                <a:off x="4901639" y="3617920"/>
                <a:ext cx="3609421" cy="3226923"/>
                <a:chOff x="791754" y="1569818"/>
                <a:chExt cx="4173605" cy="4565837"/>
              </a:xfrm>
            </p:grpSpPr>
            <p:sp>
              <p:nvSpPr>
                <p:cNvPr id="55" name="TextBox 54"/>
                <p:cNvSpPr txBox="1"/>
                <p:nvPr/>
              </p:nvSpPr>
              <p:spPr>
                <a:xfrm>
                  <a:off x="791754" y="5787272"/>
                  <a:ext cx="3641087" cy="34838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b="1" dirty="0" smtClean="0"/>
                    <a:t>Time taken to local recurrence </a:t>
                  </a:r>
                  <a:r>
                    <a:rPr lang="en-US" sz="1000" b="1" dirty="0"/>
                    <a:t>(</a:t>
                  </a:r>
                  <a:r>
                    <a:rPr lang="en-US" sz="1000" b="1" dirty="0" smtClean="0"/>
                    <a:t>months)</a:t>
                  </a:r>
                  <a:endParaRPr lang="en-US" sz="1000" b="1" dirty="0"/>
                </a:p>
              </p:txBody>
            </p:sp>
            <p:sp>
              <p:nvSpPr>
                <p:cNvPr id="56" name="TextBox 55"/>
                <p:cNvSpPr txBox="1"/>
                <p:nvPr/>
              </p:nvSpPr>
              <p:spPr>
                <a:xfrm>
                  <a:off x="1544966" y="1569818"/>
                  <a:ext cx="3420393" cy="37015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b="1" u="sng" dirty="0" smtClean="0"/>
                    <a:t>pCHK1 (nuclear)  and local recurrence</a:t>
                  </a:r>
                  <a:endParaRPr lang="en-US" sz="1100" b="1" u="sng" dirty="0"/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1291488" y="4960837"/>
                  <a:ext cx="1779718" cy="391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/>
                    <a:t>P= 0.786</a:t>
                  </a:r>
                  <a:endParaRPr lang="en-US" sz="1200" dirty="0"/>
                </a:p>
              </p:txBody>
            </p:sp>
            <p:sp>
              <p:nvSpPr>
                <p:cNvPr id="58" name="Rectangle 57"/>
                <p:cNvSpPr/>
                <p:nvPr/>
              </p:nvSpPr>
              <p:spPr>
                <a:xfrm>
                  <a:off x="2973003" y="4117288"/>
                  <a:ext cx="825208" cy="32660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r>
                    <a:rPr lang="en-US" sz="900" b="1" dirty="0" smtClean="0"/>
                    <a:t>Low (n=46)</a:t>
                  </a:r>
                  <a:endParaRPr lang="en-US" sz="900" b="1" dirty="0"/>
                </a:p>
              </p:txBody>
            </p:sp>
            <p:sp>
              <p:nvSpPr>
                <p:cNvPr id="59" name="Rectangle 58"/>
                <p:cNvSpPr/>
                <p:nvPr/>
              </p:nvSpPr>
              <p:spPr>
                <a:xfrm>
                  <a:off x="2126067" y="4691768"/>
                  <a:ext cx="782576" cy="32660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900" b="1" dirty="0" smtClean="0"/>
                    <a:t>High (n=8)</a:t>
                  </a:r>
                  <a:endParaRPr lang="en-US" sz="900" b="1" dirty="0"/>
                </a:p>
              </p:txBody>
            </p:sp>
          </p:grpSp>
          <p:sp>
            <p:nvSpPr>
              <p:cNvPr id="54" name="TextBox 53"/>
              <p:cNvSpPr txBox="1"/>
              <p:nvPr/>
            </p:nvSpPr>
            <p:spPr>
              <a:xfrm rot="16200000">
                <a:off x="4359536" y="4864622"/>
                <a:ext cx="1160023" cy="21992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/>
                  <a:t>Cum Survival</a:t>
                </a:r>
                <a:endParaRPr lang="en-US" sz="1000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6024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09160" y="6590392"/>
            <a:ext cx="25258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S4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055091" y="620744"/>
            <a:ext cx="8081818" cy="5327474"/>
            <a:chOff x="16282" y="3436518"/>
            <a:chExt cx="5043901" cy="3394605"/>
          </a:xfrm>
        </p:grpSpPr>
        <p:pic>
          <p:nvPicPr>
            <p:cNvPr id="6" name="Picture 5"/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43" t="5623" b="31848"/>
            <a:stretch/>
          </p:blipFill>
          <p:spPr bwMode="auto">
            <a:xfrm>
              <a:off x="468086" y="3559629"/>
              <a:ext cx="4463143" cy="3271494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114605" y="3525838"/>
              <a:ext cx="9470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MCF-7</a:t>
              </a:r>
              <a:endParaRPr lang="en-GB" sz="12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6282" y="5076559"/>
              <a:ext cx="16977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MDA-MB-231</a:t>
              </a:r>
              <a:endParaRPr lang="en-GB" sz="12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87427" y="3436518"/>
              <a:ext cx="65867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/>
                <a:t>Control</a:t>
              </a:r>
              <a:endParaRPr lang="en-GB" sz="10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934484" y="3436518"/>
              <a:ext cx="100130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/>
                <a:t>1 </a:t>
              </a:r>
              <a:r>
                <a:rPr lang="el-GR" sz="1000" b="1" dirty="0" smtClean="0"/>
                <a:t>μ</a:t>
              </a:r>
              <a:r>
                <a:rPr lang="en-GB" sz="1000" b="1" dirty="0" smtClean="0"/>
                <a:t> M VE-821</a:t>
              </a:r>
              <a:endParaRPr lang="en-GB" sz="100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066658" y="3450010"/>
              <a:ext cx="100130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/>
                <a:t>2 </a:t>
              </a:r>
              <a:r>
                <a:rPr lang="en-GB" sz="1000" b="1" dirty="0" err="1" smtClean="0"/>
                <a:t>Grays</a:t>
              </a:r>
              <a:r>
                <a:rPr lang="en-GB" sz="1000" b="1" dirty="0" smtClean="0"/>
                <a:t> IR</a:t>
              </a:r>
              <a:endParaRPr lang="en-GB" sz="10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058880" y="3444226"/>
              <a:ext cx="100130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/>
                <a:t>IR+VE-821</a:t>
              </a:r>
              <a:endParaRPr lang="en-GB" sz="1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60473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792</TotalTime>
  <Words>1355</Words>
  <Application>Microsoft Office PowerPoint</Application>
  <PresentationFormat>Custom</PresentationFormat>
  <Paragraphs>317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srinivasan madhusudan</dc:creator>
  <cp:lastModifiedBy> Srinivasan Madhusudan</cp:lastModifiedBy>
  <cp:revision>57</cp:revision>
  <dcterms:created xsi:type="dcterms:W3CDTF">2015-04-09T19:12:53Z</dcterms:created>
  <dcterms:modified xsi:type="dcterms:W3CDTF">2015-09-15T14:21:34Z</dcterms:modified>
</cp:coreProperties>
</file>