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10058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6" y="-258"/>
      </p:cViewPr>
      <p:guideLst>
        <p:guide orient="horz" pos="31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2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ui\Documents\Animal%20Experiments\Ki67%20Quant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ocuments\Animal%20Experiments\15_09_24%20MIND%20Results\p21\TUNEL%20Stain%20Quant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1"/>
            <c:plus>
              <c:numRef>
                <c:f>Sheet1!$K$10:$L$10</c:f>
                <c:numCache>
                  <c:formatCode>General</c:formatCode>
                  <c:ptCount val="2"/>
                  <c:pt idx="0">
                    <c:v>7.5498344352707501E-3</c:v>
                  </c:pt>
                  <c:pt idx="1">
                    <c:v>5.1303021353522632E-2</c:v>
                  </c:pt>
                </c:numCache>
              </c:numRef>
            </c:plus>
            <c:minus>
              <c:numRef>
                <c:f>'[5C IFsh Dox TUNEL Quant.xlsx]Sheet1'!$K$10:$L$10</c:f>
                <c:numCache>
                  <c:formatCode>General</c:formatCode>
                  <c:ptCount val="2"/>
                  <c:pt idx="0">
                    <c:v>2.6457513110645912E-3</c:v>
                  </c:pt>
                  <c:pt idx="1">
                    <c:v>1.5E-3</c:v>
                  </c:pt>
                </c:numCache>
              </c:numRef>
            </c:minus>
          </c:errBars>
          <c:cat>
            <c:strRef>
              <c:f>'[5C IFsh Dox TUNEL Quant.xlsx]Sheet1'!$K$3:$L$3</c:f>
              <c:strCache>
                <c:ptCount val="2"/>
                <c:pt idx="0">
                  <c:v>Con</c:v>
                </c:pt>
                <c:pt idx="1">
                  <c:v>Dox</c:v>
                </c:pt>
              </c:strCache>
            </c:strRef>
          </c:cat>
          <c:val>
            <c:numRef>
              <c:f>Sheet1!$K$9:$L$9</c:f>
              <c:numCache>
                <c:formatCode>General</c:formatCode>
                <c:ptCount val="2"/>
                <c:pt idx="0">
                  <c:v>0.11499999999999999</c:v>
                </c:pt>
                <c:pt idx="1">
                  <c:v>0.152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095360"/>
        <c:axId val="66109440"/>
      </c:barChart>
      <c:catAx>
        <c:axId val="66095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6109440"/>
        <c:crosses val="autoZero"/>
        <c:auto val="0"/>
        <c:lblAlgn val="ctr"/>
        <c:lblOffset val="0"/>
        <c:noMultiLvlLbl val="0"/>
      </c:catAx>
      <c:valAx>
        <c:axId val="6610944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609536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400">
          <a:latin typeface="Gill Sans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1"/>
            <c:plus>
              <c:numRef>
                <c:f>Sheet2!$I$2:$I$3</c:f>
                <c:numCache>
                  <c:formatCode>General</c:formatCode>
                  <c:ptCount val="2"/>
                  <c:pt idx="0">
                    <c:v>4.3931466023470067</c:v>
                  </c:pt>
                  <c:pt idx="1">
                    <c:v>2.255197836966865</c:v>
                  </c:pt>
                </c:numCache>
              </c:numRef>
            </c:plus>
            <c:minus>
              <c:numRef>
                <c:f>Sheet1!$I$2:$I$3</c:f>
                <c:numCache>
                  <c:formatCode>General</c:formatCode>
                  <c:ptCount val="2"/>
                  <c:pt idx="0">
                    <c:v>5.2704344391831208</c:v>
                  </c:pt>
                  <c:pt idx="1">
                    <c:v>4.6949798868814918</c:v>
                  </c:pt>
                </c:numCache>
              </c:numRef>
            </c:minus>
          </c:errBars>
          <c:cat>
            <c:strRef>
              <c:f>Sheet2!$G$2:$G$3</c:f>
              <c:strCache>
                <c:ptCount val="2"/>
                <c:pt idx="0">
                  <c:v>Con</c:v>
                </c:pt>
                <c:pt idx="1">
                  <c:v>Dox</c:v>
                </c:pt>
              </c:strCache>
            </c:strRef>
          </c:cat>
          <c:val>
            <c:numRef>
              <c:f>Sheet2!$H$2:$H$3</c:f>
              <c:numCache>
                <c:formatCode>General</c:formatCode>
                <c:ptCount val="2"/>
                <c:pt idx="0">
                  <c:v>14.566940565024247</c:v>
                </c:pt>
                <c:pt idx="1">
                  <c:v>12.011811635871785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006400"/>
        <c:axId val="66069632"/>
      </c:barChart>
      <c:catAx>
        <c:axId val="660064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6069632"/>
        <c:crosses val="autoZero"/>
        <c:auto val="1"/>
        <c:lblAlgn val="ctr"/>
        <c:lblOffset val="0"/>
        <c:noMultiLvlLbl val="0"/>
      </c:catAx>
      <c:valAx>
        <c:axId val="6606963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6006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Gill Sans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1"/>
            <c:plus>
              <c:numRef>
                <c:f>Sheet1!$J$11:$K$11</c:f>
                <c:numCache>
                  <c:formatCode>General</c:formatCode>
                  <c:ptCount val="2"/>
                  <c:pt idx="0">
                    <c:v>1.6659435764754933</c:v>
                  </c:pt>
                  <c:pt idx="1">
                    <c:v>0.40937187657841567</c:v>
                  </c:pt>
                </c:numCache>
              </c:numRef>
            </c:plus>
            <c:minus>
              <c:numRef>
                <c:f>Sheet1!$J$11:$K$11</c:f>
                <c:numCache>
                  <c:formatCode>General</c:formatCode>
                  <c:ptCount val="2"/>
                  <c:pt idx="0">
                    <c:v>1.6659435764754933</c:v>
                  </c:pt>
                  <c:pt idx="1">
                    <c:v>0.40937187657841567</c:v>
                  </c:pt>
                </c:numCache>
              </c:numRef>
            </c:minus>
          </c:errBars>
          <c:cat>
            <c:strRef>
              <c:f>Sheet1!$J$4:$K$4</c:f>
              <c:strCache>
                <c:ptCount val="2"/>
                <c:pt idx="0">
                  <c:v>Con</c:v>
                </c:pt>
                <c:pt idx="1">
                  <c:v>Dox</c:v>
                </c:pt>
              </c:strCache>
            </c:strRef>
          </c:cat>
          <c:val>
            <c:numRef>
              <c:f>Sheet1!$J$10:$K$10</c:f>
              <c:numCache>
                <c:formatCode>General</c:formatCode>
                <c:ptCount val="2"/>
                <c:pt idx="0">
                  <c:v>11.658000000000001</c:v>
                </c:pt>
                <c:pt idx="1">
                  <c:v>11.270333333333333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926272"/>
        <c:axId val="65927808"/>
      </c:barChart>
      <c:catAx>
        <c:axId val="65926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5927808"/>
        <c:crosses val="autoZero"/>
        <c:auto val="1"/>
        <c:lblAlgn val="ctr"/>
        <c:lblOffset val="0"/>
        <c:noMultiLvlLbl val="0"/>
      </c:catAx>
      <c:valAx>
        <c:axId val="6592780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5926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Gill Sans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3A477C0-DBAD-4BFD-AF36-8C0DF20F2004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70075" y="685800"/>
            <a:ext cx="3117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1E8FB01-3A0C-4B39-B549-45636D562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80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24625"/>
            <a:ext cx="777240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99760"/>
            <a:ext cx="640080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A7A31-F1C4-443F-8FC3-3531DF1449AC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903E-ED73-4ABC-84E4-EC9ABBAF4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2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34266-EE75-49B9-9E51-11485FFA860B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18F15-08D3-4F25-8B69-EA4A3B0920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3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2803"/>
            <a:ext cx="205740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2803"/>
            <a:ext cx="601980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765CF-C6AE-4180-810B-148C2D552C87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328D7-7E56-479D-A978-92E88EE88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3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8D5E-7EAE-4082-9DFD-9113ACD3E09B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7E341-F1C6-4BFA-BA4A-5949AC3C9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43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6463454"/>
            <a:ext cx="777240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63180"/>
            <a:ext cx="777240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10F52-97A1-4908-A75A-6AE65872B3AF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406B-8AF4-4FE9-9094-EAE83B3DF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7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46962"/>
            <a:ext cx="403860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46962"/>
            <a:ext cx="403860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C739A-DCBD-4718-8441-BF156B1C1A92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1682-C93D-42E1-B33C-D1D4FD6F3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3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1499"/>
            <a:ext cx="4040188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189817"/>
            <a:ext cx="4040188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2251499"/>
            <a:ext cx="4041775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3189817"/>
            <a:ext cx="4041775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50141-6F4C-413E-A60F-A186565A4755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BC610-02C0-4F58-8A9C-603516E89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4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D497-592D-4ED6-B1BB-BE1A524E4317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5724-A151-4B0C-87D9-E8E171D99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3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D1D9-0826-41DA-B6F4-4715BE4F65F6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D1314-E2D2-479A-97AC-8603F3384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2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473"/>
            <a:ext cx="3008313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400474"/>
            <a:ext cx="5111751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4814"/>
            <a:ext cx="3008313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B6808-8E9E-4F73-8DEF-6D305D38D1EB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AEBCA-AE05-481B-A19C-2C4D7D807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0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7040880"/>
            <a:ext cx="548640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8737"/>
            <a:ext cx="5486400" cy="60350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872096"/>
            <a:ext cx="548640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05D57-E47B-4B4C-91ED-4645E1401887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30AD0-CF3F-4B83-863D-E28D2D040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8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03225"/>
            <a:ext cx="8229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346325"/>
            <a:ext cx="8229600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9323388"/>
            <a:ext cx="2133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FD27BC-B8A1-449D-A94B-E4A904196B93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9323388"/>
            <a:ext cx="2895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9323388"/>
            <a:ext cx="2133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26FFE4-C730-49F5-94B0-F1DD88248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hart" Target="../charts/chart2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8"/>
          <p:cNvGrpSpPr>
            <a:grpSpLocks/>
          </p:cNvGrpSpPr>
          <p:nvPr/>
        </p:nvGrpSpPr>
        <p:grpSpPr bwMode="auto">
          <a:xfrm>
            <a:off x="4354513" y="3276600"/>
            <a:ext cx="4681537" cy="3128963"/>
            <a:chOff x="5312805" y="5634622"/>
            <a:chExt cx="4516995" cy="2549596"/>
          </a:xfrm>
        </p:grpSpPr>
        <p:grpSp>
          <p:nvGrpSpPr>
            <p:cNvPr id="7258" name="Group 17"/>
            <p:cNvGrpSpPr>
              <a:grpSpLocks/>
            </p:cNvGrpSpPr>
            <p:nvPr/>
          </p:nvGrpSpPr>
          <p:grpSpPr bwMode="auto">
            <a:xfrm>
              <a:off x="5610816" y="5634622"/>
              <a:ext cx="4218984" cy="2549596"/>
              <a:chOff x="5550367" y="3862925"/>
              <a:chExt cx="4431833" cy="3618284"/>
            </a:xfrm>
          </p:grpSpPr>
          <p:sp>
            <p:nvSpPr>
              <p:cNvPr id="7261" name="TextBox 27"/>
              <p:cNvSpPr txBox="1">
                <a:spLocks noChangeArrowheads="1"/>
              </p:cNvSpPr>
              <p:nvPr/>
            </p:nvSpPr>
            <p:spPr bwMode="auto">
              <a:xfrm>
                <a:off x="6998166" y="3862925"/>
                <a:ext cx="1536233" cy="427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latin typeface="Gill Sans"/>
                    <a:cs typeface="Times New Roman" pitchFamily="18" charset="0"/>
                  </a:rPr>
                  <a:t>p21</a:t>
                </a:r>
              </a:p>
            </p:txBody>
          </p:sp>
          <p:pic>
            <p:nvPicPr>
              <p:cNvPr id="2052" name="Picture 4" descr="C:\Users\alui\Documents\Animal Experiments\15_09_24 MIND Results\p21\5C Empty Con-1Snapshot All1.ti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39566" y="5986900"/>
                <a:ext cx="4267013" cy="1494309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3" name="Picture 5" descr="C:\Users\alui\Documents\Animal Experiments\15_09_24 MIND Results\p21\5C Empty Con-2Snapshot All1.t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639566" y="4345731"/>
                <a:ext cx="4267013" cy="149247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264" name="TextBox 48"/>
              <p:cNvSpPr txBox="1">
                <a:spLocks noChangeArrowheads="1"/>
              </p:cNvSpPr>
              <p:nvPr/>
            </p:nvSpPr>
            <p:spPr bwMode="auto">
              <a:xfrm>
                <a:off x="5550367" y="3862925"/>
                <a:ext cx="1536233" cy="427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latin typeface="Gill Sans"/>
                    <a:cs typeface="Times New Roman" pitchFamily="18" charset="0"/>
                  </a:rPr>
                  <a:t>DAPI</a:t>
                </a:r>
              </a:p>
            </p:txBody>
          </p:sp>
          <p:sp>
            <p:nvSpPr>
              <p:cNvPr id="7265" name="TextBox 49"/>
              <p:cNvSpPr txBox="1">
                <a:spLocks noChangeArrowheads="1"/>
              </p:cNvSpPr>
              <p:nvPr/>
            </p:nvSpPr>
            <p:spPr bwMode="auto">
              <a:xfrm>
                <a:off x="8445967" y="3862925"/>
                <a:ext cx="1536233" cy="427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latin typeface="Gill Sans"/>
                    <a:cs typeface="Times New Roman" pitchFamily="18" charset="0"/>
                  </a:rPr>
                  <a:t>Merge</a:t>
                </a:r>
              </a:p>
            </p:txBody>
          </p:sp>
        </p:grpSp>
        <p:sp>
          <p:nvSpPr>
            <p:cNvPr id="74" name="TextBox 73"/>
            <p:cNvSpPr txBox="1">
              <a:spLocks noChangeArrowheads="1"/>
            </p:cNvSpPr>
            <p:nvPr/>
          </p:nvSpPr>
          <p:spPr bwMode="auto">
            <a:xfrm rot="16200000">
              <a:off x="5121614" y="6366519"/>
              <a:ext cx="768371" cy="38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-Dox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/>
            <p:cNvSpPr txBox="1">
              <a:spLocks noChangeArrowheads="1"/>
            </p:cNvSpPr>
            <p:nvPr/>
          </p:nvSpPr>
          <p:spPr bwMode="auto">
            <a:xfrm rot="16200000">
              <a:off x="5139076" y="7451165"/>
              <a:ext cx="733446" cy="38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+Dox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71" name="Group 1"/>
          <p:cNvGrpSpPr>
            <a:grpSpLocks/>
          </p:cNvGrpSpPr>
          <p:nvPr/>
        </p:nvGrpSpPr>
        <p:grpSpPr bwMode="auto">
          <a:xfrm>
            <a:off x="41275" y="3276600"/>
            <a:ext cx="4052888" cy="4221163"/>
            <a:chOff x="38997" y="4709436"/>
            <a:chExt cx="4355155" cy="3391872"/>
          </a:xfrm>
        </p:grpSpPr>
        <p:grpSp>
          <p:nvGrpSpPr>
            <p:cNvPr id="7227" name="Group 57"/>
            <p:cNvGrpSpPr>
              <a:grpSpLocks/>
            </p:cNvGrpSpPr>
            <p:nvPr/>
          </p:nvGrpSpPr>
          <p:grpSpPr bwMode="auto">
            <a:xfrm>
              <a:off x="38997" y="4709436"/>
              <a:ext cx="4355155" cy="3391872"/>
              <a:chOff x="-33761" y="5773260"/>
              <a:chExt cx="4790670" cy="3770040"/>
            </a:xfrm>
          </p:grpSpPr>
          <p:grpSp>
            <p:nvGrpSpPr>
              <p:cNvPr id="7229" name="Group 18"/>
              <p:cNvGrpSpPr>
                <a:grpSpLocks/>
              </p:cNvGrpSpPr>
              <p:nvPr/>
            </p:nvGrpSpPr>
            <p:grpSpPr bwMode="auto">
              <a:xfrm>
                <a:off x="402636" y="5773260"/>
                <a:ext cx="4354273" cy="3743552"/>
                <a:chOff x="393737" y="3883467"/>
                <a:chExt cx="4816243" cy="4574220"/>
              </a:xfrm>
            </p:grpSpPr>
            <p:grpSp>
              <p:nvGrpSpPr>
                <p:cNvPr id="7232" name="Group 14"/>
                <p:cNvGrpSpPr>
                  <a:grpSpLocks/>
                </p:cNvGrpSpPr>
                <p:nvPr/>
              </p:nvGrpSpPr>
              <p:grpSpPr bwMode="auto">
                <a:xfrm>
                  <a:off x="393737" y="3883467"/>
                  <a:ext cx="4816243" cy="4574220"/>
                  <a:chOff x="513977" y="3529876"/>
                  <a:chExt cx="5389264" cy="4331483"/>
                </a:xfrm>
              </p:grpSpPr>
              <p:sp>
                <p:nvSpPr>
                  <p:cNvPr id="20" name="Text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80459" y="3534798"/>
                    <a:ext cx="1611828" cy="4134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lr>
                        <a:schemeClr val="accent1"/>
                      </a:buClr>
                      <a:buFont typeface="Arial" charset="0"/>
                      <a:buChar char="•"/>
                      <a:defRPr sz="2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lr>
                        <a:schemeClr val="accent2"/>
                      </a:buClr>
                      <a:buFont typeface="Arial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lr>
                        <a:srgbClr val="FEB80A"/>
                      </a:buClr>
                      <a:buFont typeface="Arial" charset="0"/>
                      <a:buChar char="•"/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lr>
                        <a:srgbClr val="00ADDC"/>
                      </a:buClr>
                      <a:buFont typeface="Arial" charset="0"/>
                      <a:buChar char="•"/>
                      <a:defRPr sz="16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lr>
                        <a:srgbClr val="738AC8"/>
                      </a:buClr>
                      <a:buFont typeface="Arial" charset="0"/>
                      <a:buChar char="•"/>
                      <a:defRPr sz="14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38AC8"/>
                      </a:buClr>
                      <a:buFont typeface="Arial" charset="0"/>
                      <a:buChar char="•"/>
                      <a:defRPr sz="14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38AC8"/>
                      </a:buClr>
                      <a:buFont typeface="Arial" charset="0"/>
                      <a:buChar char="•"/>
                      <a:defRPr sz="14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38AC8"/>
                      </a:buClr>
                      <a:buFont typeface="Arial" charset="0"/>
                      <a:buChar char="•"/>
                      <a:defRPr sz="14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38AC8"/>
                      </a:buClr>
                      <a:buFont typeface="Arial" charset="0"/>
                      <a:buChar char="•"/>
                      <a:defRPr sz="14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 eaLnBrk="1" fontAlgn="auto" hangingPunct="1"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FontTx/>
                      <a:buNone/>
                      <a:defRPr/>
                    </a:pPr>
                    <a:r>
                      <a:rPr lang="en-US" altLang="en-US" sz="2000" b="1" dirty="0" smtClean="0">
                        <a:latin typeface="+mn-lt"/>
                        <a:cs typeface="Times New Roman" panose="02020603050405020304" pitchFamily="18" charset="0"/>
                      </a:rPr>
                      <a:t>TUNEL</a:t>
                    </a:r>
                    <a:endParaRPr lang="en-US" altLang="en-US" sz="2000" b="1" dirty="0">
                      <a:latin typeface="+mn-lt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7242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513977" y="3529876"/>
                    <a:ext cx="2610222" cy="4331481"/>
                    <a:chOff x="802456" y="4246706"/>
                    <a:chExt cx="1712144" cy="3632854"/>
                  </a:xfrm>
                </p:grpSpPr>
                <p:pic>
                  <p:nvPicPr>
                    <p:cNvPr id="25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/>
                    <a:srcRect t="18788" r="18985"/>
                    <a:stretch/>
                  </p:blipFill>
                  <p:spPr bwMode="auto">
                    <a:xfrm>
                      <a:off x="803126" y="4592061"/>
                      <a:ext cx="1704715" cy="1605693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bg1">
                          <a:lumMod val="65000"/>
                        </a:schemeClr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6" name="Picture 3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/>
                    <a:srcRect l="1628" t="7282" r="20417" b="10824"/>
                    <a:stretch/>
                  </p:blipFill>
                  <p:spPr bwMode="auto">
                    <a:xfrm>
                      <a:off x="803126" y="6313332"/>
                      <a:ext cx="1713856" cy="1565792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bg1">
                          <a:lumMod val="65000"/>
                        </a:schemeClr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27" name="Text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61016" y="4246706"/>
                      <a:ext cx="1613310" cy="3467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buChar char="•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EB80A"/>
                        </a:buClr>
                        <a:buFont typeface="Arial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ADDC"/>
                        </a:buClr>
                        <a:buFont typeface="Arial" charset="0"/>
                        <a:buChar char="•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738AC8"/>
                        </a:buClr>
                        <a:buFont typeface="Arial" charset="0"/>
                        <a:buChar char="•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38AC8"/>
                        </a:buClr>
                        <a:buFont typeface="Arial" charset="0"/>
                        <a:buChar char="•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38AC8"/>
                        </a:buClr>
                        <a:buFont typeface="Arial" charset="0"/>
                        <a:buChar char="•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38AC8"/>
                        </a:buClr>
                        <a:buFont typeface="Arial" charset="0"/>
                        <a:buChar char="•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38AC8"/>
                        </a:buClr>
                        <a:buFont typeface="Arial" charset="0"/>
                        <a:buChar char="•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en-US" sz="2000" b="1" dirty="0" smtClean="0">
                          <a:latin typeface="+mn-lt"/>
                          <a:cs typeface="Times New Roman" panose="02020603050405020304" pitchFamily="18" charset="0"/>
                        </a:rPr>
                        <a:t>Ki67</a:t>
                      </a:r>
                      <a:endParaRPr lang="en-US" altLang="en-US" sz="2000" b="1" dirty="0">
                        <a:latin typeface="+mn-lt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7248" name="Group 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06742" y="5910815"/>
                      <a:ext cx="607858" cy="246221"/>
                      <a:chOff x="1906742" y="5910815"/>
                      <a:chExt cx="607858" cy="246221"/>
                    </a:xfrm>
                  </p:grpSpPr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>
                        <a:off x="1906742" y="5910815"/>
                        <a:ext cx="607858" cy="24622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28575">
                        <a:solidFill>
                          <a:schemeClr val="tx1"/>
                        </a:solidFill>
                      </a:ln>
                      <a:effectLst>
                        <a:softEdge rad="31750"/>
                      </a:effectLst>
                    </p:spPr>
                    <p:txBody>
                      <a:bodyPr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sz="1000" b="1" dirty="0">
                            <a:solidFill>
                              <a:schemeClr val="bg1"/>
                            </a:solidFill>
                            <a:latin typeface="Gill Sans"/>
                            <a:cs typeface="+mn-cs"/>
                          </a:rPr>
                          <a:t>50 µM</a:t>
                        </a:r>
                      </a:p>
                    </p:txBody>
                  </p:sp>
                  <p:cxnSp>
                    <p:nvCxnSpPr>
                      <p:cNvPr id="43" name="Straight Connector 42"/>
                      <p:cNvCxnSpPr/>
                      <p:nvPr/>
                    </p:nvCxnSpPr>
                    <p:spPr>
                      <a:xfrm>
                        <a:off x="1944173" y="6155101"/>
                        <a:ext cx="539294" cy="0"/>
                      </a:xfrm>
                      <a:prstGeom prst="line">
                        <a:avLst/>
                      </a:prstGeom>
                      <a:solidFill>
                        <a:schemeClr val="tx1"/>
                      </a:solidFill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7249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05000" y="7578658"/>
                      <a:ext cx="607858" cy="246221"/>
                      <a:chOff x="1906742" y="5772558"/>
                      <a:chExt cx="607858" cy="246221"/>
                    </a:xfrm>
                  </p:grpSpPr>
                  <p:sp>
                    <p:nvSpPr>
                      <p:cNvPr id="45" name="TextBox 44"/>
                      <p:cNvSpPr txBox="1"/>
                      <p:nvPr/>
                    </p:nvSpPr>
                    <p:spPr>
                      <a:xfrm>
                        <a:off x="1906742" y="5772558"/>
                        <a:ext cx="607858" cy="24622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28575">
                        <a:solidFill>
                          <a:schemeClr val="tx1"/>
                        </a:solidFill>
                      </a:ln>
                      <a:effectLst>
                        <a:softEdge rad="31750"/>
                      </a:effectLst>
                    </p:spPr>
                    <p:txBody>
                      <a:bodyPr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sz="1000" b="1" dirty="0">
                            <a:solidFill>
                              <a:schemeClr val="bg1"/>
                            </a:solidFill>
                            <a:latin typeface="Gill Sans"/>
                            <a:cs typeface="+mn-cs"/>
                          </a:rPr>
                          <a:t>50 µM</a:t>
                        </a:r>
                      </a:p>
                    </p:txBody>
                  </p:sp>
                  <p:cxnSp>
                    <p:nvCxnSpPr>
                      <p:cNvPr id="46" name="Straight Connector 45"/>
                      <p:cNvCxnSpPr/>
                      <p:nvPr/>
                    </p:nvCxnSpPr>
                    <p:spPr>
                      <a:xfrm>
                        <a:off x="1944392" y="6015236"/>
                        <a:ext cx="539294" cy="0"/>
                      </a:xfrm>
                      <a:prstGeom prst="line">
                        <a:avLst/>
                      </a:prstGeom>
                      <a:solidFill>
                        <a:schemeClr val="tx1"/>
                      </a:solidFill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pic>
                <p:nvPicPr>
                  <p:cNvPr id="2050" name="Picture 2" descr="D:\Documents\Fluorescent Images\16_8_10 MIND\Image205.tif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/>
                  <a:srcRect l="13591" t="16079" r="24914" b="24777"/>
                  <a:stretch/>
                </p:blipFill>
                <p:spPr bwMode="auto">
                  <a:xfrm>
                    <a:off x="3260215" y="5947996"/>
                    <a:ext cx="2643026" cy="1912841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>
                        <a:lumMod val="65000"/>
                      </a:schemeClr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051" name="Picture 3" descr="D:\Documents\Fluorescent Images\16_8_10 MIND\Image192.tif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/>
                  <a:srcRect l="12628" t="20521" r="25563" b="20034"/>
                  <a:stretch/>
                </p:blipFill>
                <p:spPr bwMode="auto">
                  <a:xfrm>
                    <a:off x="3257892" y="3941646"/>
                    <a:ext cx="2643026" cy="1914481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>
                        <a:lumMod val="65000"/>
                      </a:schemeClr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52" name="TextBox 51"/>
                <p:cNvSpPr txBox="1"/>
                <p:nvPr/>
              </p:nvSpPr>
              <p:spPr>
                <a:xfrm>
                  <a:off x="4158517" y="5973570"/>
                  <a:ext cx="975263" cy="334399"/>
                </a:xfrm>
                <a:prstGeom prst="rect">
                  <a:avLst/>
                </a:prstGeom>
                <a:solidFill>
                  <a:schemeClr val="tx1"/>
                </a:solidFill>
                <a:effectLst>
                  <a:softEdge rad="3175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solidFill>
                        <a:schemeClr val="bg1"/>
                      </a:solidFill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4298803" y="6281178"/>
                  <a:ext cx="867590" cy="0"/>
                </a:xfrm>
                <a:prstGeom prst="lin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53"/>
                <p:cNvSpPr txBox="1"/>
                <p:nvPr/>
              </p:nvSpPr>
              <p:spPr>
                <a:xfrm>
                  <a:off x="4156145" y="8073596"/>
                  <a:ext cx="975265" cy="334399"/>
                </a:xfrm>
                <a:prstGeom prst="rect">
                  <a:avLst/>
                </a:prstGeom>
                <a:solidFill>
                  <a:schemeClr val="tx1"/>
                </a:solidFill>
                <a:effectLst>
                  <a:softEdge rad="3175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solidFill>
                        <a:schemeClr val="bg1"/>
                      </a:solidFill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4296728" y="8380908"/>
                  <a:ext cx="867590" cy="0"/>
                </a:xfrm>
                <a:prstGeom prst="line">
                  <a:avLst/>
                </a:prstGeom>
                <a:solidFill>
                  <a:schemeClr val="tx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TextBox 70"/>
              <p:cNvSpPr txBox="1">
                <a:spLocks noChangeArrowheads="1"/>
              </p:cNvSpPr>
              <p:nvPr/>
            </p:nvSpPr>
            <p:spPr bwMode="auto">
              <a:xfrm rot="16200000">
                <a:off x="-565794" y="6703706"/>
                <a:ext cx="1536940" cy="47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FEB80A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ADDC"/>
                  </a:buClr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  <a:defRPr/>
                </a:pPr>
                <a:r>
                  <a:rPr lang="en-US" altLang="en-US" sz="2000" b="1" dirty="0" smtClean="0">
                    <a:latin typeface="+mn-lt"/>
                    <a:cs typeface="Times New Roman" panose="02020603050405020304" pitchFamily="18" charset="0"/>
                  </a:rPr>
                  <a:t>-Dox</a:t>
                </a:r>
                <a:endParaRPr lang="en-US" altLang="en-US" sz="2000" b="1" dirty="0">
                  <a:latin typeface="+mn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TextBox 71"/>
              <p:cNvSpPr txBox="1">
                <a:spLocks noChangeArrowheads="1"/>
              </p:cNvSpPr>
              <p:nvPr/>
            </p:nvSpPr>
            <p:spPr bwMode="auto">
              <a:xfrm rot="16200000">
                <a:off x="-530348" y="8573839"/>
                <a:ext cx="1466048" cy="47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FEB80A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ADDC"/>
                  </a:buClr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38AC8"/>
                  </a:buClr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  <a:defRPr/>
                </a:pPr>
                <a:r>
                  <a:rPr lang="en-US" altLang="en-US" sz="2000" b="1" dirty="0" smtClean="0">
                    <a:latin typeface="+mn-lt"/>
                    <a:cs typeface="Times New Roman" panose="02020603050405020304" pitchFamily="18" charset="0"/>
                  </a:rPr>
                  <a:t>+Dox</a:t>
                </a:r>
                <a:endParaRPr lang="en-US" altLang="en-US" sz="2000" b="1" dirty="0">
                  <a:latin typeface="+mn-lt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228" name="TextBox 68"/>
            <p:cNvSpPr txBox="1">
              <a:spLocks noChangeArrowheads="1"/>
            </p:cNvSpPr>
            <p:nvPr/>
          </p:nvSpPr>
          <p:spPr bwMode="auto">
            <a:xfrm>
              <a:off x="69273" y="4799224"/>
              <a:ext cx="25525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Gill Sans"/>
                </a:rPr>
                <a:t>C</a:t>
              </a:r>
            </a:p>
          </p:txBody>
        </p:sp>
      </p:grpSp>
      <p:sp>
        <p:nvSpPr>
          <p:cNvPr id="7172" name="TextBox 69"/>
          <p:cNvSpPr txBox="1">
            <a:spLocks noChangeArrowheads="1"/>
          </p:cNvSpPr>
          <p:nvPr/>
        </p:nvSpPr>
        <p:spPr bwMode="auto">
          <a:xfrm>
            <a:off x="4303713" y="3333750"/>
            <a:ext cx="255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Gill Sans"/>
              </a:rPr>
              <a:t>D</a:t>
            </a:r>
          </a:p>
        </p:txBody>
      </p:sp>
      <p:sp>
        <p:nvSpPr>
          <p:cNvPr id="7173" name="TextBox 76"/>
          <p:cNvSpPr txBox="1">
            <a:spLocks noChangeArrowheads="1"/>
          </p:cNvSpPr>
          <p:nvPr/>
        </p:nvSpPr>
        <p:spPr bwMode="auto">
          <a:xfrm>
            <a:off x="76200" y="0"/>
            <a:ext cx="250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Supplementary Figure 6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201613" y="8229600"/>
            <a:ext cx="878998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Gill Sans"/>
                <a:cs typeface="Times New Roman" pitchFamily="18" charset="0"/>
              </a:rPr>
              <a:t>Supplementary Figure 6. MIND injection of MCF-7:5C/IFsh and MCF-7:5C/C9Con cells</a:t>
            </a:r>
            <a:r>
              <a:rPr lang="en-US" altLang="en-US" sz="1400">
                <a:latin typeface="Gill Sans"/>
                <a:cs typeface="Times New Roman" pitchFamily="18" charset="0"/>
              </a:rPr>
              <a:t>. 5,000  (</a:t>
            </a:r>
            <a:r>
              <a:rPr lang="en-US" altLang="en-US" sz="1400" b="1">
                <a:latin typeface="Gill Sans"/>
                <a:cs typeface="Times New Roman" pitchFamily="18" charset="0"/>
              </a:rPr>
              <a:t>a-d</a:t>
            </a:r>
            <a:r>
              <a:rPr lang="en-US" altLang="en-US" sz="1400">
                <a:latin typeface="Gill Sans"/>
                <a:cs typeface="Times New Roman" pitchFamily="18" charset="0"/>
              </a:rPr>
              <a:t>) MCF-7:5C/C9Con cells were injected into the duct of the 4</a:t>
            </a:r>
            <a:r>
              <a:rPr lang="en-US" altLang="en-US" sz="1400" baseline="30000">
                <a:latin typeface="Gill Sans"/>
                <a:cs typeface="Times New Roman" pitchFamily="18" charset="0"/>
              </a:rPr>
              <a:t>th</a:t>
            </a:r>
            <a:r>
              <a:rPr lang="en-US" altLang="en-US" sz="1400">
                <a:latin typeface="Gill Sans"/>
                <a:cs typeface="Times New Roman" pitchFamily="18" charset="0"/>
              </a:rPr>
              <a:t> mammary gland of female ovarectomized NSG mice by the MIND injection protocol. After 10 days, mice were randomized to treatment groups and half were provided doxycycline (Dox)-treated drinking water. After 3 weeks, mammary glands were removed and processed. Immunofluorescent staining of the breast cancer cells for (b) human keratin 19 (HuK19-red), or (</a:t>
            </a:r>
            <a:r>
              <a:rPr lang="en-US" altLang="en-US" sz="1400" b="1">
                <a:latin typeface="Gill Sans"/>
                <a:cs typeface="Times New Roman" pitchFamily="18" charset="0"/>
              </a:rPr>
              <a:t>c</a:t>
            </a:r>
            <a:r>
              <a:rPr lang="en-US" altLang="en-US" sz="1400">
                <a:latin typeface="Gill Sans"/>
                <a:cs typeface="Times New Roman" pitchFamily="18" charset="0"/>
              </a:rPr>
              <a:t>) IFITM1 and the mammary duct for smooth muscle actin (SMA-green) was conducted. As well as (d) Ki67, TUNEL (</a:t>
            </a:r>
            <a:r>
              <a:rPr lang="en-US" altLang="en-US" sz="1400" i="1">
                <a:latin typeface="Gill Sans"/>
                <a:cs typeface="Times New Roman" pitchFamily="18" charset="0"/>
              </a:rPr>
              <a:t>quantified on the right</a:t>
            </a:r>
            <a:r>
              <a:rPr lang="en-US" altLang="en-US" sz="1400">
                <a:latin typeface="Gill Sans"/>
                <a:cs typeface="Times New Roman" pitchFamily="18" charset="0"/>
              </a:rPr>
              <a:t>) and (</a:t>
            </a:r>
            <a:r>
              <a:rPr lang="en-US" altLang="en-US" sz="1400" b="1">
                <a:latin typeface="Gill Sans"/>
                <a:cs typeface="Times New Roman" pitchFamily="18" charset="0"/>
              </a:rPr>
              <a:t>e</a:t>
            </a:r>
            <a:r>
              <a:rPr lang="en-US" altLang="en-US" sz="1400">
                <a:latin typeface="Gill Sans"/>
                <a:cs typeface="Times New Roman" pitchFamily="18" charset="0"/>
              </a:rPr>
              <a:t>) p21 staining (</a:t>
            </a:r>
            <a:r>
              <a:rPr lang="en-US" altLang="en-US" sz="1400" i="1">
                <a:latin typeface="Gill Sans"/>
                <a:cs typeface="Times New Roman" pitchFamily="18" charset="0"/>
              </a:rPr>
              <a:t>quantified in lower panel</a:t>
            </a:r>
            <a:r>
              <a:rPr lang="en-US" altLang="en-US" sz="1400">
                <a:latin typeface="Gill Sans"/>
                <a:cs typeface="Times New Roman" pitchFamily="18" charset="0"/>
              </a:rPr>
              <a:t>)</a:t>
            </a:r>
          </a:p>
        </p:txBody>
      </p:sp>
      <p:grpSp>
        <p:nvGrpSpPr>
          <p:cNvPr id="7175" name="Group 55"/>
          <p:cNvGrpSpPr>
            <a:grpSpLocks/>
          </p:cNvGrpSpPr>
          <p:nvPr/>
        </p:nvGrpSpPr>
        <p:grpSpPr bwMode="auto">
          <a:xfrm>
            <a:off x="4559300" y="457200"/>
            <a:ext cx="4476750" cy="2655888"/>
            <a:chOff x="4559265" y="2296809"/>
            <a:chExt cx="4476621" cy="2122791"/>
          </a:xfrm>
        </p:grpSpPr>
        <p:sp>
          <p:nvSpPr>
            <p:cNvPr id="7211" name="TextBox 67"/>
            <p:cNvSpPr txBox="1">
              <a:spLocks noChangeArrowheads="1"/>
            </p:cNvSpPr>
            <p:nvPr/>
          </p:nvSpPr>
          <p:spPr bwMode="auto">
            <a:xfrm>
              <a:off x="4648200" y="2296809"/>
              <a:ext cx="25525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Gill Sans"/>
                </a:rPr>
                <a:t>B</a:t>
              </a: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992641" y="2733294"/>
              <a:ext cx="1947806" cy="1682499"/>
            </a:xfrm>
            <a:prstGeom prst="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043631" y="2733294"/>
              <a:ext cx="1947806" cy="1682499"/>
            </a:xfrm>
            <a:prstGeom prst="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 rot="16200000">
              <a:off x="4117245" y="3292049"/>
              <a:ext cx="1284079" cy="4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IFITM1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5189485" y="2350101"/>
              <a:ext cx="1466808" cy="319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-Dox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7364297" y="2350101"/>
              <a:ext cx="1396960" cy="319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+Dox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372138" y="4222927"/>
              <a:ext cx="561959" cy="19667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429478" y="4222927"/>
              <a:ext cx="561959" cy="19667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06595" y="4114800"/>
              <a:ext cx="653886" cy="237647"/>
            </a:xfrm>
            <a:prstGeom prst="rect">
              <a:avLst/>
            </a:prstGeom>
            <a:noFill/>
            <a:effectLst>
              <a:softEdge rad="3175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solidFill>
                    <a:schemeClr val="bg1"/>
                  </a:solidFill>
                  <a:latin typeface="Gill Sans"/>
                  <a:cs typeface="+mn-cs"/>
                </a:rPr>
                <a:t>100 µM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6399125" y="4352350"/>
              <a:ext cx="520685" cy="0"/>
            </a:xfrm>
            <a:prstGeom prst="line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8382000" y="4114800"/>
              <a:ext cx="653886" cy="237647"/>
            </a:xfrm>
            <a:prstGeom prst="rect">
              <a:avLst/>
            </a:prstGeom>
            <a:noFill/>
            <a:effectLst>
              <a:softEdge rad="3175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solidFill>
                    <a:schemeClr val="bg1"/>
                  </a:solidFill>
                  <a:latin typeface="Gill Sans"/>
                  <a:cs typeface="+mn-cs"/>
                </a:rPr>
                <a:t>100 µM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434241" y="4351082"/>
              <a:ext cx="522272" cy="0"/>
            </a:xfrm>
            <a:prstGeom prst="line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6" name="Group 21"/>
          <p:cNvGrpSpPr>
            <a:grpSpLocks/>
          </p:cNvGrpSpPr>
          <p:nvPr/>
        </p:nvGrpSpPr>
        <p:grpSpPr bwMode="auto">
          <a:xfrm>
            <a:off x="69850" y="454025"/>
            <a:ext cx="4391025" cy="2670175"/>
            <a:chOff x="69827" y="2296809"/>
            <a:chExt cx="4391718" cy="213360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502261" y="2744586"/>
              <a:ext cx="1929117" cy="1685823"/>
            </a:xfrm>
            <a:prstGeom prst="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81055" y="2744586"/>
              <a:ext cx="1929116" cy="1685823"/>
            </a:xfrm>
            <a:prstGeom prst="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643005" y="2362770"/>
              <a:ext cx="1467082" cy="31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-Dox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2826162" y="2362770"/>
              <a:ext cx="1397220" cy="31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+Dox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 rot="16200000">
              <a:off x="-403051" y="3356998"/>
              <a:ext cx="1345867" cy="4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EB80A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ADDC"/>
                </a:buClr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38AC8"/>
                </a:buClr>
                <a:buFont typeface="Arial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2000" b="1" dirty="0" smtClean="0">
                  <a:latin typeface="+mn-lt"/>
                  <a:cs typeface="Times New Roman" panose="02020603050405020304" pitchFamily="18" charset="0"/>
                </a:rPr>
                <a:t>K19</a:t>
              </a:r>
              <a:endParaRPr lang="en-US" altLang="en-US" sz="2000" b="1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7200" name="TextBox 66"/>
            <p:cNvSpPr txBox="1">
              <a:spLocks noChangeArrowheads="1"/>
            </p:cNvSpPr>
            <p:nvPr/>
          </p:nvSpPr>
          <p:spPr bwMode="auto">
            <a:xfrm>
              <a:off x="155259" y="2296809"/>
              <a:ext cx="25525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Gill Sans"/>
                </a:rPr>
                <a:t>A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874077" y="4224914"/>
              <a:ext cx="560476" cy="1966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807659" y="4117154"/>
              <a:ext cx="653886" cy="237647"/>
            </a:xfrm>
            <a:prstGeom prst="rect">
              <a:avLst/>
            </a:prstGeom>
            <a:noFill/>
            <a:effectLst>
              <a:softEdge rad="3175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solidFill>
                    <a:schemeClr val="bg1"/>
                  </a:solidFill>
                  <a:latin typeface="Gill Sans"/>
                  <a:cs typeface="+mn-cs"/>
                </a:rPr>
                <a:t>100 µM</a:t>
              </a: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3899481" y="4354300"/>
              <a:ext cx="522370" cy="0"/>
            </a:xfrm>
            <a:prstGeom prst="line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1843345" y="4224914"/>
              <a:ext cx="562064" cy="1966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777758" y="4117154"/>
              <a:ext cx="653886" cy="237647"/>
            </a:xfrm>
            <a:prstGeom prst="rect">
              <a:avLst/>
            </a:prstGeom>
            <a:noFill/>
            <a:effectLst>
              <a:softEdge rad="3175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solidFill>
                    <a:schemeClr val="bg1"/>
                  </a:solidFill>
                  <a:latin typeface="Gill Sans"/>
                  <a:cs typeface="+mn-cs"/>
                </a:rPr>
                <a:t>100 µM</a:t>
              </a:r>
            </a:p>
          </p:txBody>
        </p:sp>
        <p:cxnSp>
          <p:nvCxnSpPr>
            <p:cNvPr id="96" name="Straight Connector 95"/>
            <p:cNvCxnSpPr/>
            <p:nvPr/>
          </p:nvCxnSpPr>
          <p:spPr>
            <a:xfrm>
              <a:off x="1870336" y="4354300"/>
              <a:ext cx="520782" cy="0"/>
            </a:xfrm>
            <a:prstGeom prst="line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7" name="Group 16"/>
          <p:cNvGrpSpPr>
            <a:grpSpLocks/>
          </p:cNvGrpSpPr>
          <p:nvPr/>
        </p:nvGrpSpPr>
        <p:grpSpPr bwMode="auto">
          <a:xfrm>
            <a:off x="4283075" y="6400800"/>
            <a:ext cx="1660525" cy="1679575"/>
            <a:chOff x="4282619" y="6400800"/>
            <a:chExt cx="1660981" cy="1680038"/>
          </a:xfrm>
        </p:grpSpPr>
        <p:grpSp>
          <p:nvGrpSpPr>
            <p:cNvPr id="7190" name="Group 2"/>
            <p:cNvGrpSpPr>
              <a:grpSpLocks/>
            </p:cNvGrpSpPr>
            <p:nvPr/>
          </p:nvGrpSpPr>
          <p:grpSpPr bwMode="auto">
            <a:xfrm>
              <a:off x="4282619" y="6400800"/>
              <a:ext cx="1660981" cy="1680038"/>
              <a:chOff x="4703155" y="7868199"/>
              <a:chExt cx="3352270" cy="2071801"/>
            </a:xfrm>
          </p:grpSpPr>
          <p:graphicFrame>
            <p:nvGraphicFramePr>
              <p:cNvPr id="23" name="Chart 22"/>
              <p:cNvGraphicFramePr>
                <a:graphicFrameLocks/>
              </p:cNvGraphicFramePr>
              <p:nvPr/>
            </p:nvGraphicFramePr>
            <p:xfrm>
              <a:off x="4988370" y="8021215"/>
              <a:ext cx="3067055" cy="191174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sp>
            <p:nvSpPr>
              <p:cNvPr id="7194" name="TextBox 2"/>
              <p:cNvSpPr txBox="1">
                <a:spLocks noChangeArrowheads="1"/>
              </p:cNvSpPr>
              <p:nvPr/>
            </p:nvSpPr>
            <p:spPr bwMode="auto">
              <a:xfrm rot="-5400000">
                <a:off x="3927088" y="8644266"/>
                <a:ext cx="2071801" cy="519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b="1">
                    <a:latin typeface="Gill Sans"/>
                  </a:rPr>
                  <a:t>TUNEL Intensity</a:t>
                </a:r>
              </a:p>
            </p:txBody>
          </p:sp>
        </p:grpSp>
        <p:sp>
          <p:nvSpPr>
            <p:cNvPr id="7191" name="TextBox 1225"/>
            <p:cNvSpPr txBox="1">
              <a:spLocks noChangeArrowheads="1"/>
            </p:cNvSpPr>
            <p:nvPr/>
          </p:nvSpPr>
          <p:spPr bwMode="auto">
            <a:xfrm>
              <a:off x="4847224" y="7772400"/>
              <a:ext cx="562976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Gill Sans"/>
                  <a:cs typeface="Times New Roman" pitchFamily="18" charset="0"/>
                </a:rPr>
                <a:t>-Dox</a:t>
              </a:r>
            </a:p>
          </p:txBody>
        </p:sp>
        <p:sp>
          <p:nvSpPr>
            <p:cNvPr id="7192" name="TextBox 1226"/>
            <p:cNvSpPr txBox="1">
              <a:spLocks noChangeArrowheads="1"/>
            </p:cNvSpPr>
            <p:nvPr/>
          </p:nvSpPr>
          <p:spPr bwMode="auto">
            <a:xfrm>
              <a:off x="5366235" y="7772400"/>
              <a:ext cx="423193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Gill Sans"/>
                  <a:cs typeface="Times New Roman" pitchFamily="18" charset="0"/>
                </a:rPr>
                <a:t>+Dox</a:t>
              </a:r>
            </a:p>
          </p:txBody>
        </p:sp>
      </p:grpSp>
      <p:grpSp>
        <p:nvGrpSpPr>
          <p:cNvPr id="7178" name="Group 33"/>
          <p:cNvGrpSpPr>
            <a:grpSpLocks/>
          </p:cNvGrpSpPr>
          <p:nvPr/>
        </p:nvGrpSpPr>
        <p:grpSpPr bwMode="auto">
          <a:xfrm>
            <a:off x="5907088" y="6386513"/>
            <a:ext cx="1636712" cy="1766887"/>
            <a:chOff x="5907198" y="6387038"/>
            <a:chExt cx="1636602" cy="1766362"/>
          </a:xfrm>
        </p:grpSpPr>
        <p:grpSp>
          <p:nvGrpSpPr>
            <p:cNvPr id="7185" name="Group 20"/>
            <p:cNvGrpSpPr>
              <a:grpSpLocks/>
            </p:cNvGrpSpPr>
            <p:nvPr/>
          </p:nvGrpSpPr>
          <p:grpSpPr bwMode="auto">
            <a:xfrm>
              <a:off x="5907198" y="6387038"/>
              <a:ext cx="1636602" cy="1766362"/>
              <a:chOff x="5681096" y="6975118"/>
              <a:chExt cx="1844372" cy="1559282"/>
            </a:xfrm>
          </p:grpSpPr>
          <p:graphicFrame>
            <p:nvGraphicFramePr>
              <p:cNvPr id="87" name="Chart 86"/>
              <p:cNvGraphicFramePr>
                <a:graphicFrameLocks/>
              </p:cNvGraphicFramePr>
              <p:nvPr/>
            </p:nvGraphicFramePr>
            <p:xfrm>
              <a:off x="5844050" y="7118354"/>
              <a:ext cx="1681418" cy="137113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sp>
            <p:nvSpPr>
              <p:cNvPr id="7189" name="TextBox 2"/>
              <p:cNvSpPr txBox="1">
                <a:spLocks noChangeArrowheads="1"/>
              </p:cNvSpPr>
              <p:nvPr/>
            </p:nvSpPr>
            <p:spPr bwMode="auto">
              <a:xfrm rot="-5400000">
                <a:off x="5039955" y="7616259"/>
                <a:ext cx="155928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b="1">
                    <a:latin typeface="Gill Sans"/>
                  </a:rPr>
                  <a:t>% Ki67 Positive</a:t>
                </a:r>
              </a:p>
            </p:txBody>
          </p:sp>
        </p:grpSp>
        <p:sp>
          <p:nvSpPr>
            <p:cNvPr id="7186" name="TextBox 1225"/>
            <p:cNvSpPr txBox="1">
              <a:spLocks noChangeArrowheads="1"/>
            </p:cNvSpPr>
            <p:nvPr/>
          </p:nvSpPr>
          <p:spPr bwMode="auto">
            <a:xfrm>
              <a:off x="6402572" y="7772400"/>
              <a:ext cx="470642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Gill Sans"/>
                  <a:cs typeface="Times New Roman" pitchFamily="18" charset="0"/>
                </a:rPr>
                <a:t>-Dox</a:t>
              </a:r>
            </a:p>
          </p:txBody>
        </p:sp>
        <p:sp>
          <p:nvSpPr>
            <p:cNvPr id="7187" name="TextBox 1226"/>
            <p:cNvSpPr txBox="1">
              <a:spLocks noChangeArrowheads="1"/>
            </p:cNvSpPr>
            <p:nvPr/>
          </p:nvSpPr>
          <p:spPr bwMode="auto">
            <a:xfrm>
              <a:off x="6968207" y="7772400"/>
              <a:ext cx="423193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Gill Sans"/>
                  <a:cs typeface="Times New Roman" pitchFamily="18" charset="0"/>
                </a:rPr>
                <a:t>+Dox</a:t>
              </a:r>
            </a:p>
          </p:txBody>
        </p:sp>
      </p:grpSp>
      <p:grpSp>
        <p:nvGrpSpPr>
          <p:cNvPr id="7179" name="Group 34"/>
          <p:cNvGrpSpPr>
            <a:grpSpLocks/>
          </p:cNvGrpSpPr>
          <p:nvPr/>
        </p:nvGrpSpPr>
        <p:grpSpPr bwMode="auto">
          <a:xfrm>
            <a:off x="7496175" y="6524625"/>
            <a:ext cx="1724025" cy="1568450"/>
            <a:chOff x="7495401" y="6524564"/>
            <a:chExt cx="1724799" cy="1568232"/>
          </a:xfrm>
        </p:grpSpPr>
        <p:grpSp>
          <p:nvGrpSpPr>
            <p:cNvPr id="7180" name="Group 28"/>
            <p:cNvGrpSpPr>
              <a:grpSpLocks/>
            </p:cNvGrpSpPr>
            <p:nvPr/>
          </p:nvGrpSpPr>
          <p:grpSpPr bwMode="auto">
            <a:xfrm>
              <a:off x="7495401" y="6524564"/>
              <a:ext cx="1724799" cy="1568232"/>
              <a:chOff x="6937641" y="7772400"/>
              <a:chExt cx="2587358" cy="2057400"/>
            </a:xfrm>
          </p:grpSpPr>
          <p:graphicFrame>
            <p:nvGraphicFramePr>
              <p:cNvPr id="30" name="Chart 29"/>
              <p:cNvGraphicFramePr>
                <a:graphicFrameLocks/>
              </p:cNvGraphicFramePr>
              <p:nvPr/>
            </p:nvGraphicFramePr>
            <p:xfrm>
              <a:off x="7166004" y="7772400"/>
              <a:ext cx="2358995" cy="20574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7184" name="TextBox 2"/>
              <p:cNvSpPr txBox="1">
                <a:spLocks noChangeArrowheads="1"/>
              </p:cNvSpPr>
              <p:nvPr/>
            </p:nvSpPr>
            <p:spPr bwMode="auto">
              <a:xfrm rot="-5400000">
                <a:off x="6268217" y="8474724"/>
                <a:ext cx="1754372" cy="415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b="1">
                    <a:latin typeface="Gill Sans"/>
                  </a:rPr>
                  <a:t>p21 Intensity</a:t>
                </a:r>
              </a:p>
            </p:txBody>
          </p:sp>
        </p:grpSp>
        <p:sp>
          <p:nvSpPr>
            <p:cNvPr id="7181" name="TextBox 1225"/>
            <p:cNvSpPr txBox="1">
              <a:spLocks noChangeArrowheads="1"/>
            </p:cNvSpPr>
            <p:nvPr/>
          </p:nvSpPr>
          <p:spPr bwMode="auto">
            <a:xfrm>
              <a:off x="8001000" y="7772400"/>
              <a:ext cx="470642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Gill Sans"/>
                  <a:cs typeface="Times New Roman" pitchFamily="18" charset="0"/>
                </a:rPr>
                <a:t>-Dox</a:t>
              </a:r>
            </a:p>
          </p:txBody>
        </p:sp>
        <p:sp>
          <p:nvSpPr>
            <p:cNvPr id="7182" name="TextBox 1226"/>
            <p:cNvSpPr txBox="1">
              <a:spLocks noChangeArrowheads="1"/>
            </p:cNvSpPr>
            <p:nvPr/>
          </p:nvSpPr>
          <p:spPr bwMode="auto">
            <a:xfrm>
              <a:off x="8566635" y="7772400"/>
              <a:ext cx="423193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Gill Sans"/>
                  <a:cs typeface="Times New Roman" pitchFamily="18" charset="0"/>
                </a:rPr>
                <a:t>+Dox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7_2_2 Supplemental Figu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17_2_2 Supplemental Figures</Template>
  <TotalTime>0</TotalTime>
  <Words>200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Arial</vt:lpstr>
      <vt:lpstr>Gill Sans</vt:lpstr>
      <vt:lpstr>Times New Roman</vt:lpstr>
      <vt:lpstr>ヒラギノ角ゴ ProN W3</vt:lpstr>
      <vt:lpstr>17_2_2 Supplemental Figures</vt:lpstr>
      <vt:lpstr>PowerPoint Presentation</vt:lpstr>
    </vt:vector>
  </TitlesOfParts>
  <Company>The University of Kansas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Asona Lui</dc:creator>
  <cp:lastModifiedBy>Asona Lui</cp:lastModifiedBy>
  <cp:revision>1</cp:revision>
  <dcterms:created xsi:type="dcterms:W3CDTF">2017-02-03T19:11:08Z</dcterms:created>
  <dcterms:modified xsi:type="dcterms:W3CDTF">2017-02-03T19:11:25Z</dcterms:modified>
</cp:coreProperties>
</file>