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9144000" cy="100584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76" y="-258"/>
      </p:cViewPr>
      <p:guideLst>
        <p:guide orient="horz" pos="316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ocuments\Cell%20Titer%20Blue\16_6_17%20MCF7%20clones%20timecourse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lui\Documents\Animal%20Experiments\MCF7_IF%20Fat%20Pad%20Growth%20Curve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lui\Documents\Animal%20Experiments\MCF7%20IF%20Ki67%20and%20Lesion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ocuments\Colony%20Formation%20Assay\Colony%20Formation\Soft%20Agar\16_11_28%20MCF7%20Clones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ocuments\Light%20Microscopy\Wound%20Healing\16_8_1\Wound%20HEaling%20MCF-7%20Clones%20Quant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8938384288008127E-2"/>
          <c:y val="8.6190624338237029E-2"/>
          <c:w val="0.87905261178516914"/>
          <c:h val="0.79121797502925917"/>
        </c:manualLayout>
      </c:layout>
      <c:lineChart>
        <c:grouping val="standard"/>
        <c:varyColors val="0"/>
        <c:ser>
          <c:idx val="0"/>
          <c:order val="0"/>
          <c:tx>
            <c:strRef>
              <c:f>Sheet1!$AO$9</c:f>
              <c:strCache>
                <c:ptCount val="1"/>
                <c:pt idx="0">
                  <c:v>MCF-7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cat>
            <c:numRef>
              <c:f>Sheet1!$AN$10:$AN$13</c:f>
              <c:numCache>
                <c:formatCode>General</c:formatCode>
                <c:ptCount val="4"/>
                <c:pt idx="0">
                  <c:v>0</c:v>
                </c:pt>
                <c:pt idx="1">
                  <c:v>48</c:v>
                </c:pt>
                <c:pt idx="2">
                  <c:v>72</c:v>
                </c:pt>
                <c:pt idx="3">
                  <c:v>96</c:v>
                </c:pt>
              </c:numCache>
            </c:numRef>
          </c:cat>
          <c:val>
            <c:numRef>
              <c:f>Sheet1!$AO$10:$AO$13</c:f>
              <c:numCache>
                <c:formatCode>General</c:formatCode>
                <c:ptCount val="4"/>
                <c:pt idx="0">
                  <c:v>0</c:v>
                </c:pt>
                <c:pt idx="1">
                  <c:v>1.0128440366972478</c:v>
                </c:pt>
                <c:pt idx="2">
                  <c:v>2.585583224115334</c:v>
                </c:pt>
                <c:pt idx="3">
                  <c:v>3.4768020969855833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Sheet1!$AP$9</c:f>
              <c:strCache>
                <c:ptCount val="1"/>
                <c:pt idx="0">
                  <c:v>MCF-7/C9Con</c:v>
                </c:pt>
              </c:strCache>
            </c:strRef>
          </c:tx>
          <c:errBars>
            <c:errDir val="y"/>
            <c:errBarType val="both"/>
            <c:errValType val="cust"/>
            <c:noEndCap val="1"/>
            <c:plus>
              <c:numRef>
                <c:f>Sheet1!$AK$24:$AK$27</c:f>
                <c:numCache>
                  <c:formatCode>General</c:formatCode>
                  <c:ptCount val="4"/>
                  <c:pt idx="0">
                    <c:v>4.493559258526815E-2</c:v>
                  </c:pt>
                  <c:pt idx="1">
                    <c:v>0.1186261210526339</c:v>
                  </c:pt>
                  <c:pt idx="2">
                    <c:v>0.1933228038529903</c:v>
                  </c:pt>
                  <c:pt idx="3">
                    <c:v>0.47022622316401946</c:v>
                  </c:pt>
                </c:numCache>
              </c:numRef>
            </c:plus>
            <c:minus>
              <c:numRef>
                <c:f>Sheet1!$AK$24:$AK$27</c:f>
                <c:numCache>
                  <c:formatCode>General</c:formatCode>
                  <c:ptCount val="4"/>
                  <c:pt idx="0">
                    <c:v>4.493559258526815E-2</c:v>
                  </c:pt>
                  <c:pt idx="1">
                    <c:v>0.1186261210526339</c:v>
                  </c:pt>
                  <c:pt idx="2">
                    <c:v>0.1933228038529903</c:v>
                  </c:pt>
                  <c:pt idx="3">
                    <c:v>0.47022622316401946</c:v>
                  </c:pt>
                </c:numCache>
              </c:numRef>
            </c:minus>
          </c:errBars>
          <c:cat>
            <c:numRef>
              <c:f>Sheet1!$AN$10:$AN$13</c:f>
              <c:numCache>
                <c:formatCode>General</c:formatCode>
                <c:ptCount val="4"/>
                <c:pt idx="0">
                  <c:v>0</c:v>
                </c:pt>
                <c:pt idx="1">
                  <c:v>48</c:v>
                </c:pt>
                <c:pt idx="2">
                  <c:v>72</c:v>
                </c:pt>
                <c:pt idx="3">
                  <c:v>96</c:v>
                </c:pt>
              </c:numCache>
            </c:numRef>
          </c:cat>
          <c:val>
            <c:numRef>
              <c:f>Sheet1!$AP$10:$AP$13</c:f>
              <c:numCache>
                <c:formatCode>General</c:formatCode>
                <c:ptCount val="4"/>
                <c:pt idx="0">
                  <c:v>0</c:v>
                </c:pt>
                <c:pt idx="1">
                  <c:v>0.9993883792048931</c:v>
                </c:pt>
                <c:pt idx="2">
                  <c:v>2.761555264307558</c:v>
                </c:pt>
                <c:pt idx="3">
                  <c:v>3.4336391437308866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Sheet1!$AQ$9</c:f>
              <c:strCache>
                <c:ptCount val="1"/>
                <c:pt idx="0">
                  <c:v>MCF-7/IF-1</c:v>
                </c:pt>
              </c:strCache>
            </c:strRef>
          </c:tx>
          <c:spPr>
            <a:ln>
              <a:solidFill>
                <a:schemeClr val="accent1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1"/>
            <c:plus>
              <c:numRef>
                <c:f>Sheet1!$AK$17:$AK$20</c:f>
                <c:numCache>
                  <c:formatCode>General</c:formatCode>
                  <c:ptCount val="4"/>
                  <c:pt idx="0">
                    <c:v>4.4935592585267942E-2</c:v>
                  </c:pt>
                  <c:pt idx="1">
                    <c:v>0.17300210492688695</c:v>
                  </c:pt>
                  <c:pt idx="2">
                    <c:v>0.19895478803822719</c:v>
                  </c:pt>
                  <c:pt idx="3">
                    <c:v>0.11621609696942883</c:v>
                  </c:pt>
                </c:numCache>
              </c:numRef>
            </c:plus>
            <c:minus>
              <c:numRef>
                <c:f>Sheet1!$AK$17:$AK$20</c:f>
                <c:numCache>
                  <c:formatCode>General</c:formatCode>
                  <c:ptCount val="4"/>
                  <c:pt idx="0">
                    <c:v>4.4935592585267942E-2</c:v>
                  </c:pt>
                  <c:pt idx="1">
                    <c:v>0.17300210492688695</c:v>
                  </c:pt>
                  <c:pt idx="2">
                    <c:v>0.19895478803822719</c:v>
                  </c:pt>
                  <c:pt idx="3">
                    <c:v>0.11621609696942883</c:v>
                  </c:pt>
                </c:numCache>
              </c:numRef>
            </c:minus>
          </c:errBars>
          <c:cat>
            <c:numRef>
              <c:f>Sheet1!$AN$10:$AN$13</c:f>
              <c:numCache>
                <c:formatCode>General</c:formatCode>
                <c:ptCount val="4"/>
                <c:pt idx="0">
                  <c:v>0</c:v>
                </c:pt>
                <c:pt idx="1">
                  <c:v>48</c:v>
                </c:pt>
                <c:pt idx="2">
                  <c:v>72</c:v>
                </c:pt>
                <c:pt idx="3">
                  <c:v>96</c:v>
                </c:pt>
              </c:numCache>
            </c:numRef>
          </c:cat>
          <c:val>
            <c:numRef>
              <c:f>Sheet1!$AQ$10:$AQ$13</c:f>
              <c:numCache>
                <c:formatCode>General</c:formatCode>
                <c:ptCount val="4"/>
                <c:pt idx="0">
                  <c:v>0</c:v>
                </c:pt>
                <c:pt idx="1">
                  <c:v>1.0628221930974224</c:v>
                </c:pt>
                <c:pt idx="2">
                  <c:v>3.4338138925294892</c:v>
                </c:pt>
                <c:pt idx="3">
                  <c:v>3.8795980777632155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735872"/>
        <c:axId val="104737408"/>
      </c:lineChart>
      <c:catAx>
        <c:axId val="104735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04737408"/>
        <c:crosses val="autoZero"/>
        <c:auto val="1"/>
        <c:lblAlgn val="ctr"/>
        <c:lblOffset val="100"/>
        <c:noMultiLvlLbl val="0"/>
      </c:catAx>
      <c:valAx>
        <c:axId val="104737408"/>
        <c:scaling>
          <c:orientation val="minMax"/>
          <c:max val="5"/>
          <c:min val="0"/>
        </c:scaling>
        <c:delete val="0"/>
        <c:axPos val="l"/>
        <c:numFmt formatCode="0%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04735872"/>
        <c:crosses val="autoZero"/>
        <c:crossBetween val="between"/>
        <c:majorUnit val="1.5"/>
      </c:valAx>
    </c:plotArea>
    <c:legend>
      <c:legendPos val="r"/>
      <c:layout>
        <c:manualLayout>
          <c:xMode val="edge"/>
          <c:yMode val="edge"/>
          <c:x val="0.23191790762652575"/>
          <c:y val="1.0168953057742845E-2"/>
          <c:w val="0.59894086930819879"/>
          <c:h val="0.26140164085743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 b="1">
          <a:latin typeface="Gill Sans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73353252954159"/>
          <c:y val="5.4189997083697872E-2"/>
          <c:w val="0.7214321106289695"/>
          <c:h val="0.71452099737532804"/>
        </c:manualLayout>
      </c:layout>
      <c:lineChart>
        <c:grouping val="standard"/>
        <c:varyColors val="0"/>
        <c:ser>
          <c:idx val="0"/>
          <c:order val="0"/>
          <c:tx>
            <c:strRef>
              <c:f>Sheet1!$M$47</c:f>
              <c:strCache>
                <c:ptCount val="1"/>
                <c:pt idx="0">
                  <c:v>MCF-7/C9Con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minus"/>
            <c:errValType val="cust"/>
            <c:noEndCap val="1"/>
            <c:plus>
              <c:numRef>
                <c:f>Sheet1!$R$48:$R$56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20.861627055624552</c:v>
                  </c:pt>
                  <c:pt idx="2">
                    <c:v>25.739278312868564</c:v>
                  </c:pt>
                  <c:pt idx="3">
                    <c:v>24.502361114118525</c:v>
                  </c:pt>
                  <c:pt idx="4">
                    <c:v>26.417276298245774</c:v>
                  </c:pt>
                  <c:pt idx="5">
                    <c:v>27.912777930118292</c:v>
                  </c:pt>
                  <c:pt idx="6">
                    <c:v>44.988678850448473</c:v>
                  </c:pt>
                  <c:pt idx="7">
                    <c:v>46.819288421819792</c:v>
                  </c:pt>
                  <c:pt idx="8">
                    <c:v>53.706780361586524</c:v>
                  </c:pt>
                </c:numCache>
              </c:numRef>
            </c:plus>
            <c:minus>
              <c:numRef>
                <c:f>Sheet1!$R$48:$R$56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20.861627055624552</c:v>
                  </c:pt>
                  <c:pt idx="2">
                    <c:v>25.739278312868564</c:v>
                  </c:pt>
                  <c:pt idx="3">
                    <c:v>24.502361114118525</c:v>
                  </c:pt>
                  <c:pt idx="4">
                    <c:v>26.417276298245774</c:v>
                  </c:pt>
                  <c:pt idx="5">
                    <c:v>27.912777930118292</c:v>
                  </c:pt>
                  <c:pt idx="6">
                    <c:v>44.988678850448473</c:v>
                  </c:pt>
                  <c:pt idx="7">
                    <c:v>46.819288421819792</c:v>
                  </c:pt>
                  <c:pt idx="8">
                    <c:v>53.706780361586524</c:v>
                  </c:pt>
                </c:numCache>
              </c:numRef>
            </c:minus>
          </c:errBars>
          <c:cat>
            <c:numRef>
              <c:f>Sheet1!$L$48:$L$56</c:f>
              <c:numCache>
                <c:formatCode>General</c:formatCode>
                <c:ptCount val="9"/>
                <c:pt idx="0">
                  <c:v>0</c:v>
                </c:pt>
                <c:pt idx="1">
                  <c:v>7</c:v>
                </c:pt>
                <c:pt idx="2">
                  <c:v>14</c:v>
                </c:pt>
                <c:pt idx="3">
                  <c:v>21</c:v>
                </c:pt>
                <c:pt idx="4">
                  <c:v>28</c:v>
                </c:pt>
                <c:pt idx="5">
                  <c:v>35</c:v>
                </c:pt>
                <c:pt idx="6">
                  <c:v>42</c:v>
                </c:pt>
                <c:pt idx="7">
                  <c:v>49</c:v>
                </c:pt>
                <c:pt idx="8">
                  <c:v>56</c:v>
                </c:pt>
              </c:numCache>
            </c:numRef>
          </c:cat>
          <c:val>
            <c:numRef>
              <c:f>Sheet1!$M$48:$M$56</c:f>
              <c:numCache>
                <c:formatCode>General</c:formatCode>
                <c:ptCount val="9"/>
                <c:pt idx="0">
                  <c:v>0</c:v>
                </c:pt>
                <c:pt idx="1">
                  <c:v>87.153821428571419</c:v>
                </c:pt>
                <c:pt idx="2">
                  <c:v>95.883230769230778</c:v>
                </c:pt>
                <c:pt idx="3">
                  <c:v>83.805499999999995</c:v>
                </c:pt>
                <c:pt idx="4">
                  <c:v>101.46703571428573</c:v>
                </c:pt>
                <c:pt idx="5">
                  <c:v>106.77089285714285</c:v>
                </c:pt>
                <c:pt idx="6">
                  <c:v>92.989142857142852</c:v>
                </c:pt>
                <c:pt idx="7">
                  <c:v>96.859464285714282</c:v>
                </c:pt>
                <c:pt idx="8">
                  <c:v>101.94149999999999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Sheet1!$N$47</c:f>
              <c:strCache>
                <c:ptCount val="1"/>
                <c:pt idx="0">
                  <c:v>MCF-7/IF-1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errBars>
            <c:errDir val="y"/>
            <c:errBarType val="plus"/>
            <c:errValType val="cust"/>
            <c:noEndCap val="1"/>
            <c:plus>
              <c:numRef>
                <c:f>Sheet1!$S$48:$S$56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13.953952938942598</c:v>
                  </c:pt>
                  <c:pt idx="2">
                    <c:v>16.06405950630856</c:v>
                  </c:pt>
                  <c:pt idx="3">
                    <c:v>21.861398184483871</c:v>
                  </c:pt>
                  <c:pt idx="4">
                    <c:v>20.148636402716846</c:v>
                  </c:pt>
                  <c:pt idx="5">
                    <c:v>24.801718295311687</c:v>
                  </c:pt>
                  <c:pt idx="6">
                    <c:v>24.67909246395498</c:v>
                  </c:pt>
                  <c:pt idx="7">
                    <c:v>24.791758860332774</c:v>
                  </c:pt>
                  <c:pt idx="8">
                    <c:v>115.96573127992983</c:v>
                  </c:pt>
                </c:numCache>
              </c:numRef>
            </c:plus>
            <c:minus>
              <c:numRef>
                <c:f>Sheet1!$S$48:$S$56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13.953952938942598</c:v>
                  </c:pt>
                  <c:pt idx="2">
                    <c:v>16.06405950630856</c:v>
                  </c:pt>
                  <c:pt idx="3">
                    <c:v>21.861398184483871</c:v>
                  </c:pt>
                  <c:pt idx="4">
                    <c:v>20.148636402716846</c:v>
                  </c:pt>
                  <c:pt idx="5">
                    <c:v>24.801718295311687</c:v>
                  </c:pt>
                  <c:pt idx="6">
                    <c:v>24.67909246395498</c:v>
                  </c:pt>
                  <c:pt idx="7">
                    <c:v>24.791758860332774</c:v>
                  </c:pt>
                  <c:pt idx="8">
                    <c:v>115.96573127992983</c:v>
                  </c:pt>
                </c:numCache>
              </c:numRef>
            </c:minus>
          </c:errBars>
          <c:cat>
            <c:numRef>
              <c:f>Sheet1!$L$48:$L$56</c:f>
              <c:numCache>
                <c:formatCode>General</c:formatCode>
                <c:ptCount val="9"/>
                <c:pt idx="0">
                  <c:v>0</c:v>
                </c:pt>
                <c:pt idx="1">
                  <c:v>7</c:v>
                </c:pt>
                <c:pt idx="2">
                  <c:v>14</c:v>
                </c:pt>
                <c:pt idx="3">
                  <c:v>21</c:v>
                </c:pt>
                <c:pt idx="4">
                  <c:v>28</c:v>
                </c:pt>
                <c:pt idx="5">
                  <c:v>35</c:v>
                </c:pt>
                <c:pt idx="6">
                  <c:v>42</c:v>
                </c:pt>
                <c:pt idx="7">
                  <c:v>49</c:v>
                </c:pt>
                <c:pt idx="8">
                  <c:v>56</c:v>
                </c:pt>
              </c:numCache>
            </c:numRef>
          </c:cat>
          <c:val>
            <c:numRef>
              <c:f>Sheet1!$N$48:$N$56</c:f>
              <c:numCache>
                <c:formatCode>General</c:formatCode>
                <c:ptCount val="9"/>
                <c:pt idx="0">
                  <c:v>0</c:v>
                </c:pt>
                <c:pt idx="1">
                  <c:v>89.978800000000007</c:v>
                </c:pt>
                <c:pt idx="2">
                  <c:v>94.041399999999996</c:v>
                </c:pt>
                <c:pt idx="3">
                  <c:v>94.621049999999997</c:v>
                </c:pt>
                <c:pt idx="4">
                  <c:v>106.42750000000001</c:v>
                </c:pt>
                <c:pt idx="5">
                  <c:v>135.33520000000001</c:v>
                </c:pt>
                <c:pt idx="6">
                  <c:v>142.40620000000001</c:v>
                </c:pt>
                <c:pt idx="7">
                  <c:v>149.8185</c:v>
                </c:pt>
                <c:pt idx="8">
                  <c:v>175.67150000000001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514880"/>
        <c:axId val="103516800"/>
      </c:lineChart>
      <c:catAx>
        <c:axId val="1035148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Days Post Injection</a:t>
                </a:r>
              </a:p>
            </c:rich>
          </c:tx>
          <c:layout>
            <c:manualLayout>
              <c:xMode val="edge"/>
              <c:yMode val="edge"/>
              <c:x val="0.38631307878967958"/>
              <c:y val="0.8848789224193168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3516800"/>
        <c:crosses val="autoZero"/>
        <c:auto val="1"/>
        <c:lblAlgn val="ctr"/>
        <c:lblOffset val="100"/>
        <c:noMultiLvlLbl val="0"/>
      </c:catAx>
      <c:valAx>
        <c:axId val="103516800"/>
        <c:scaling>
          <c:orientation val="minMax"/>
          <c:max val="3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Tumor Volume (mm³)</a:t>
                </a:r>
              </a:p>
            </c:rich>
          </c:tx>
          <c:layout>
            <c:manualLayout>
              <c:xMode val="edge"/>
              <c:yMode val="edge"/>
              <c:x val="2.4706029354070715E-2"/>
              <c:y val="7.1488133074386631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3514880"/>
        <c:crosses val="autoZero"/>
        <c:crossBetween val="between"/>
        <c:majorUnit val="100"/>
      </c:valAx>
    </c:plotArea>
    <c:legend>
      <c:legendPos val="r"/>
      <c:layout>
        <c:manualLayout>
          <c:xMode val="edge"/>
          <c:yMode val="edge"/>
          <c:x val="0.20334559541148031"/>
          <c:y val="2.8176582093904935E-2"/>
          <c:w val="0.50147816186281435"/>
          <c:h val="0.1628195019528845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 b="1">
          <a:latin typeface="Gill Sans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005765964564651"/>
          <c:y val="8.2660179328560512E-2"/>
          <c:w val="0.7437704261506195"/>
          <c:h val="0.7377549176339751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1"/>
            <c:plus>
              <c:numRef>
                <c:f>Sheet1!$G$2:$G$4</c:f>
                <c:numCache>
                  <c:formatCode>General</c:formatCode>
                  <c:ptCount val="3"/>
                  <c:pt idx="0">
                    <c:v>3.3541019662496847</c:v>
                  </c:pt>
                  <c:pt idx="1">
                    <c:v>4.5552167895721496</c:v>
                  </c:pt>
                  <c:pt idx="2">
                    <c:v>1.1180339887498949</c:v>
                  </c:pt>
                </c:numCache>
              </c:numRef>
            </c:plus>
            <c:minus>
              <c:numRef>
                <c:f>Sheet1!$G$2:$G$4</c:f>
                <c:numCache>
                  <c:formatCode>General</c:formatCode>
                  <c:ptCount val="3"/>
                  <c:pt idx="0">
                    <c:v>3.3541019662496847</c:v>
                  </c:pt>
                  <c:pt idx="1">
                    <c:v>4.5552167895721496</c:v>
                  </c:pt>
                  <c:pt idx="2">
                    <c:v>1.1180339887498949</c:v>
                  </c:pt>
                </c:numCache>
              </c:numRef>
            </c:minus>
          </c:errBars>
          <c:cat>
            <c:strRef>
              <c:f>(Sheet1!$A$2,Sheet1!$A$3)</c:f>
              <c:strCache>
                <c:ptCount val="2"/>
                <c:pt idx="0">
                  <c:v>MCF-7/C9Con</c:v>
                </c:pt>
                <c:pt idx="1">
                  <c:v>MCF-7/IF-1</c:v>
                </c:pt>
              </c:strCache>
            </c:strRef>
          </c:cat>
          <c:val>
            <c:numRef>
              <c:f>(Sheet1!$F$2,Sheet1!$F$3)</c:f>
              <c:numCache>
                <c:formatCode>General</c:formatCode>
                <c:ptCount val="2"/>
                <c:pt idx="0">
                  <c:v>10.5</c:v>
                </c:pt>
                <c:pt idx="1">
                  <c:v>20.5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875520"/>
        <c:axId val="87712896"/>
      </c:barChart>
      <c:catAx>
        <c:axId val="86875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87712896"/>
        <c:crosses val="autoZero"/>
        <c:auto val="1"/>
        <c:lblAlgn val="ctr"/>
        <c:lblOffset val="100"/>
        <c:noMultiLvlLbl val="0"/>
      </c:catAx>
      <c:valAx>
        <c:axId val="87712896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86875520"/>
        <c:crosses val="autoZero"/>
        <c:crossBetween val="between"/>
        <c:majorUnit val="15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Gill Sans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Sheet1!$N$2</c:f>
              <c:strCache>
                <c:ptCount val="1"/>
                <c:pt idx="0">
                  <c:v>MCF-7/C9Con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1"/>
            <c:plus>
              <c:numRef>
                <c:f>(Sheet1!$K$4,Sheet1!$K$7)</c:f>
                <c:numCache>
                  <c:formatCode>General</c:formatCode>
                  <c:ptCount val="2"/>
                  <c:pt idx="0">
                    <c:v>2.370453040886408</c:v>
                  </c:pt>
                  <c:pt idx="1">
                    <c:v>1.8973665961010275</c:v>
                  </c:pt>
                </c:numCache>
              </c:numRef>
            </c:plus>
            <c:minus>
              <c:numRef>
                <c:f>(Sheet1!$K$4,Sheet1!$K$7)</c:f>
                <c:numCache>
                  <c:formatCode>General</c:formatCode>
                  <c:ptCount val="2"/>
                  <c:pt idx="0">
                    <c:v>2.370453040886408</c:v>
                  </c:pt>
                  <c:pt idx="1">
                    <c:v>1.8973665961010275</c:v>
                  </c:pt>
                </c:numCache>
              </c:numRef>
            </c:minus>
          </c:errBars>
          <c:cat>
            <c:strRef>
              <c:f>Sheet1!$M$3:$M$4</c:f>
              <c:strCache>
                <c:ptCount val="2"/>
                <c:pt idx="0">
                  <c:v>Estrogen</c:v>
                </c:pt>
                <c:pt idx="1">
                  <c:v>No Estrogen</c:v>
                </c:pt>
              </c:strCache>
            </c:strRef>
          </c:cat>
          <c:val>
            <c:numRef>
              <c:f>Sheet1!$N$3:$N$4</c:f>
              <c:numCache>
                <c:formatCode>General</c:formatCode>
                <c:ptCount val="2"/>
                <c:pt idx="0">
                  <c:v>75.571428571428569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Sheet1!$O$2</c:f>
              <c:strCache>
                <c:ptCount val="1"/>
                <c:pt idx="0">
                  <c:v>MCF-7/IF-1</c:v>
                </c:pt>
              </c:strCache>
            </c:strRef>
          </c:tx>
          <c:spPr>
            <a:solidFill>
              <a:sysClr val="window" lastClr="FFFFFF">
                <a:lumMod val="95000"/>
              </a:sys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1"/>
            <c:plus>
              <c:numRef>
                <c:f>(Sheet1!$K$5,Sheet1!$K$8)</c:f>
                <c:numCache>
                  <c:formatCode>General</c:formatCode>
                  <c:ptCount val="2"/>
                  <c:pt idx="0">
                    <c:v>30.005555041247501</c:v>
                  </c:pt>
                  <c:pt idx="1">
                    <c:v>10.45398078655754</c:v>
                  </c:pt>
                </c:numCache>
              </c:numRef>
            </c:plus>
            <c:minus>
              <c:numRef>
                <c:f>(Sheet1!$K$5,Sheet1!$K$8)</c:f>
                <c:numCache>
                  <c:formatCode>General</c:formatCode>
                  <c:ptCount val="2"/>
                  <c:pt idx="0">
                    <c:v>30.005555041247501</c:v>
                  </c:pt>
                  <c:pt idx="1">
                    <c:v>10.45398078655754</c:v>
                  </c:pt>
                </c:numCache>
              </c:numRef>
            </c:minus>
          </c:errBars>
          <c:cat>
            <c:strRef>
              <c:f>Sheet1!$M$3:$M$4</c:f>
              <c:strCache>
                <c:ptCount val="2"/>
                <c:pt idx="0">
                  <c:v>Estrogen</c:v>
                </c:pt>
                <c:pt idx="1">
                  <c:v>No Estrogen</c:v>
                </c:pt>
              </c:strCache>
            </c:strRef>
          </c:cat>
          <c:val>
            <c:numRef>
              <c:f>Sheet1!$O$3:$O$4</c:f>
              <c:numCache>
                <c:formatCode>General</c:formatCode>
                <c:ptCount val="2"/>
                <c:pt idx="0" formatCode="0.00E+00">
                  <c:v>134.5</c:v>
                </c:pt>
                <c:pt idx="1">
                  <c:v>28.428571428571427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097728"/>
        <c:axId val="67099264"/>
      </c:barChart>
      <c:catAx>
        <c:axId val="6709772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67099264"/>
        <c:crosses val="autoZero"/>
        <c:auto val="1"/>
        <c:lblAlgn val="ctr"/>
        <c:lblOffset val="100"/>
        <c:noMultiLvlLbl val="0"/>
      </c:catAx>
      <c:valAx>
        <c:axId val="67099264"/>
        <c:scaling>
          <c:orientation val="minMax"/>
          <c:max val="3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67097728"/>
        <c:crosses val="autoZero"/>
        <c:crossBetween val="between"/>
        <c:majorUnit val="100"/>
      </c:valAx>
    </c:plotArea>
    <c:legend>
      <c:legendPos val="l"/>
      <c:layout>
        <c:manualLayout>
          <c:xMode val="edge"/>
          <c:yMode val="edge"/>
          <c:x val="0.16077051806080167"/>
          <c:y val="5.059005819600304E-2"/>
          <c:w val="0.48774409082858627"/>
          <c:h val="0.17196850393700788"/>
        </c:manualLayout>
      </c:layout>
      <c:overlay val="1"/>
    </c:legend>
    <c:plotVisOnly val="1"/>
    <c:dispBlanksAs val="gap"/>
    <c:showDLblsOverMax val="0"/>
  </c:chart>
  <c:txPr>
    <a:bodyPr/>
    <a:lstStyle/>
    <a:p>
      <a:pPr>
        <a:defRPr sz="1050" b="1">
          <a:latin typeface="Gill Sans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163648293963254"/>
          <c:y val="8.9547822345747027E-2"/>
          <c:w val="0.75219247594050731"/>
          <c:h val="0.765043618437832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Sheet1!$B$21</c:f>
              <c:strCache>
                <c:ptCount val="1"/>
                <c:pt idx="0">
                  <c:v>MCF-7/C9Con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1"/>
            <c:plus>
              <c:numRef>
                <c:f>(Sheet1!$D$21,Sheet1!$F$21,Sheet1!$H$21)</c:f>
                <c:numCache>
                  <c:formatCode>General</c:formatCode>
                  <c:ptCount val="3"/>
                  <c:pt idx="0">
                    <c:v>101575.70875460333</c:v>
                  </c:pt>
                  <c:pt idx="1">
                    <c:v>240430.5909689253</c:v>
                  </c:pt>
                  <c:pt idx="2">
                    <c:v>164520.6037641385</c:v>
                  </c:pt>
                </c:numCache>
              </c:numRef>
            </c:plus>
            <c:minus>
              <c:numRef>
                <c:f>(Sheet1!$D$21,Sheet1!$F$21,Sheet1!$H$21)</c:f>
                <c:numCache>
                  <c:formatCode>General</c:formatCode>
                  <c:ptCount val="3"/>
                  <c:pt idx="0">
                    <c:v>101575.70875460333</c:v>
                  </c:pt>
                  <c:pt idx="1">
                    <c:v>240430.5909689253</c:v>
                  </c:pt>
                  <c:pt idx="2">
                    <c:v>164520.6037641385</c:v>
                  </c:pt>
                </c:numCache>
              </c:numRef>
            </c:minus>
          </c:errBars>
          <c:cat>
            <c:numLit>
              <c:formatCode>General</c:formatCode>
              <c:ptCount val="3"/>
              <c:pt idx="0">
                <c:v>0</c:v>
              </c:pt>
              <c:pt idx="1">
                <c:v>24</c:v>
              </c:pt>
              <c:pt idx="2">
                <c:v>48</c:v>
              </c:pt>
            </c:numLit>
          </c:cat>
          <c:val>
            <c:numRef>
              <c:f>(Sheet1!$C$21,Sheet1!$E$21,Sheet1!$G$21)</c:f>
              <c:numCache>
                <c:formatCode>General</c:formatCode>
                <c:ptCount val="3"/>
                <c:pt idx="0">
                  <c:v>1006349.5</c:v>
                </c:pt>
                <c:pt idx="1">
                  <c:v>981726.5</c:v>
                </c:pt>
                <c:pt idx="2">
                  <c:v>748248.75</c:v>
                </c:pt>
              </c:numCache>
            </c:numRef>
          </c:val>
        </c:ser>
        <c:ser>
          <c:idx val="1"/>
          <c:order val="1"/>
          <c:tx>
            <c:strRef>
              <c:f>Sheet1!$B$22</c:f>
              <c:strCache>
                <c:ptCount val="1"/>
                <c:pt idx="0">
                  <c:v>MCF-7/IF-1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1"/>
            <c:plus>
              <c:numRef>
                <c:f>(Sheet1!$D$22,Sheet1!$F$22,Sheet1!$H$22)</c:f>
                <c:numCache>
                  <c:formatCode>General</c:formatCode>
                  <c:ptCount val="3"/>
                  <c:pt idx="0">
                    <c:v>186700.36932386251</c:v>
                  </c:pt>
                  <c:pt idx="1">
                    <c:v>90174.331275128774</c:v>
                  </c:pt>
                  <c:pt idx="2">
                    <c:v>39127.238835837452</c:v>
                  </c:pt>
                </c:numCache>
              </c:numRef>
            </c:plus>
            <c:minus>
              <c:numRef>
                <c:f>(Sheet1!$D$22,Sheet1!$F$22,Sheet1!$H$22)</c:f>
                <c:numCache>
                  <c:formatCode>General</c:formatCode>
                  <c:ptCount val="3"/>
                  <c:pt idx="0">
                    <c:v>186700.36932386251</c:v>
                  </c:pt>
                  <c:pt idx="1">
                    <c:v>90174.331275128774</c:v>
                  </c:pt>
                  <c:pt idx="2">
                    <c:v>39127.238835837452</c:v>
                  </c:pt>
                </c:numCache>
              </c:numRef>
            </c:minus>
          </c:errBars>
          <c:cat>
            <c:numLit>
              <c:formatCode>General</c:formatCode>
              <c:ptCount val="3"/>
              <c:pt idx="0">
                <c:v>0</c:v>
              </c:pt>
              <c:pt idx="1">
                <c:v>24</c:v>
              </c:pt>
              <c:pt idx="2">
                <c:v>48</c:v>
              </c:pt>
            </c:numLit>
          </c:cat>
          <c:val>
            <c:numRef>
              <c:f>(Sheet1!$C$22,Sheet1!$E$22,Sheet1!$G$22)</c:f>
              <c:numCache>
                <c:formatCode>General</c:formatCode>
                <c:ptCount val="3"/>
                <c:pt idx="0">
                  <c:v>857365.5</c:v>
                </c:pt>
                <c:pt idx="1">
                  <c:v>554370.75</c:v>
                </c:pt>
                <c:pt idx="2">
                  <c:v>297366.25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044096"/>
        <c:axId val="67045632"/>
      </c:barChart>
      <c:catAx>
        <c:axId val="67044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67045632"/>
        <c:crosses val="autoZero"/>
        <c:auto val="1"/>
        <c:lblAlgn val="ctr"/>
        <c:lblOffset val="100"/>
        <c:noMultiLvlLbl val="0"/>
      </c:catAx>
      <c:valAx>
        <c:axId val="67045632"/>
        <c:scaling>
          <c:orientation val="minMax"/>
          <c:min val="0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67044096"/>
        <c:crosses val="autoZero"/>
        <c:crossBetween val="between"/>
        <c:majorUnit val="500000"/>
        <c:dispUnits>
          <c:builtInUnit val="hundredThousands"/>
        </c:dispUnits>
      </c:valAx>
    </c:plotArea>
    <c:legend>
      <c:legendPos val="r"/>
      <c:layout>
        <c:manualLayout>
          <c:xMode val="edge"/>
          <c:yMode val="edge"/>
          <c:x val="0.17146114445889921"/>
          <c:y val="2.329458402412353E-2"/>
          <c:w val="0.61332226979234938"/>
          <c:h val="0.19275404905161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 b="1">
          <a:latin typeface="Gill Sans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0B77CE2-7431-43D5-BA4F-697562AB7802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70075" y="685800"/>
            <a:ext cx="31178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E7BDA62-CCF0-437B-A13D-C5884C3555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745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24625"/>
            <a:ext cx="777240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699760"/>
            <a:ext cx="640080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85B67-0F1B-4F78-B8DB-3A3486CC23A9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1698F-7A79-44F9-B44D-FF352DB66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27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9BBEB-3C5F-4D21-B6B6-8AA1843BFD66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C9682-08C0-4E5A-8B81-A16DFB797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5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2803"/>
            <a:ext cx="205740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2803"/>
            <a:ext cx="601980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F4643-FEA2-492B-8F9D-16E4C587B5E9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BDCA8-D1C6-449E-8F91-86160BEF4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95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C226A-E20D-44B0-A208-0C779426200C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D6D68-F0BE-43D1-9E69-FF3C1EAFE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74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6463454"/>
            <a:ext cx="777240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263180"/>
            <a:ext cx="777240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65A2C-24C1-482B-AF0A-50D627DC4BF8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85F7-3B99-4090-BB7A-42FB2B74F6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1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46962"/>
            <a:ext cx="403860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46962"/>
            <a:ext cx="403860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0CAD9-E8CD-4EAD-ABA6-E98A82C7BA19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0BED9-9BF5-44C1-A385-8D3B3E9AA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332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51499"/>
            <a:ext cx="4040188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189817"/>
            <a:ext cx="4040188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2251499"/>
            <a:ext cx="4041775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3189817"/>
            <a:ext cx="4041775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D5F4-8017-4C78-ADCC-A0073820CF71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1D1E0-244D-46DC-B0CF-17B01183C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40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45797-9C01-47D7-9871-57A3B65B5F3E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956F0-2C57-47B6-AB1A-ADFBDA774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04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278BB-58DC-4CE9-AC1C-121B64553D6F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6B498-FA40-44EF-B884-FB51403C9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51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0473"/>
            <a:ext cx="3008313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400474"/>
            <a:ext cx="5111751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04814"/>
            <a:ext cx="3008313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7321-83FA-40C2-8529-953DA401758A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26773-146E-4C10-A94D-DE61D6650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049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7040880"/>
            <a:ext cx="548640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8737"/>
            <a:ext cx="5486400" cy="603504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7872096"/>
            <a:ext cx="548640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555A5-B7CA-4383-A9E8-E04B03980A4F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D91F7-A71F-4488-8E30-F50B66B55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6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03225"/>
            <a:ext cx="8229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346325"/>
            <a:ext cx="8229600" cy="663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9323388"/>
            <a:ext cx="213360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6629BA-576D-4BDA-9632-F0F41D429C9F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9323388"/>
            <a:ext cx="289560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9323388"/>
            <a:ext cx="213360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45D953-89A3-433A-BD86-C68A2651A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emf"/><Relationship Id="rId18" Type="http://schemas.openxmlformats.org/officeDocument/2006/relationships/image" Target="../media/image14.png"/><Relationship Id="rId3" Type="http://schemas.openxmlformats.org/officeDocument/2006/relationships/image" Target="../media/image1.png"/><Relationship Id="rId21" Type="http://schemas.openxmlformats.org/officeDocument/2006/relationships/chart" Target="../charts/chart5.xml"/><Relationship Id="rId7" Type="http://schemas.openxmlformats.org/officeDocument/2006/relationships/image" Target="../media/image5.png"/><Relationship Id="rId12" Type="http://schemas.openxmlformats.org/officeDocument/2006/relationships/chart" Target="../charts/chart3.xml"/><Relationship Id="rId17" Type="http://schemas.openxmlformats.org/officeDocument/2006/relationships/image" Target="../media/image13.png"/><Relationship Id="rId25" Type="http://schemas.openxmlformats.org/officeDocument/2006/relationships/image" Target="../media/image19.png"/><Relationship Id="rId2" Type="http://schemas.openxmlformats.org/officeDocument/2006/relationships/chart" Target="../charts/chart1.xml"/><Relationship Id="rId16" Type="http://schemas.openxmlformats.org/officeDocument/2006/relationships/image" Target="../media/image12.png"/><Relationship Id="rId20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24" Type="http://schemas.openxmlformats.org/officeDocument/2006/relationships/image" Target="../media/image18.png"/><Relationship Id="rId5" Type="http://schemas.openxmlformats.org/officeDocument/2006/relationships/image" Target="../media/image3.png"/><Relationship Id="rId15" Type="http://schemas.openxmlformats.org/officeDocument/2006/relationships/image" Target="../media/image11.png"/><Relationship Id="rId23" Type="http://schemas.openxmlformats.org/officeDocument/2006/relationships/image" Target="../media/image17.png"/><Relationship Id="rId10" Type="http://schemas.openxmlformats.org/officeDocument/2006/relationships/image" Target="../media/image7.png"/><Relationship Id="rId19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chart" Target="../charts/chart2.xml"/><Relationship Id="rId14" Type="http://schemas.openxmlformats.org/officeDocument/2006/relationships/image" Target="../media/image10.png"/><Relationship Id="rId2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3"/>
          <p:cNvGrpSpPr>
            <a:grpSpLocks/>
          </p:cNvGrpSpPr>
          <p:nvPr/>
        </p:nvGrpSpPr>
        <p:grpSpPr bwMode="auto">
          <a:xfrm>
            <a:off x="152400" y="325438"/>
            <a:ext cx="2892425" cy="2189162"/>
            <a:chOff x="3270054" y="548328"/>
            <a:chExt cx="3050919" cy="2446369"/>
          </a:xfrm>
        </p:grpSpPr>
        <p:grpSp>
          <p:nvGrpSpPr>
            <p:cNvPr id="8320" name="Group 4"/>
            <p:cNvGrpSpPr>
              <a:grpSpLocks/>
            </p:cNvGrpSpPr>
            <p:nvPr/>
          </p:nvGrpSpPr>
          <p:grpSpPr bwMode="auto">
            <a:xfrm>
              <a:off x="3270054" y="548328"/>
              <a:ext cx="3050919" cy="2446369"/>
              <a:chOff x="3270054" y="548328"/>
              <a:chExt cx="3050919" cy="2446369"/>
            </a:xfrm>
          </p:grpSpPr>
          <p:grpSp>
            <p:nvGrpSpPr>
              <p:cNvPr id="8322" name="Group 13"/>
              <p:cNvGrpSpPr>
                <a:grpSpLocks/>
              </p:cNvGrpSpPr>
              <p:nvPr/>
            </p:nvGrpSpPr>
            <p:grpSpPr bwMode="auto">
              <a:xfrm>
                <a:off x="3270054" y="580026"/>
                <a:ext cx="3050919" cy="2414671"/>
                <a:chOff x="6835557" y="1586976"/>
                <a:chExt cx="5147124" cy="3199457"/>
              </a:xfrm>
            </p:grpSpPr>
            <p:graphicFrame>
              <p:nvGraphicFramePr>
                <p:cNvPr id="11" name="Chart 10"/>
                <p:cNvGraphicFramePr>
                  <a:graphicFrameLocks/>
                </p:cNvGraphicFramePr>
                <p:nvPr/>
              </p:nvGraphicFramePr>
              <p:xfrm>
                <a:off x="7410681" y="1745534"/>
                <a:ext cx="4572000" cy="3040899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8325" name="TextBox 12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5695931" y="2726602"/>
                  <a:ext cx="2829563" cy="550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rgbClr val="000000"/>
                      </a:solidFill>
                      <a:latin typeface="Gill Sans"/>
                      <a:ea typeface="ヒラギノ角ゴ ProN W3"/>
                      <a:cs typeface="ヒラギノ角ゴ ProN W3"/>
                      <a:sym typeface="Gill Sans"/>
                    </a:rPr>
                    <a:t>Percent of Control</a:t>
                  </a:r>
                </a:p>
              </p:txBody>
            </p:sp>
          </p:grpSp>
          <p:sp>
            <p:nvSpPr>
              <p:cNvPr id="8323" name="TextBox 9"/>
              <p:cNvSpPr txBox="1">
                <a:spLocks noChangeArrowheads="1"/>
              </p:cNvSpPr>
              <p:nvPr/>
            </p:nvSpPr>
            <p:spPr bwMode="auto">
              <a:xfrm>
                <a:off x="3463973" y="548328"/>
                <a:ext cx="69028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>
                    <a:latin typeface="Gill Sans"/>
                    <a:cs typeface="Times New Roman" pitchFamily="18" charset="0"/>
                  </a:rPr>
                  <a:t>A</a:t>
                </a:r>
              </a:p>
            </p:txBody>
          </p:sp>
        </p:grpSp>
        <p:sp>
          <p:nvSpPr>
            <p:cNvPr id="8321" name="TextBox 7"/>
            <p:cNvSpPr txBox="1">
              <a:spLocks noChangeArrowheads="1"/>
            </p:cNvSpPr>
            <p:nvPr/>
          </p:nvSpPr>
          <p:spPr bwMode="auto">
            <a:xfrm>
              <a:off x="5244176" y="1213953"/>
              <a:ext cx="4229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*</a:t>
              </a:r>
            </a:p>
          </p:txBody>
        </p:sp>
      </p:grpSp>
      <p:grpSp>
        <p:nvGrpSpPr>
          <p:cNvPr id="8195" name="Group 24"/>
          <p:cNvGrpSpPr>
            <a:grpSpLocks/>
          </p:cNvGrpSpPr>
          <p:nvPr/>
        </p:nvGrpSpPr>
        <p:grpSpPr bwMode="auto">
          <a:xfrm>
            <a:off x="42863" y="2438400"/>
            <a:ext cx="3190875" cy="2500313"/>
            <a:chOff x="138434" y="3006206"/>
            <a:chExt cx="2559014" cy="3548731"/>
          </a:xfrm>
        </p:grpSpPr>
        <p:sp>
          <p:nvSpPr>
            <p:cNvPr id="8307" name="TextBox 25"/>
            <p:cNvSpPr txBox="1">
              <a:spLocks noChangeArrowheads="1"/>
            </p:cNvSpPr>
            <p:nvPr/>
          </p:nvSpPr>
          <p:spPr bwMode="auto">
            <a:xfrm>
              <a:off x="193997" y="3006206"/>
              <a:ext cx="548667" cy="487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>
                  <a:cs typeface="Times New Roman" pitchFamily="18" charset="0"/>
                </a:rPr>
                <a:t>C</a:t>
              </a:r>
            </a:p>
          </p:txBody>
        </p:sp>
        <p:sp>
          <p:nvSpPr>
            <p:cNvPr id="8308" name="Rectangle 28"/>
            <p:cNvSpPr>
              <a:spLocks/>
            </p:cNvSpPr>
            <p:nvPr/>
          </p:nvSpPr>
          <p:spPr bwMode="auto">
            <a:xfrm>
              <a:off x="381000" y="3300307"/>
              <a:ext cx="11733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1282700" indent="-57150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727200" indent="-5715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2171700" indent="-5715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616200" indent="-5715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30734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35306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9878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44450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latin typeface="Gill Sans"/>
                  <a:ea typeface="Gill Sans"/>
                  <a:cs typeface="Gill Sans"/>
                  <a:sym typeface="Gill Sans"/>
                </a:rPr>
                <a:t>MCF-7/C9Con</a:t>
              </a:r>
            </a:p>
          </p:txBody>
        </p:sp>
        <p:sp>
          <p:nvSpPr>
            <p:cNvPr id="8309" name="Rectangle 29"/>
            <p:cNvSpPr>
              <a:spLocks/>
            </p:cNvSpPr>
            <p:nvPr/>
          </p:nvSpPr>
          <p:spPr bwMode="auto">
            <a:xfrm>
              <a:off x="1693306" y="3300307"/>
              <a:ext cx="91371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1282700" indent="-57150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727200" indent="-5715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2171700" indent="-5715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616200" indent="-5715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30734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35306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9878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44450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latin typeface="Gill Sans"/>
                  <a:ea typeface="Gill Sans"/>
                  <a:cs typeface="Gill Sans"/>
                  <a:sym typeface="Gill Sans"/>
                </a:rPr>
                <a:t>MCF-7/IF-1</a:t>
              </a:r>
            </a:p>
          </p:txBody>
        </p:sp>
        <p:sp>
          <p:nvSpPr>
            <p:cNvPr id="8310" name="Rectangle 33"/>
            <p:cNvSpPr>
              <a:spLocks/>
            </p:cNvSpPr>
            <p:nvPr/>
          </p:nvSpPr>
          <p:spPr bwMode="auto">
            <a:xfrm>
              <a:off x="154076" y="5901578"/>
              <a:ext cx="308787" cy="221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1282700" indent="-57150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727200" indent="-5715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2171700" indent="-5715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616200" indent="-5715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30734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35306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9878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44450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latin typeface="Gill Sans"/>
                  <a:ea typeface="Gill Sans"/>
                  <a:cs typeface="Gill Sans"/>
                  <a:sym typeface="Gill Sans"/>
                </a:rPr>
                <a:t>48 </a:t>
              </a:r>
            </a:p>
          </p:txBody>
        </p:sp>
        <p:sp>
          <p:nvSpPr>
            <p:cNvPr id="8311" name="Rectangle 31"/>
            <p:cNvSpPr>
              <a:spLocks/>
            </p:cNvSpPr>
            <p:nvPr/>
          </p:nvSpPr>
          <p:spPr bwMode="auto">
            <a:xfrm>
              <a:off x="274015" y="3904086"/>
              <a:ext cx="68908" cy="262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1282700" indent="-57150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727200" indent="-5715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2171700" indent="-5715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616200" indent="-5715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30734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35306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9878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44450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latin typeface="Gill Sans"/>
                  <a:ea typeface="Gill Sans"/>
                  <a:cs typeface="Gill Sans"/>
                  <a:sym typeface="Gill Sans"/>
                </a:rPr>
                <a:t>0</a:t>
              </a:r>
            </a:p>
          </p:txBody>
        </p:sp>
        <p:sp>
          <p:nvSpPr>
            <p:cNvPr id="8312" name="Rectangle 32"/>
            <p:cNvSpPr>
              <a:spLocks/>
            </p:cNvSpPr>
            <p:nvPr/>
          </p:nvSpPr>
          <p:spPr bwMode="auto">
            <a:xfrm>
              <a:off x="138434" y="4827608"/>
              <a:ext cx="340070" cy="34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1282700" indent="-57150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727200" indent="-5715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2171700" indent="-5715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616200" indent="-5715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30734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35306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9878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4445000" indent="-5715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latin typeface="Gill Sans"/>
                  <a:ea typeface="Gill Sans"/>
                  <a:cs typeface="Gill Sans"/>
                  <a:sym typeface="Gill Sans"/>
                </a:rPr>
                <a:t>24</a:t>
              </a:r>
            </a:p>
          </p:txBody>
        </p:sp>
        <p:grpSp>
          <p:nvGrpSpPr>
            <p:cNvPr id="8313" name="Group 32"/>
            <p:cNvGrpSpPr>
              <a:grpSpLocks/>
            </p:cNvGrpSpPr>
            <p:nvPr/>
          </p:nvGrpSpPr>
          <p:grpSpPr bwMode="auto">
            <a:xfrm>
              <a:off x="420414" y="3591951"/>
              <a:ext cx="2277034" cy="2962986"/>
              <a:chOff x="1175160" y="609600"/>
              <a:chExt cx="2726061" cy="3930315"/>
            </a:xfrm>
          </p:grpSpPr>
          <p:pic>
            <p:nvPicPr>
              <p:cNvPr id="8314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452" t="17824" b="14583"/>
              <a:stretch>
                <a:fillRect/>
              </a:stretch>
            </p:blipFill>
            <p:spPr bwMode="auto">
              <a:xfrm>
                <a:off x="1175160" y="609600"/>
                <a:ext cx="1310418" cy="123613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8315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80" t="16203" r="9497" b="16203"/>
              <a:stretch>
                <a:fillRect/>
              </a:stretch>
            </p:blipFill>
            <p:spPr bwMode="auto">
              <a:xfrm>
                <a:off x="1179195" y="1959812"/>
                <a:ext cx="1302349" cy="123613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8316" name="Picture 3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76" t="19907" r="28033" b="12502"/>
              <a:stretch>
                <a:fillRect/>
              </a:stretch>
            </p:blipFill>
            <p:spPr bwMode="auto">
              <a:xfrm>
                <a:off x="1179195" y="3303781"/>
                <a:ext cx="1302349" cy="123613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317" name="Picture 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88" r="28452" b="26620"/>
              <a:stretch>
                <a:fillRect/>
              </a:stretch>
            </p:blipFill>
            <p:spPr bwMode="auto">
              <a:xfrm>
                <a:off x="2590801" y="609600"/>
                <a:ext cx="1310418" cy="123613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8318" name="Picture 8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557" t="4630" r="3365" b="27779"/>
              <a:stretch>
                <a:fillRect/>
              </a:stretch>
            </p:blipFill>
            <p:spPr bwMode="auto">
              <a:xfrm>
                <a:off x="2590800" y="1959812"/>
                <a:ext cx="1310421" cy="123613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8319" name="Picture 9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279" t="16203" r="14279" b="16203"/>
              <a:stretch>
                <a:fillRect/>
              </a:stretch>
            </p:blipFill>
            <p:spPr bwMode="auto">
              <a:xfrm>
                <a:off x="2590800" y="3303781"/>
                <a:ext cx="1310421" cy="123613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8196" name="Group 58"/>
          <p:cNvGrpSpPr>
            <a:grpSpLocks/>
          </p:cNvGrpSpPr>
          <p:nvPr/>
        </p:nvGrpSpPr>
        <p:grpSpPr bwMode="auto">
          <a:xfrm>
            <a:off x="6119813" y="2209800"/>
            <a:ext cx="3024187" cy="2309813"/>
            <a:chOff x="5907093" y="3117096"/>
            <a:chExt cx="3236907" cy="2674104"/>
          </a:xfrm>
        </p:grpSpPr>
        <p:grpSp>
          <p:nvGrpSpPr>
            <p:cNvPr id="8300" name="Group 51"/>
            <p:cNvGrpSpPr>
              <a:grpSpLocks/>
            </p:cNvGrpSpPr>
            <p:nvPr/>
          </p:nvGrpSpPr>
          <p:grpSpPr bwMode="auto">
            <a:xfrm>
              <a:off x="5958174" y="3420130"/>
              <a:ext cx="3185826" cy="2371070"/>
              <a:chOff x="990600" y="931627"/>
              <a:chExt cx="3429000" cy="2802174"/>
            </a:xfrm>
          </p:grpSpPr>
          <p:grpSp>
            <p:nvGrpSpPr>
              <p:cNvPr id="8302" name="Group 52"/>
              <p:cNvGrpSpPr>
                <a:grpSpLocks/>
              </p:cNvGrpSpPr>
              <p:nvPr/>
            </p:nvGrpSpPr>
            <p:grpSpPr bwMode="auto">
              <a:xfrm>
                <a:off x="990600" y="931627"/>
                <a:ext cx="3429000" cy="2802174"/>
                <a:chOff x="372877" y="7256699"/>
                <a:chExt cx="3117047" cy="2586622"/>
              </a:xfrm>
            </p:grpSpPr>
            <p:graphicFrame>
              <p:nvGraphicFramePr>
                <p:cNvPr id="55" name="Chart 54"/>
                <p:cNvGraphicFramePr>
                  <a:graphicFrameLocks/>
                </p:cNvGraphicFramePr>
                <p:nvPr/>
              </p:nvGraphicFramePr>
              <p:xfrm>
                <a:off x="372877" y="7256699"/>
                <a:ext cx="3117047" cy="2586622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9"/>
                </a:graphicData>
              </a:graphic>
            </p:graphicFrame>
            <p:sp>
              <p:nvSpPr>
                <p:cNvPr id="8305" name="TextBox 55"/>
                <p:cNvSpPr txBox="1">
                  <a:spLocks noChangeArrowheads="1"/>
                </p:cNvSpPr>
                <p:nvPr/>
              </p:nvSpPr>
              <p:spPr bwMode="auto">
                <a:xfrm>
                  <a:off x="3066989" y="8259813"/>
                  <a:ext cx="422935" cy="3409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/>
                    <a:t>*</a:t>
                  </a:r>
                </a:p>
              </p:txBody>
            </p:sp>
            <p:sp>
              <p:nvSpPr>
                <p:cNvPr id="8306" name="TextBox 56"/>
                <p:cNvSpPr txBox="1">
                  <a:spLocks noChangeArrowheads="1"/>
                </p:cNvSpPr>
                <p:nvPr/>
              </p:nvSpPr>
              <p:spPr bwMode="auto">
                <a:xfrm>
                  <a:off x="2831741" y="8286358"/>
                  <a:ext cx="42293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/>
                    <a:t>*</a:t>
                  </a:r>
                </a:p>
              </p:txBody>
            </p:sp>
          </p:grpSp>
          <p:sp>
            <p:nvSpPr>
              <p:cNvPr id="8303" name="TextBox 53"/>
              <p:cNvSpPr txBox="1">
                <a:spLocks noChangeArrowheads="1"/>
              </p:cNvSpPr>
              <p:nvPr/>
            </p:nvSpPr>
            <p:spPr bwMode="auto">
              <a:xfrm>
                <a:off x="3420938" y="2075424"/>
                <a:ext cx="46526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*</a:t>
                </a:r>
              </a:p>
            </p:txBody>
          </p:sp>
        </p:grpSp>
        <p:sp>
          <p:nvSpPr>
            <p:cNvPr id="8301" name="TextBox 57"/>
            <p:cNvSpPr txBox="1">
              <a:spLocks noChangeArrowheads="1"/>
            </p:cNvSpPr>
            <p:nvPr/>
          </p:nvSpPr>
          <p:spPr bwMode="auto">
            <a:xfrm>
              <a:off x="5907093" y="3117096"/>
              <a:ext cx="70914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>
                  <a:cs typeface="Times New Roman" pitchFamily="18" charset="0"/>
                </a:rPr>
                <a:t>D</a:t>
              </a:r>
            </a:p>
          </p:txBody>
        </p:sp>
      </p:grpSp>
      <p:grpSp>
        <p:nvGrpSpPr>
          <p:cNvPr id="8197" name="Group 102"/>
          <p:cNvGrpSpPr>
            <a:grpSpLocks/>
          </p:cNvGrpSpPr>
          <p:nvPr/>
        </p:nvGrpSpPr>
        <p:grpSpPr bwMode="auto">
          <a:xfrm>
            <a:off x="228600" y="5197475"/>
            <a:ext cx="4876800" cy="655638"/>
            <a:chOff x="3218660" y="560013"/>
            <a:chExt cx="5268999" cy="956254"/>
          </a:xfrm>
        </p:grpSpPr>
        <p:grpSp>
          <p:nvGrpSpPr>
            <p:cNvPr id="8292" name="Group 103"/>
            <p:cNvGrpSpPr>
              <a:grpSpLocks/>
            </p:cNvGrpSpPr>
            <p:nvPr/>
          </p:nvGrpSpPr>
          <p:grpSpPr bwMode="auto">
            <a:xfrm>
              <a:off x="5065352" y="625954"/>
              <a:ext cx="3422307" cy="890313"/>
              <a:chOff x="4648199" y="1127112"/>
              <a:chExt cx="3422307" cy="890313"/>
            </a:xfrm>
          </p:grpSpPr>
          <p:grpSp>
            <p:nvGrpSpPr>
              <p:cNvPr id="8296" name="Group 108"/>
              <p:cNvGrpSpPr>
                <a:grpSpLocks/>
              </p:cNvGrpSpPr>
              <p:nvPr/>
            </p:nvGrpSpPr>
            <p:grpSpPr bwMode="auto">
              <a:xfrm>
                <a:off x="4648199" y="1127112"/>
                <a:ext cx="3422307" cy="890311"/>
                <a:chOff x="4461317" y="1794235"/>
                <a:chExt cx="6148392" cy="1429802"/>
              </a:xfrm>
            </p:grpSpPr>
            <p:pic>
              <p:nvPicPr>
                <p:cNvPr id="11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153" b="50000"/>
                <a:stretch/>
              </p:blipFill>
              <p:spPr bwMode="auto">
                <a:xfrm>
                  <a:off x="4461317" y="1794235"/>
                  <a:ext cx="6148392" cy="8821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softEdge rad="63500"/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113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1" t="22947" r="-17" b="21173"/>
                <a:stretch/>
              </p:blipFill>
              <p:spPr bwMode="auto">
                <a:xfrm rot="10800000">
                  <a:off x="4461317" y="2431624"/>
                  <a:ext cx="5875266" cy="7924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softEdge rad="63500"/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</p:grpSp>
          <p:sp>
            <p:nvSpPr>
              <p:cNvPr id="110" name="Rectangle 109"/>
              <p:cNvSpPr/>
              <p:nvPr/>
            </p:nvSpPr>
            <p:spPr>
              <a:xfrm>
                <a:off x="4648745" y="1163048"/>
                <a:ext cx="3421761" cy="8543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8293" name="TextBox 104"/>
            <p:cNvSpPr txBox="1">
              <a:spLocks noChangeArrowheads="1"/>
            </p:cNvSpPr>
            <p:nvPr/>
          </p:nvSpPr>
          <p:spPr bwMode="auto">
            <a:xfrm>
              <a:off x="3218660" y="560013"/>
              <a:ext cx="751153" cy="583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>
                  <a:latin typeface="Gill Sans"/>
                  <a:cs typeface="Times New Roman" pitchFamily="18" charset="0"/>
                </a:rPr>
                <a:t>E</a:t>
              </a:r>
            </a:p>
          </p:txBody>
        </p:sp>
        <p:sp>
          <p:nvSpPr>
            <p:cNvPr id="8294" name="TextBox 1225"/>
            <p:cNvSpPr txBox="1">
              <a:spLocks noChangeArrowheads="1"/>
            </p:cNvSpPr>
            <p:nvPr/>
          </p:nvSpPr>
          <p:spPr bwMode="auto">
            <a:xfrm>
              <a:off x="3741519" y="671095"/>
              <a:ext cx="1425350" cy="27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latin typeface="Gill Sans"/>
                  <a:cs typeface="Times New Roman" pitchFamily="18" charset="0"/>
                </a:rPr>
                <a:t>MCF-7/C9Con</a:t>
              </a:r>
            </a:p>
          </p:txBody>
        </p:sp>
        <p:sp>
          <p:nvSpPr>
            <p:cNvPr id="8295" name="TextBox 1226"/>
            <p:cNvSpPr txBox="1">
              <a:spLocks noChangeArrowheads="1"/>
            </p:cNvSpPr>
            <p:nvPr/>
          </p:nvSpPr>
          <p:spPr bwMode="auto">
            <a:xfrm>
              <a:off x="3893919" y="1060587"/>
              <a:ext cx="1317399" cy="27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latin typeface="Gill Sans"/>
                  <a:cs typeface="Times New Roman" pitchFamily="18" charset="0"/>
                </a:rPr>
                <a:t>MCF-7/IF-1</a:t>
              </a:r>
            </a:p>
          </p:txBody>
        </p:sp>
      </p:grpSp>
      <p:grpSp>
        <p:nvGrpSpPr>
          <p:cNvPr id="8198" name="Group 113"/>
          <p:cNvGrpSpPr>
            <a:grpSpLocks/>
          </p:cNvGrpSpPr>
          <p:nvPr/>
        </p:nvGrpSpPr>
        <p:grpSpPr bwMode="auto">
          <a:xfrm>
            <a:off x="2695575" y="5900738"/>
            <a:ext cx="2533650" cy="1719262"/>
            <a:chOff x="969132" y="8085055"/>
            <a:chExt cx="3722421" cy="1983839"/>
          </a:xfrm>
        </p:grpSpPr>
        <p:grpSp>
          <p:nvGrpSpPr>
            <p:cNvPr id="8288" name="Group 114"/>
            <p:cNvGrpSpPr>
              <a:grpSpLocks/>
            </p:cNvGrpSpPr>
            <p:nvPr/>
          </p:nvGrpSpPr>
          <p:grpSpPr bwMode="auto">
            <a:xfrm>
              <a:off x="969132" y="8085055"/>
              <a:ext cx="3722421" cy="1983839"/>
              <a:chOff x="1715571" y="8159665"/>
              <a:chExt cx="3607581" cy="1983839"/>
            </a:xfrm>
          </p:grpSpPr>
          <p:graphicFrame>
            <p:nvGraphicFramePr>
              <p:cNvPr id="119" name="Chart 118"/>
              <p:cNvGraphicFramePr>
                <a:graphicFrameLocks/>
              </p:cNvGraphicFramePr>
              <p:nvPr/>
            </p:nvGraphicFramePr>
            <p:xfrm>
              <a:off x="1782129" y="8305800"/>
              <a:ext cx="3541023" cy="18377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2"/>
              </a:graphicData>
            </a:graphic>
          </p:graphicFrame>
          <p:sp>
            <p:nvSpPr>
              <p:cNvPr id="8291" name="TextBox 2"/>
              <p:cNvSpPr txBox="1">
                <a:spLocks noChangeArrowheads="1"/>
              </p:cNvSpPr>
              <p:nvPr/>
            </p:nvSpPr>
            <p:spPr bwMode="auto">
              <a:xfrm rot="-5400000">
                <a:off x="959472" y="8915764"/>
                <a:ext cx="1906592" cy="3943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b="1">
                    <a:latin typeface="Gill Sans"/>
                  </a:rPr>
                  <a:t>% Ki67 Positive</a:t>
                </a:r>
              </a:p>
            </p:txBody>
          </p:sp>
        </p:grpSp>
        <p:sp>
          <p:nvSpPr>
            <p:cNvPr id="8289" name="TextBox 115"/>
            <p:cNvSpPr txBox="1">
              <a:spLocks noChangeArrowheads="1"/>
            </p:cNvSpPr>
            <p:nvPr/>
          </p:nvSpPr>
          <p:spPr bwMode="auto">
            <a:xfrm>
              <a:off x="3358111" y="8180758"/>
              <a:ext cx="825650" cy="334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**</a:t>
              </a:r>
            </a:p>
          </p:txBody>
        </p:sp>
      </p:grpSp>
      <p:grpSp>
        <p:nvGrpSpPr>
          <p:cNvPr id="8199" name="Group 119"/>
          <p:cNvGrpSpPr>
            <a:grpSpLocks/>
          </p:cNvGrpSpPr>
          <p:nvPr/>
        </p:nvGrpSpPr>
        <p:grpSpPr bwMode="auto">
          <a:xfrm>
            <a:off x="152400" y="5799138"/>
            <a:ext cx="2514600" cy="1755775"/>
            <a:chOff x="5848652" y="1168904"/>
            <a:chExt cx="2683673" cy="2295931"/>
          </a:xfrm>
        </p:grpSpPr>
        <p:grpSp>
          <p:nvGrpSpPr>
            <p:cNvPr id="8279" name="Group 122"/>
            <p:cNvGrpSpPr>
              <a:grpSpLocks/>
            </p:cNvGrpSpPr>
            <p:nvPr/>
          </p:nvGrpSpPr>
          <p:grpSpPr bwMode="auto">
            <a:xfrm>
              <a:off x="5848652" y="1171981"/>
              <a:ext cx="2683673" cy="2292854"/>
              <a:chOff x="4473243" y="2369859"/>
              <a:chExt cx="3104662" cy="2509855"/>
            </a:xfrm>
          </p:grpSpPr>
          <p:grpSp>
            <p:nvGrpSpPr>
              <p:cNvPr id="8281" name="Group 124"/>
              <p:cNvGrpSpPr>
                <a:grpSpLocks/>
              </p:cNvGrpSpPr>
              <p:nvPr/>
            </p:nvGrpSpPr>
            <p:grpSpPr bwMode="auto">
              <a:xfrm>
                <a:off x="4473243" y="2369859"/>
                <a:ext cx="3104662" cy="2509855"/>
                <a:chOff x="4778043" y="2116435"/>
                <a:chExt cx="3104662" cy="250985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 rot="16200000">
                  <a:off x="3696397" y="3198081"/>
                  <a:ext cx="2505292" cy="341999"/>
                </a:xfrm>
                <a:prstGeom prst="rect">
                  <a:avLst/>
                </a:prstGeom>
                <a:solidFill>
                  <a:schemeClr val="bg1"/>
                </a:solidFill>
                <a:effectLst>
                  <a:softEdge rad="31750"/>
                </a:effectLst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b="1" dirty="0">
                      <a:latin typeface="Gill Sans"/>
                      <a:cs typeface="+mn-cs"/>
                    </a:rPr>
                    <a:t>Tumor Volume (mm³)</a:t>
                  </a:r>
                </a:p>
              </p:txBody>
            </p:sp>
            <p:sp>
              <p:nvSpPr>
                <p:cNvPr id="8286" name="TextBox 1226"/>
                <p:cNvSpPr txBox="1">
                  <a:spLocks noChangeArrowheads="1"/>
                </p:cNvSpPr>
                <p:nvPr/>
              </p:nvSpPr>
              <p:spPr bwMode="auto">
                <a:xfrm>
                  <a:off x="6663506" y="4424003"/>
                  <a:ext cx="1219199" cy="2022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100" b="1">
                      <a:latin typeface="Gill Sans"/>
                      <a:cs typeface="Times New Roman" pitchFamily="18" charset="0"/>
                    </a:rPr>
                    <a:t>MCF-7/IF-1</a:t>
                  </a:r>
                </a:p>
              </p:txBody>
            </p:sp>
            <p:sp>
              <p:nvSpPr>
                <p:cNvPr id="8287" name="TextBox 1225"/>
                <p:cNvSpPr txBox="1">
                  <a:spLocks noChangeArrowheads="1"/>
                </p:cNvSpPr>
                <p:nvPr/>
              </p:nvSpPr>
              <p:spPr bwMode="auto">
                <a:xfrm>
                  <a:off x="5432911" y="4421027"/>
                  <a:ext cx="1341696" cy="20087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100" b="1">
                      <a:latin typeface="Gill Sans"/>
                      <a:cs typeface="Times New Roman" pitchFamily="18" charset="0"/>
                    </a:rPr>
                    <a:t>MCF-7/C9Con</a:t>
                  </a:r>
                </a:p>
              </p:txBody>
            </p:sp>
          </p:grpSp>
          <p:sp>
            <p:nvSpPr>
              <p:cNvPr id="8282" name="TextBox 125"/>
              <p:cNvSpPr txBox="1">
                <a:spLocks noChangeArrowheads="1"/>
              </p:cNvSpPr>
              <p:nvPr/>
            </p:nvSpPr>
            <p:spPr bwMode="auto">
              <a:xfrm>
                <a:off x="6727654" y="2671785"/>
                <a:ext cx="422936" cy="369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*</a:t>
                </a:r>
              </a:p>
            </p:txBody>
          </p:sp>
        </p:grpSp>
        <p:pic>
          <p:nvPicPr>
            <p:cNvPr id="8280" name="Picture 27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" r="31648" b="27065"/>
            <a:stretch>
              <a:fillRect/>
            </a:stretch>
          </p:blipFill>
          <p:spPr bwMode="auto">
            <a:xfrm>
              <a:off x="6061855" y="1168904"/>
              <a:ext cx="2303263" cy="2135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200" name="Group 131"/>
          <p:cNvGrpSpPr>
            <a:grpSpLocks/>
          </p:cNvGrpSpPr>
          <p:nvPr/>
        </p:nvGrpSpPr>
        <p:grpSpPr bwMode="auto">
          <a:xfrm>
            <a:off x="5641975" y="4419600"/>
            <a:ext cx="3349625" cy="3352800"/>
            <a:chOff x="5476959" y="4648200"/>
            <a:chExt cx="3438439" cy="3684409"/>
          </a:xfrm>
        </p:grpSpPr>
        <p:grpSp>
          <p:nvGrpSpPr>
            <p:cNvPr id="8236" name="Group 59"/>
            <p:cNvGrpSpPr>
              <a:grpSpLocks/>
            </p:cNvGrpSpPr>
            <p:nvPr/>
          </p:nvGrpSpPr>
          <p:grpSpPr bwMode="auto">
            <a:xfrm rot="16200000" flipH="1">
              <a:off x="5444182" y="4861392"/>
              <a:ext cx="3538098" cy="3404335"/>
              <a:chOff x="125419" y="3856049"/>
              <a:chExt cx="4865146" cy="3105335"/>
            </a:xfrm>
          </p:grpSpPr>
          <p:pic>
            <p:nvPicPr>
              <p:cNvPr id="61" name="Picture 8" descr="F:\16_11_4 MCF-7_IF Fat Pad\C9Con IgG-1.tif"/>
              <p:cNvPicPr>
                <a:picLocks noChangeAspect="1" noChangeArrowheads="1"/>
              </p:cNvPicPr>
              <p:nvPr/>
            </p:nvPicPr>
            <p:blipFill rotWithShape="1">
              <a:blip r:embed="rId14"/>
              <a:srcRect l="56020" t="46085" r="14206" b="15892"/>
              <a:stretch/>
            </p:blipFill>
            <p:spPr bwMode="auto">
              <a:xfrm>
                <a:off x="1941651" y="4116287"/>
                <a:ext cx="1480079" cy="1391332"/>
              </a:xfrm>
              <a:prstGeom prst="rect">
                <a:avLst/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" name="Picture 11" descr="F:\16_11_4 MCF-7_IF Fat Pad\C9Con ki67-2.tif"/>
              <p:cNvPicPr>
                <a:picLocks noChangeAspect="1" noChangeArrowheads="1"/>
              </p:cNvPicPr>
              <p:nvPr/>
            </p:nvPicPr>
            <p:blipFill rotWithShape="1">
              <a:blip r:embed="rId15"/>
              <a:srcRect l="1854" t="37662" r="68163" b="24220"/>
              <a:stretch/>
            </p:blipFill>
            <p:spPr bwMode="auto">
              <a:xfrm>
                <a:off x="3467308" y="4116287"/>
                <a:ext cx="1480079" cy="1391332"/>
              </a:xfrm>
              <a:prstGeom prst="rect">
                <a:avLst/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12" descr="G:\16_11_4 MCF7 C9Con Fat Pad\MCF7 C9CON-2.tif"/>
              <p:cNvPicPr>
                <a:picLocks noChangeAspect="1" noChangeArrowheads="1"/>
              </p:cNvPicPr>
              <p:nvPr/>
            </p:nvPicPr>
            <p:blipFill rotWithShape="1">
              <a:blip r:embed="rId16"/>
              <a:srcRect l="70318" t="21848" b="40129"/>
              <a:stretch/>
            </p:blipFill>
            <p:spPr bwMode="auto">
              <a:xfrm>
                <a:off x="451974" y="4116287"/>
                <a:ext cx="1451295" cy="1391332"/>
              </a:xfrm>
              <a:prstGeom prst="rect">
                <a:avLst/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241" name="Rectangle 28"/>
              <p:cNvSpPr>
                <a:spLocks/>
              </p:cNvSpPr>
              <p:nvPr/>
            </p:nvSpPr>
            <p:spPr bwMode="auto">
              <a:xfrm rot="-5400000">
                <a:off x="-530887" y="4677459"/>
                <a:ext cx="1568192" cy="2555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1282700" indent="-5715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727200" indent="-5715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2171700" indent="-5715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616200" indent="-5715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3073400" indent="-5715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3530600" indent="-5715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987800" indent="-5715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4445000" indent="-5715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Gill Sans"/>
                    <a:ea typeface="Gill Sans"/>
                    <a:cs typeface="Gill Sans"/>
                    <a:sym typeface="Gill Sans"/>
                  </a:rPr>
                  <a:t>MCF-7/C9Con</a:t>
                </a:r>
              </a:p>
            </p:txBody>
          </p:sp>
          <p:sp>
            <p:nvSpPr>
              <p:cNvPr id="8242" name="Rectangle 29"/>
              <p:cNvSpPr>
                <a:spLocks/>
              </p:cNvSpPr>
              <p:nvPr/>
            </p:nvSpPr>
            <p:spPr bwMode="auto">
              <a:xfrm rot="-5400000">
                <a:off x="-357358" y="6102192"/>
                <a:ext cx="1221134" cy="2555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1282700" indent="-5715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727200" indent="-5715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2171700" indent="-5715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616200" indent="-5715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3073400" indent="-5715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3530600" indent="-5715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987800" indent="-5715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4445000" indent="-5715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Gill Sans"/>
                    <a:ea typeface="Gill Sans"/>
                    <a:cs typeface="Gill Sans"/>
                    <a:sym typeface="Gill Sans"/>
                  </a:rPr>
                  <a:t>MCF-7/IF-1</a:t>
                </a:r>
              </a:p>
            </p:txBody>
          </p:sp>
          <p:sp>
            <p:nvSpPr>
              <p:cNvPr id="8243" name="TextBox 1225"/>
              <p:cNvSpPr txBox="1">
                <a:spLocks noChangeArrowheads="1"/>
              </p:cNvSpPr>
              <p:nvPr/>
            </p:nvSpPr>
            <p:spPr bwMode="auto">
              <a:xfrm>
                <a:off x="593007" y="3856049"/>
                <a:ext cx="1159594" cy="280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Gill Sans"/>
                    <a:cs typeface="Times New Roman" pitchFamily="18" charset="0"/>
                  </a:rPr>
                  <a:t>H + E</a:t>
                </a:r>
              </a:p>
            </p:txBody>
          </p:sp>
          <p:sp>
            <p:nvSpPr>
              <p:cNvPr id="8244" name="TextBox 1225"/>
              <p:cNvSpPr txBox="1">
                <a:spLocks noChangeArrowheads="1"/>
              </p:cNvSpPr>
              <p:nvPr/>
            </p:nvSpPr>
            <p:spPr bwMode="auto">
              <a:xfrm>
                <a:off x="1915073" y="3856054"/>
                <a:ext cx="1369993" cy="280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Gill Sans"/>
                    <a:cs typeface="Times New Roman" pitchFamily="18" charset="0"/>
                  </a:rPr>
                  <a:t>IFITM1</a:t>
                </a:r>
              </a:p>
            </p:txBody>
          </p:sp>
          <p:sp>
            <p:nvSpPr>
              <p:cNvPr id="8245" name="TextBox 1225"/>
              <p:cNvSpPr txBox="1">
                <a:spLocks noChangeArrowheads="1"/>
              </p:cNvSpPr>
              <p:nvPr/>
            </p:nvSpPr>
            <p:spPr bwMode="auto">
              <a:xfrm>
                <a:off x="3657599" y="3856049"/>
                <a:ext cx="1159594" cy="280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Gill Sans"/>
                    <a:cs typeface="Times New Roman" pitchFamily="18" charset="0"/>
                  </a:rPr>
                  <a:t>Ki67</a:t>
                </a:r>
              </a:p>
            </p:txBody>
          </p:sp>
          <p:grpSp>
            <p:nvGrpSpPr>
              <p:cNvPr id="8246" name="Group 69"/>
              <p:cNvGrpSpPr>
                <a:grpSpLocks/>
              </p:cNvGrpSpPr>
              <p:nvPr/>
            </p:nvGrpSpPr>
            <p:grpSpPr bwMode="auto">
              <a:xfrm>
                <a:off x="4543946" y="4880439"/>
                <a:ext cx="439966" cy="620201"/>
                <a:chOff x="4549895" y="4846440"/>
                <a:chExt cx="439966" cy="620201"/>
              </a:xfrm>
            </p:grpSpPr>
            <p:sp>
              <p:nvSpPr>
                <p:cNvPr id="101" name="TextBox 100"/>
                <p:cNvSpPr txBox="1"/>
                <p:nvPr/>
              </p:nvSpPr>
              <p:spPr>
                <a:xfrm rot="16200000">
                  <a:off x="4459777" y="4936558"/>
                  <a:ext cx="620201" cy="439966"/>
                </a:xfrm>
                <a:prstGeom prst="rect">
                  <a:avLst/>
                </a:prstGeom>
                <a:solidFill>
                  <a:schemeClr val="bg1"/>
                </a:solidFill>
                <a:effectLst>
                  <a:softEdge rad="88900"/>
                </a:effectLst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dirty="0">
                      <a:latin typeface="Gill Sans"/>
                      <a:cs typeface="+mn-cs"/>
                    </a:rPr>
                    <a:t>100 µM</a:t>
                  </a:r>
                </a:p>
              </p:txBody>
            </p:sp>
            <p:cxnSp>
              <p:nvCxnSpPr>
                <p:cNvPr id="102" name="Straight Connector 101"/>
                <p:cNvCxnSpPr/>
                <p:nvPr/>
              </p:nvCxnSpPr>
              <p:spPr>
                <a:xfrm rot="16200000">
                  <a:off x="4563195" y="5164436"/>
                  <a:ext cx="5499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47" name="Group 70"/>
              <p:cNvGrpSpPr>
                <a:grpSpLocks/>
              </p:cNvGrpSpPr>
              <p:nvPr/>
            </p:nvGrpSpPr>
            <p:grpSpPr bwMode="auto">
              <a:xfrm>
                <a:off x="3019942" y="4880439"/>
                <a:ext cx="439966" cy="620201"/>
                <a:chOff x="3025891" y="4846440"/>
                <a:chExt cx="439966" cy="620201"/>
              </a:xfrm>
            </p:grpSpPr>
            <p:sp>
              <p:nvSpPr>
                <p:cNvPr id="99" name="TextBox 98"/>
                <p:cNvSpPr txBox="1"/>
                <p:nvPr/>
              </p:nvSpPr>
              <p:spPr>
                <a:xfrm rot="16200000">
                  <a:off x="2935773" y="4936558"/>
                  <a:ext cx="620201" cy="439966"/>
                </a:xfrm>
                <a:prstGeom prst="rect">
                  <a:avLst/>
                </a:prstGeom>
                <a:solidFill>
                  <a:schemeClr val="bg1"/>
                </a:solidFill>
                <a:effectLst>
                  <a:softEdge rad="88900"/>
                </a:effectLst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dirty="0">
                      <a:latin typeface="Gill Sans"/>
                      <a:cs typeface="+mn-cs"/>
                    </a:rPr>
                    <a:t>100 µM</a:t>
                  </a:r>
                </a:p>
              </p:txBody>
            </p:sp>
            <p:cxnSp>
              <p:nvCxnSpPr>
                <p:cNvPr id="100" name="Straight Connector 99"/>
                <p:cNvCxnSpPr/>
                <p:nvPr/>
              </p:nvCxnSpPr>
              <p:spPr>
                <a:xfrm rot="16200000">
                  <a:off x="3039937" y="5164436"/>
                  <a:ext cx="5499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48" name="Group 71"/>
              <p:cNvGrpSpPr>
                <a:grpSpLocks/>
              </p:cNvGrpSpPr>
              <p:nvPr/>
            </p:nvGrpSpPr>
            <p:grpSpPr bwMode="auto">
              <a:xfrm>
                <a:off x="1495943" y="4880439"/>
                <a:ext cx="439966" cy="620201"/>
                <a:chOff x="1501892" y="4846440"/>
                <a:chExt cx="439966" cy="620201"/>
              </a:xfrm>
            </p:grpSpPr>
            <p:sp>
              <p:nvSpPr>
                <p:cNvPr id="97" name="TextBox 96"/>
                <p:cNvSpPr txBox="1"/>
                <p:nvPr/>
              </p:nvSpPr>
              <p:spPr>
                <a:xfrm rot="16200000">
                  <a:off x="1411774" y="4936558"/>
                  <a:ext cx="620201" cy="439966"/>
                </a:xfrm>
                <a:prstGeom prst="rect">
                  <a:avLst/>
                </a:prstGeom>
                <a:solidFill>
                  <a:schemeClr val="bg1"/>
                </a:solidFill>
                <a:effectLst>
                  <a:softEdge rad="88900"/>
                </a:effectLst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dirty="0">
                      <a:latin typeface="Gill Sans"/>
                      <a:cs typeface="+mn-cs"/>
                    </a:rPr>
                    <a:t>100 µM</a:t>
                  </a:r>
                </a:p>
              </p:txBody>
            </p:sp>
            <p:cxnSp>
              <p:nvCxnSpPr>
                <p:cNvPr id="98" name="Straight Connector 97"/>
                <p:cNvCxnSpPr/>
                <p:nvPr/>
              </p:nvCxnSpPr>
              <p:spPr>
                <a:xfrm rot="16200000">
                  <a:off x="1514279" y="5164436"/>
                  <a:ext cx="5499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73" name="Picture 13" descr="G:\16_11_4 MCF7 IF1\MCF7 IF-4.tif"/>
              <p:cNvPicPr>
                <a:picLocks noChangeAspect="1" noChangeArrowheads="1"/>
              </p:cNvPicPr>
              <p:nvPr/>
            </p:nvPicPr>
            <p:blipFill rotWithShape="1">
              <a:blip r:embed="rId17"/>
              <a:srcRect l="47113" t="24345" r="23297" b="37537"/>
              <a:stretch/>
            </p:blipFill>
            <p:spPr bwMode="auto">
              <a:xfrm>
                <a:off x="447177" y="5568565"/>
                <a:ext cx="1456092" cy="1389845"/>
              </a:xfrm>
              <a:prstGeom prst="rect">
                <a:avLst/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4" name="Picture 15" descr="F:\16_11_4 MCF-7_IF Fat Pad\MCF7-IF1 IFITM1-3.tif"/>
              <p:cNvPicPr>
                <a:picLocks noChangeAspect="1" noChangeArrowheads="1"/>
              </p:cNvPicPr>
              <p:nvPr/>
            </p:nvPicPr>
            <p:blipFill rotWithShape="1">
              <a:blip r:embed="rId18"/>
              <a:srcRect l="27687" t="55980" r="42079" b="5997"/>
              <a:stretch/>
            </p:blipFill>
            <p:spPr bwMode="auto">
              <a:xfrm>
                <a:off x="1941651" y="5568565"/>
                <a:ext cx="1480079" cy="1389845"/>
              </a:xfrm>
              <a:prstGeom prst="rect">
                <a:avLst/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5" name="Picture 16" descr="F:\16_11_4 MCF-7_IF Fat Pad\MCF7-IF1 ki67-2.tif"/>
              <p:cNvPicPr>
                <a:picLocks noChangeAspect="1" noChangeArrowheads="1"/>
              </p:cNvPicPr>
              <p:nvPr/>
            </p:nvPicPr>
            <p:blipFill rotWithShape="1">
              <a:blip r:embed="rId19"/>
              <a:srcRect r="69720" b="61882"/>
              <a:stretch/>
            </p:blipFill>
            <p:spPr bwMode="auto">
              <a:xfrm>
                <a:off x="3467308" y="5568565"/>
                <a:ext cx="1480079" cy="1389845"/>
              </a:xfrm>
              <a:prstGeom prst="rect">
                <a:avLst/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8252" name="Group 78"/>
              <p:cNvGrpSpPr>
                <a:grpSpLocks/>
              </p:cNvGrpSpPr>
              <p:nvPr/>
            </p:nvGrpSpPr>
            <p:grpSpPr bwMode="auto">
              <a:xfrm>
                <a:off x="4550599" y="6341183"/>
                <a:ext cx="439966" cy="620201"/>
                <a:chOff x="4549891" y="4846440"/>
                <a:chExt cx="439966" cy="620201"/>
              </a:xfrm>
            </p:grpSpPr>
            <p:sp>
              <p:nvSpPr>
                <p:cNvPr id="95" name="TextBox 94"/>
                <p:cNvSpPr txBox="1"/>
                <p:nvPr/>
              </p:nvSpPr>
              <p:spPr>
                <a:xfrm rot="16200000">
                  <a:off x="4459773" y="4936558"/>
                  <a:ext cx="620201" cy="439966"/>
                </a:xfrm>
                <a:prstGeom prst="rect">
                  <a:avLst/>
                </a:prstGeom>
                <a:solidFill>
                  <a:schemeClr val="bg1"/>
                </a:solidFill>
                <a:effectLst>
                  <a:softEdge rad="88900"/>
                </a:effectLst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dirty="0">
                      <a:latin typeface="Gill Sans"/>
                      <a:cs typeface="+mn-cs"/>
                    </a:rPr>
                    <a:t>100 µM</a:t>
                  </a:r>
                </a:p>
              </p:txBody>
            </p:sp>
            <p:cxnSp>
              <p:nvCxnSpPr>
                <p:cNvPr id="96" name="Straight Connector 95"/>
                <p:cNvCxnSpPr/>
                <p:nvPr/>
              </p:nvCxnSpPr>
              <p:spPr>
                <a:xfrm rot="16200000">
                  <a:off x="4563736" y="5164888"/>
                  <a:ext cx="5499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53" name="Group 79"/>
              <p:cNvGrpSpPr>
                <a:grpSpLocks/>
              </p:cNvGrpSpPr>
              <p:nvPr/>
            </p:nvGrpSpPr>
            <p:grpSpPr bwMode="auto">
              <a:xfrm>
                <a:off x="3026602" y="6341183"/>
                <a:ext cx="439966" cy="620201"/>
                <a:chOff x="3025894" y="4846440"/>
                <a:chExt cx="439966" cy="620201"/>
              </a:xfrm>
            </p:grpSpPr>
            <p:sp>
              <p:nvSpPr>
                <p:cNvPr id="93" name="TextBox 92"/>
                <p:cNvSpPr txBox="1"/>
                <p:nvPr/>
              </p:nvSpPr>
              <p:spPr>
                <a:xfrm rot="16200000">
                  <a:off x="2935776" y="4936558"/>
                  <a:ext cx="620201" cy="439966"/>
                </a:xfrm>
                <a:prstGeom prst="rect">
                  <a:avLst/>
                </a:prstGeom>
                <a:solidFill>
                  <a:schemeClr val="bg1"/>
                </a:solidFill>
                <a:effectLst>
                  <a:softEdge rad="88900"/>
                </a:effectLst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dirty="0">
                      <a:latin typeface="Gill Sans"/>
                      <a:cs typeface="+mn-cs"/>
                    </a:rPr>
                    <a:t>100 µM</a:t>
                  </a:r>
                </a:p>
              </p:txBody>
            </p:sp>
            <p:cxnSp>
              <p:nvCxnSpPr>
                <p:cNvPr id="94" name="Straight Connector 93"/>
                <p:cNvCxnSpPr/>
                <p:nvPr/>
              </p:nvCxnSpPr>
              <p:spPr>
                <a:xfrm rot="16200000">
                  <a:off x="3038078" y="5164888"/>
                  <a:ext cx="5499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54" name="Group 80"/>
              <p:cNvGrpSpPr>
                <a:grpSpLocks/>
              </p:cNvGrpSpPr>
              <p:nvPr/>
            </p:nvGrpSpPr>
            <p:grpSpPr bwMode="auto">
              <a:xfrm>
                <a:off x="1502602" y="6341183"/>
                <a:ext cx="439966" cy="620201"/>
                <a:chOff x="1501894" y="4846440"/>
                <a:chExt cx="439966" cy="620201"/>
              </a:xfrm>
            </p:grpSpPr>
            <p:sp>
              <p:nvSpPr>
                <p:cNvPr id="91" name="TextBox 90"/>
                <p:cNvSpPr txBox="1"/>
                <p:nvPr/>
              </p:nvSpPr>
              <p:spPr>
                <a:xfrm rot="16200000">
                  <a:off x="1411776" y="4936558"/>
                  <a:ext cx="620201" cy="439966"/>
                </a:xfrm>
                <a:prstGeom prst="rect">
                  <a:avLst/>
                </a:prstGeom>
                <a:solidFill>
                  <a:schemeClr val="bg1"/>
                </a:solidFill>
                <a:effectLst>
                  <a:softEdge rad="88900"/>
                </a:effectLst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dirty="0">
                      <a:latin typeface="Gill Sans"/>
                      <a:cs typeface="+mn-cs"/>
                    </a:rPr>
                    <a:t>100 µM</a:t>
                  </a:r>
                </a:p>
              </p:txBody>
            </p:sp>
            <p:cxnSp>
              <p:nvCxnSpPr>
                <p:cNvPr id="92" name="Straight Connector 91"/>
                <p:cNvCxnSpPr/>
                <p:nvPr/>
              </p:nvCxnSpPr>
              <p:spPr>
                <a:xfrm rot="16200000">
                  <a:off x="1514819" y="5164888"/>
                  <a:ext cx="5499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237" name="TextBox 130"/>
            <p:cNvSpPr txBox="1">
              <a:spLocks noChangeArrowheads="1"/>
            </p:cNvSpPr>
            <p:nvPr/>
          </p:nvSpPr>
          <p:spPr bwMode="auto">
            <a:xfrm>
              <a:off x="5476959" y="4648200"/>
              <a:ext cx="69524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>
                  <a:latin typeface="Gill Sans"/>
                  <a:cs typeface="Times New Roman" pitchFamily="18" charset="0"/>
                </a:rPr>
                <a:t>F</a:t>
              </a:r>
            </a:p>
          </p:txBody>
        </p:sp>
      </p:grpSp>
      <p:sp>
        <p:nvSpPr>
          <p:cNvPr id="8201" name="Rectangle 138"/>
          <p:cNvSpPr>
            <a:spLocks noChangeArrowheads="1"/>
          </p:cNvSpPr>
          <p:nvPr/>
        </p:nvSpPr>
        <p:spPr bwMode="auto">
          <a:xfrm>
            <a:off x="112713" y="7766050"/>
            <a:ext cx="8955087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Gill Sans"/>
                <a:cs typeface="Times New Roman" pitchFamily="18" charset="0"/>
              </a:rPr>
              <a:t>Supplementary Figure 7. Overexpression of IFITM1 promoted breast cancer cell proliferation and invasion.</a:t>
            </a:r>
            <a:r>
              <a:rPr lang="en-US" altLang="en-US" sz="1300">
                <a:latin typeface="Gill Sans"/>
                <a:cs typeface="Times New Roman" pitchFamily="18" charset="0"/>
              </a:rPr>
              <a:t> (</a:t>
            </a:r>
            <a:r>
              <a:rPr lang="en-US" altLang="en-US" sz="1300" b="1">
                <a:latin typeface="Gill Sans"/>
                <a:cs typeface="Times New Roman" pitchFamily="18" charset="0"/>
              </a:rPr>
              <a:t>a</a:t>
            </a:r>
            <a:r>
              <a:rPr lang="en-US" altLang="en-US" sz="1300">
                <a:latin typeface="Gill Sans"/>
                <a:cs typeface="Times New Roman" pitchFamily="18" charset="0"/>
              </a:rPr>
              <a:t>) The proliferation of parental MCF-7, MCF-7/C9Con and MCF-7/IF-1 was measured over 96 hours by Cell Viability assay. (</a:t>
            </a:r>
            <a:r>
              <a:rPr lang="en-US" altLang="en-US" sz="1300" b="1">
                <a:latin typeface="Gill Sans"/>
                <a:cs typeface="Times New Roman" pitchFamily="18" charset="0"/>
              </a:rPr>
              <a:t>b</a:t>
            </a:r>
            <a:r>
              <a:rPr lang="en-US" altLang="en-US" sz="1300">
                <a:latin typeface="Gill Sans"/>
                <a:cs typeface="Times New Roman" pitchFamily="18" charset="0"/>
              </a:rPr>
              <a:t>) MCF-7/C9Con and MCF-7/IF-1 cells were subjected to soft agar anchorage independent growth assay. After 21 days the number of colonies was quantified using Image J (</a:t>
            </a:r>
            <a:r>
              <a:rPr lang="en-US" altLang="en-US" sz="1300" i="1">
                <a:latin typeface="Gill Sans"/>
                <a:cs typeface="Times New Roman" pitchFamily="18" charset="0"/>
              </a:rPr>
              <a:t>right panel</a:t>
            </a:r>
            <a:r>
              <a:rPr lang="en-US" altLang="en-US" sz="1300">
                <a:latin typeface="Gill Sans"/>
                <a:cs typeface="Times New Roman" pitchFamily="18" charset="0"/>
              </a:rPr>
              <a:t>). Values represent two independent experiments conducted in duplicate. (</a:t>
            </a:r>
            <a:r>
              <a:rPr lang="en-US" altLang="en-US" sz="1300" b="1">
                <a:latin typeface="Gill Sans"/>
                <a:cs typeface="Times New Roman" pitchFamily="18" charset="0"/>
              </a:rPr>
              <a:t>c</a:t>
            </a:r>
            <a:r>
              <a:rPr lang="en-US" altLang="en-US" sz="1300">
                <a:latin typeface="Gill Sans"/>
                <a:cs typeface="Times New Roman" pitchFamily="18" charset="0"/>
              </a:rPr>
              <a:t>) Scratch assay was conducted on 70 % confluent plates of MCF-7/C9Con and MCF-7/IF-1 cells. Plates were imaged at 0, 24 and 48 hours and the size of the wound was quantified by image J (</a:t>
            </a:r>
            <a:r>
              <a:rPr lang="en-US" altLang="en-US" sz="1300" i="1">
                <a:latin typeface="Gill Sans"/>
                <a:cs typeface="Times New Roman" pitchFamily="18" charset="0"/>
              </a:rPr>
              <a:t>right panel</a:t>
            </a:r>
            <a:r>
              <a:rPr lang="en-US" altLang="en-US" sz="1300">
                <a:latin typeface="Gill Sans"/>
                <a:cs typeface="Times New Roman" pitchFamily="18" charset="0"/>
              </a:rPr>
              <a:t>). Values represent two independent experiments conducted in triplicate. (</a:t>
            </a:r>
            <a:r>
              <a:rPr lang="en-US" altLang="en-US" sz="1300" b="1">
                <a:latin typeface="Gill Sans"/>
                <a:cs typeface="Times New Roman" pitchFamily="18" charset="0"/>
              </a:rPr>
              <a:t>d</a:t>
            </a:r>
            <a:r>
              <a:rPr lang="en-US" altLang="en-US" sz="1300">
                <a:latin typeface="Gill Sans"/>
                <a:cs typeface="Times New Roman" pitchFamily="18" charset="0"/>
              </a:rPr>
              <a:t>) Intact female NSG mice were orthotopically injected with MCF-7/C9Con and MCF-7/IF-1 cells. Tumor volume (mm</a:t>
            </a:r>
            <a:r>
              <a:rPr lang="en-US" altLang="en-US" sz="1300" baseline="30000">
                <a:latin typeface="Gill Sans"/>
                <a:cs typeface="Times New Roman" pitchFamily="18" charset="0"/>
              </a:rPr>
              <a:t>3</a:t>
            </a:r>
            <a:r>
              <a:rPr lang="en-US" altLang="en-US" sz="1300">
                <a:latin typeface="Gill Sans"/>
                <a:cs typeface="Times New Roman" pitchFamily="18" charset="0"/>
              </a:rPr>
              <a:t>) was calculated and charted over time.  (</a:t>
            </a:r>
            <a:r>
              <a:rPr lang="en-US" altLang="en-US" sz="1300" b="1">
                <a:latin typeface="Gill Sans"/>
                <a:cs typeface="Times New Roman" pitchFamily="18" charset="0"/>
              </a:rPr>
              <a:t>e</a:t>
            </a:r>
            <a:r>
              <a:rPr lang="en-US" altLang="en-US" sz="1300">
                <a:latin typeface="Gill Sans"/>
                <a:cs typeface="Times New Roman" pitchFamily="18" charset="0"/>
              </a:rPr>
              <a:t>) Tumors were imaged and final tumor volume (mm</a:t>
            </a:r>
            <a:r>
              <a:rPr lang="en-US" altLang="en-US" sz="1300" baseline="30000">
                <a:latin typeface="Gill Sans"/>
                <a:cs typeface="Times New Roman" pitchFamily="18" charset="0"/>
              </a:rPr>
              <a:t>3</a:t>
            </a:r>
            <a:r>
              <a:rPr lang="en-US" altLang="en-US" sz="1300">
                <a:latin typeface="Gill Sans"/>
                <a:cs typeface="Times New Roman" pitchFamily="18" charset="0"/>
              </a:rPr>
              <a:t>) determined. (</a:t>
            </a:r>
            <a:r>
              <a:rPr lang="en-US" altLang="en-US" sz="1300" b="1">
                <a:latin typeface="Gill Sans"/>
                <a:cs typeface="Times New Roman" pitchFamily="18" charset="0"/>
              </a:rPr>
              <a:t>f</a:t>
            </a:r>
            <a:r>
              <a:rPr lang="en-US" altLang="en-US" sz="1300">
                <a:latin typeface="Gill Sans"/>
                <a:cs typeface="Times New Roman" pitchFamily="18" charset="0"/>
              </a:rPr>
              <a:t>) IFITM1 and Ki67 expression was determined by immunohistochemical staining. The percent of Ki67 positive cells was determined by counting four separate 40X fields (</a:t>
            </a:r>
            <a:r>
              <a:rPr lang="en-US" altLang="en-US" sz="1300" i="1">
                <a:latin typeface="Gill Sans"/>
                <a:cs typeface="Times New Roman" pitchFamily="18" charset="0"/>
              </a:rPr>
              <a:t>left panel</a:t>
            </a:r>
            <a:r>
              <a:rPr lang="en-US" altLang="en-US" sz="1300">
                <a:latin typeface="Gill Sans"/>
                <a:cs typeface="Times New Roman" pitchFamily="18" charset="0"/>
              </a:rPr>
              <a:t>). </a:t>
            </a:r>
          </a:p>
        </p:txBody>
      </p:sp>
      <p:sp>
        <p:nvSpPr>
          <p:cNvPr id="8202" name="TextBox 139"/>
          <p:cNvSpPr txBox="1">
            <a:spLocks noChangeArrowheads="1"/>
          </p:cNvSpPr>
          <p:nvPr/>
        </p:nvSpPr>
        <p:spPr bwMode="auto">
          <a:xfrm>
            <a:off x="152400" y="0"/>
            <a:ext cx="2501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Supplementary Figure 7</a:t>
            </a:r>
          </a:p>
        </p:txBody>
      </p:sp>
      <p:grpSp>
        <p:nvGrpSpPr>
          <p:cNvPr id="8203" name="Group 5"/>
          <p:cNvGrpSpPr>
            <a:grpSpLocks/>
          </p:cNvGrpSpPr>
          <p:nvPr/>
        </p:nvGrpSpPr>
        <p:grpSpPr bwMode="auto">
          <a:xfrm>
            <a:off x="6172200" y="369888"/>
            <a:ext cx="2819400" cy="1941512"/>
            <a:chOff x="6172200" y="369332"/>
            <a:chExt cx="2819400" cy="1942242"/>
          </a:xfrm>
        </p:grpSpPr>
        <p:grpSp>
          <p:nvGrpSpPr>
            <p:cNvPr id="8228" name="Group 2"/>
            <p:cNvGrpSpPr>
              <a:grpSpLocks/>
            </p:cNvGrpSpPr>
            <p:nvPr/>
          </p:nvGrpSpPr>
          <p:grpSpPr bwMode="auto">
            <a:xfrm>
              <a:off x="6172200" y="369332"/>
              <a:ext cx="2819400" cy="1942242"/>
              <a:chOff x="6028691" y="369332"/>
              <a:chExt cx="2819400" cy="1942242"/>
            </a:xfrm>
          </p:grpSpPr>
          <p:graphicFrame>
            <p:nvGraphicFramePr>
              <p:cNvPr id="138" name="Chart 137"/>
              <p:cNvGraphicFramePr>
                <a:graphicFrameLocks/>
              </p:cNvGraphicFramePr>
              <p:nvPr/>
            </p:nvGraphicFramePr>
            <p:xfrm>
              <a:off x="6256484" y="416083"/>
              <a:ext cx="2591607" cy="189549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0"/>
              </a:graphicData>
            </a:graphic>
          </p:graphicFrame>
          <p:sp>
            <p:nvSpPr>
              <p:cNvPr id="141" name="TextBox 140"/>
              <p:cNvSpPr txBox="1"/>
              <p:nvPr/>
            </p:nvSpPr>
            <p:spPr>
              <a:xfrm rot="16200000">
                <a:off x="5292067" y="1105956"/>
                <a:ext cx="1750248" cy="277000"/>
              </a:xfrm>
              <a:prstGeom prst="rect">
                <a:avLst/>
              </a:prstGeom>
              <a:noFill/>
              <a:effectLst>
                <a:softEdge rad="31750"/>
              </a:effectLst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latin typeface="Gill Sans"/>
                    <a:cs typeface="+mn-cs"/>
                  </a:rPr>
                  <a:t>Colony Count</a:t>
                </a:r>
              </a:p>
            </p:txBody>
          </p:sp>
        </p:grpSp>
        <p:grpSp>
          <p:nvGrpSpPr>
            <p:cNvPr id="8229" name="Group 1"/>
            <p:cNvGrpSpPr>
              <a:grpSpLocks/>
            </p:cNvGrpSpPr>
            <p:nvPr/>
          </p:nvGrpSpPr>
          <p:grpSpPr bwMode="auto">
            <a:xfrm>
              <a:off x="7262447" y="1002268"/>
              <a:ext cx="1500553" cy="902732"/>
              <a:chOff x="7234350" y="851716"/>
              <a:chExt cx="1809183" cy="1744165"/>
            </a:xfrm>
          </p:grpSpPr>
          <p:sp>
            <p:nvSpPr>
              <p:cNvPr id="8230" name="TextBox 116"/>
              <p:cNvSpPr txBox="1">
                <a:spLocks noChangeArrowheads="1"/>
              </p:cNvSpPr>
              <p:nvPr/>
            </p:nvSpPr>
            <p:spPr bwMode="auto">
              <a:xfrm>
                <a:off x="8460496" y="1882296"/>
                <a:ext cx="583037" cy="71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**</a:t>
                </a:r>
              </a:p>
            </p:txBody>
          </p:sp>
          <p:sp>
            <p:nvSpPr>
              <p:cNvPr id="8231" name="TextBox 120"/>
              <p:cNvSpPr txBox="1">
                <a:spLocks noChangeArrowheads="1"/>
              </p:cNvSpPr>
              <p:nvPr/>
            </p:nvSpPr>
            <p:spPr bwMode="auto">
              <a:xfrm>
                <a:off x="7234350" y="851716"/>
                <a:ext cx="583037" cy="71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**</a:t>
                </a:r>
              </a:p>
            </p:txBody>
          </p:sp>
        </p:grpSp>
      </p:grpSp>
      <p:grpSp>
        <p:nvGrpSpPr>
          <p:cNvPr id="8204" name="Group 28"/>
          <p:cNvGrpSpPr>
            <a:grpSpLocks/>
          </p:cNvGrpSpPr>
          <p:nvPr/>
        </p:nvGrpSpPr>
        <p:grpSpPr bwMode="auto">
          <a:xfrm>
            <a:off x="3276600" y="2867025"/>
            <a:ext cx="2395538" cy="2085975"/>
            <a:chOff x="3548496" y="2533710"/>
            <a:chExt cx="2395104" cy="2086689"/>
          </a:xfrm>
        </p:grpSpPr>
        <p:grpSp>
          <p:nvGrpSpPr>
            <p:cNvPr id="8221" name="Group 42"/>
            <p:cNvGrpSpPr>
              <a:grpSpLocks/>
            </p:cNvGrpSpPr>
            <p:nvPr/>
          </p:nvGrpSpPr>
          <p:grpSpPr bwMode="auto">
            <a:xfrm>
              <a:off x="3548496" y="2533710"/>
              <a:ext cx="2395104" cy="1844506"/>
              <a:chOff x="4356376" y="3697208"/>
              <a:chExt cx="2958826" cy="2474992"/>
            </a:xfrm>
          </p:grpSpPr>
          <p:grpSp>
            <p:nvGrpSpPr>
              <p:cNvPr id="8223" name="Group 43"/>
              <p:cNvGrpSpPr>
                <a:grpSpLocks/>
              </p:cNvGrpSpPr>
              <p:nvPr/>
            </p:nvGrpSpPr>
            <p:grpSpPr bwMode="auto">
              <a:xfrm>
                <a:off x="4356376" y="3697208"/>
                <a:ext cx="2958826" cy="2474992"/>
                <a:chOff x="3710842" y="3545845"/>
                <a:chExt cx="2999672" cy="2203426"/>
              </a:xfrm>
            </p:grpSpPr>
            <p:graphicFrame>
              <p:nvGraphicFramePr>
                <p:cNvPr id="47" name="Chart 46"/>
                <p:cNvGraphicFramePr>
                  <a:graphicFrameLocks/>
                </p:cNvGraphicFramePr>
                <p:nvPr/>
              </p:nvGraphicFramePr>
              <p:xfrm>
                <a:off x="4195914" y="3545845"/>
                <a:ext cx="2514600" cy="220342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1"/>
                </a:graphicData>
              </a:graphic>
            </p:graphicFrame>
            <p:sp>
              <p:nvSpPr>
                <p:cNvPr id="8227" name="TextBox 12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3110352" y="4260191"/>
                  <a:ext cx="1779177" cy="5781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rgbClr val="000000"/>
                      </a:solidFill>
                      <a:latin typeface="Gill Sans"/>
                      <a:ea typeface="ヒラギノ角ゴ ProN W3"/>
                      <a:cs typeface="ヒラギノ角ゴ ProN W3"/>
                      <a:sym typeface="Gill Sans"/>
                    </a:rPr>
                    <a:t>Wound Area 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rgbClr val="000000"/>
                      </a:solidFill>
                      <a:latin typeface="Gill Sans"/>
                      <a:ea typeface="ヒラギノ角ゴ ProN W3"/>
                      <a:cs typeface="ヒラギノ角ゴ ProN W3"/>
                      <a:sym typeface="Gill Sans"/>
                    </a:rPr>
                    <a:t>(Pixels x 100,000)</a:t>
                  </a:r>
                </a:p>
              </p:txBody>
            </p:sp>
          </p:grpSp>
          <p:sp>
            <p:nvSpPr>
              <p:cNvPr id="8224" name="TextBox 44"/>
              <p:cNvSpPr txBox="1">
                <a:spLocks noChangeArrowheads="1"/>
              </p:cNvSpPr>
              <p:nvPr/>
            </p:nvSpPr>
            <p:spPr bwMode="auto">
              <a:xfrm>
                <a:off x="6734158" y="5012579"/>
                <a:ext cx="568640" cy="4273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**</a:t>
                </a:r>
              </a:p>
            </p:txBody>
          </p:sp>
          <p:sp>
            <p:nvSpPr>
              <p:cNvPr id="8225" name="TextBox 45"/>
              <p:cNvSpPr txBox="1">
                <a:spLocks noChangeArrowheads="1"/>
              </p:cNvSpPr>
              <p:nvPr/>
            </p:nvSpPr>
            <p:spPr bwMode="auto">
              <a:xfrm>
                <a:off x="6096000" y="4724400"/>
                <a:ext cx="42293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*</a:t>
                </a:r>
              </a:p>
            </p:txBody>
          </p:sp>
        </p:grpSp>
        <p:sp>
          <p:nvSpPr>
            <p:cNvPr id="8222" name="TextBox 3"/>
            <p:cNvSpPr txBox="1">
              <a:spLocks noChangeArrowheads="1"/>
            </p:cNvSpPr>
            <p:nvPr/>
          </p:nvSpPr>
          <p:spPr bwMode="auto">
            <a:xfrm>
              <a:off x="4605465" y="4343400"/>
              <a:ext cx="6286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latin typeface="Gill Sans"/>
                </a:rPr>
                <a:t>Hours</a:t>
              </a:r>
            </a:p>
          </p:txBody>
        </p:sp>
      </p:grpSp>
      <p:grpSp>
        <p:nvGrpSpPr>
          <p:cNvPr id="8205" name="Group 41"/>
          <p:cNvGrpSpPr>
            <a:grpSpLocks/>
          </p:cNvGrpSpPr>
          <p:nvPr/>
        </p:nvGrpSpPr>
        <p:grpSpPr bwMode="auto">
          <a:xfrm>
            <a:off x="3200400" y="258763"/>
            <a:ext cx="2790825" cy="2289175"/>
            <a:chOff x="3276599" y="259464"/>
            <a:chExt cx="2791401" cy="2288318"/>
          </a:xfrm>
        </p:grpSpPr>
        <p:grpSp>
          <p:nvGrpSpPr>
            <p:cNvPr id="8206" name="Group 40"/>
            <p:cNvGrpSpPr>
              <a:grpSpLocks/>
            </p:cNvGrpSpPr>
            <p:nvPr/>
          </p:nvGrpSpPr>
          <p:grpSpPr bwMode="auto">
            <a:xfrm>
              <a:off x="3276599" y="259464"/>
              <a:ext cx="2791401" cy="2252694"/>
              <a:chOff x="3040799" y="390212"/>
              <a:chExt cx="3055200" cy="2528479"/>
            </a:xfrm>
          </p:grpSpPr>
          <p:pic>
            <p:nvPicPr>
              <p:cNvPr id="8209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81"/>
              <a:stretch>
                <a:fillRect/>
              </a:stretch>
            </p:blipFill>
            <p:spPr bwMode="auto">
              <a:xfrm>
                <a:off x="3637397" y="621268"/>
                <a:ext cx="1160343" cy="1154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210" name="Group 39"/>
              <p:cNvGrpSpPr>
                <a:grpSpLocks/>
              </p:cNvGrpSpPr>
              <p:nvPr/>
            </p:nvGrpSpPr>
            <p:grpSpPr bwMode="auto">
              <a:xfrm>
                <a:off x="3040799" y="390212"/>
                <a:ext cx="3055200" cy="2528479"/>
                <a:chOff x="3040799" y="390212"/>
                <a:chExt cx="3055200" cy="2528479"/>
              </a:xfrm>
            </p:grpSpPr>
            <p:pic>
              <p:nvPicPr>
                <p:cNvPr id="8211" name="Picture 2"/>
                <p:cNvPicPr>
                  <a:picLocks noChangeAspect="1" noChangeArrowheads="1"/>
                </p:cNvPicPr>
                <p:nvPr/>
              </p:nvPicPr>
              <p:blipFill>
                <a:blip r:embed="rId2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210" t="5228" r="5727" b="9311"/>
                <a:stretch>
                  <a:fillRect/>
                </a:stretch>
              </p:blipFill>
              <p:spPr bwMode="auto">
                <a:xfrm>
                  <a:off x="4844376" y="1752600"/>
                  <a:ext cx="1237522" cy="11453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212" name="Picture 4"/>
                <p:cNvPicPr>
                  <a:picLocks noChangeAspect="1" noChangeArrowheads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988" t="4810" r="5534" b="9354"/>
                <a:stretch>
                  <a:fillRect/>
                </a:stretch>
              </p:blipFill>
              <p:spPr bwMode="auto">
                <a:xfrm>
                  <a:off x="3637397" y="1752600"/>
                  <a:ext cx="1146539" cy="11453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8213" name="Group 50"/>
                <p:cNvGrpSpPr>
                  <a:grpSpLocks/>
                </p:cNvGrpSpPr>
                <p:nvPr/>
              </p:nvGrpSpPr>
              <p:grpSpPr bwMode="auto">
                <a:xfrm>
                  <a:off x="3040799" y="390212"/>
                  <a:ext cx="3055200" cy="2528479"/>
                  <a:chOff x="4468502" y="864870"/>
                  <a:chExt cx="4109437" cy="3545908"/>
                </a:xfrm>
              </p:grpSpPr>
              <p:grpSp>
                <p:nvGrpSpPr>
                  <p:cNvPr id="8214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5214211" y="864870"/>
                    <a:ext cx="3363728" cy="3545908"/>
                    <a:chOff x="1481160" y="1945925"/>
                    <a:chExt cx="3277663" cy="3705585"/>
                  </a:xfrm>
                </p:grpSpPr>
                <p:grpSp>
                  <p:nvGrpSpPr>
                    <p:cNvPr id="8216" name="Group 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81160" y="2271728"/>
                      <a:ext cx="3277663" cy="3379782"/>
                      <a:chOff x="42" y="21"/>
                      <a:chExt cx="2064" cy="2128"/>
                    </a:xfrm>
                  </p:grpSpPr>
                  <p:pic>
                    <p:nvPicPr>
                      <p:cNvPr id="8219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50240"/>
                      <a:stretch>
                        <a:fillRect/>
                      </a:stretch>
                    </p:blipFill>
                    <p:spPr bwMode="auto">
                      <a:xfrm rot="5527269">
                        <a:off x="1044" y="28"/>
                        <a:ext cx="1034" cy="1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  <p:sp>
                    <p:nvSpPr>
                      <p:cNvPr id="8220" name="Rectangle 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" y="21"/>
                        <a:ext cx="2064" cy="212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lIns="0" tIns="0" rIns="0" bIns="0"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pitchFamily="34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pitchFamily="34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pitchFamily="34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pitchFamily="34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pitchFamily="34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pitchFamily="34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pitchFamily="34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pitchFamily="34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en-US" sz="2800" b="1">
                          <a:solidFill>
                            <a:srgbClr val="000000"/>
                          </a:solidFill>
                          <a:latin typeface="Gill Sans"/>
                          <a:ea typeface="ヒラギノ角ゴ ProN W3"/>
                          <a:cs typeface="ヒラギノ角ゴ ProN W3"/>
                          <a:sym typeface="Gill Sans"/>
                        </a:endParaRPr>
                      </a:p>
                    </p:txBody>
                  </p:sp>
                </p:grpSp>
                <p:sp>
                  <p:nvSpPr>
                    <p:cNvPr id="8217" name="Rectangle 6"/>
                    <p:cNvSpPr>
                      <a:spLocks/>
                    </p:cNvSpPr>
                    <p:nvPr/>
                  </p:nvSpPr>
                  <p:spPr bwMode="auto">
                    <a:xfrm>
                      <a:off x="1518350" y="1945925"/>
                      <a:ext cx="1446400" cy="30376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1282700" indent="-5715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727200" indent="-5715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2171700" indent="-5715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616200" indent="-5715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3073400" indent="-5715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3530600" indent="-5715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987800" indent="-5715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4445000" indent="-5715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200" b="1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MCF-7/C9Con</a:t>
                      </a:r>
                    </a:p>
                  </p:txBody>
                </p:sp>
                <p:sp>
                  <p:nvSpPr>
                    <p:cNvPr id="8218" name="Rectangle 7"/>
                    <p:cNvSpPr>
                      <a:spLocks/>
                    </p:cNvSpPr>
                    <p:nvPr/>
                  </p:nvSpPr>
                  <p:spPr bwMode="auto">
                    <a:xfrm>
                      <a:off x="3392622" y="1945925"/>
                      <a:ext cx="1129065" cy="30376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1282700" indent="-5715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727200" indent="-5715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2171700" indent="-5715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616200" indent="-5715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3073400" indent="-5715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3530600" indent="-5715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987800" indent="-5715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4445000" indent="-5715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200" b="1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MCF-7/IF-1</a:t>
                      </a:r>
                    </a:p>
                  </p:txBody>
                </p:sp>
              </p:grpSp>
              <p:sp>
                <p:nvSpPr>
                  <p:cNvPr id="8215" name="Text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68502" y="926734"/>
                    <a:ext cx="690280" cy="3693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 b="1">
                        <a:latin typeface="Gill Sans"/>
                        <a:cs typeface="Times New Roman" pitchFamily="18" charset="0"/>
                      </a:rPr>
                      <a:t>B</a:t>
                    </a:r>
                  </a:p>
                </p:txBody>
              </p:sp>
            </p:grpSp>
          </p:grpSp>
        </p:grpSp>
        <p:sp>
          <p:nvSpPr>
            <p:cNvPr id="8207" name="TextBox 12"/>
            <p:cNvSpPr txBox="1">
              <a:spLocks noChangeArrowheads="1"/>
            </p:cNvSpPr>
            <p:nvPr/>
          </p:nvSpPr>
          <p:spPr bwMode="auto">
            <a:xfrm rot="-5400000">
              <a:off x="3169542" y="820659"/>
              <a:ext cx="85151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rPr>
                <a:t>Estrogen</a:t>
              </a:r>
            </a:p>
          </p:txBody>
        </p:sp>
        <p:sp>
          <p:nvSpPr>
            <p:cNvPr id="8208" name="TextBox 12"/>
            <p:cNvSpPr txBox="1">
              <a:spLocks noChangeArrowheads="1"/>
            </p:cNvSpPr>
            <p:nvPr/>
          </p:nvSpPr>
          <p:spPr bwMode="auto">
            <a:xfrm rot="-5400000">
              <a:off x="3045310" y="1859292"/>
              <a:ext cx="109998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rPr>
                <a:t>No Estrogen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17_2_2 Supplemental Figu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17_2_2 Supplemental Figures</Template>
  <TotalTime>0</TotalTime>
  <Words>286</Words>
  <Application>Microsoft Office PowerPoint</Application>
  <PresentationFormat>Custom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Arial</vt:lpstr>
      <vt:lpstr>Gill Sans</vt:lpstr>
      <vt:lpstr>Times New Roman</vt:lpstr>
      <vt:lpstr>ヒラギノ角ゴ ProN W3</vt:lpstr>
      <vt:lpstr>17_2_2 Supplemental Figures</vt:lpstr>
      <vt:lpstr>PowerPoint Presentation</vt:lpstr>
    </vt:vector>
  </TitlesOfParts>
  <Company>The University of Kansas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Asona Lui</dc:creator>
  <cp:lastModifiedBy>Asona Lui</cp:lastModifiedBy>
  <cp:revision>1</cp:revision>
  <dcterms:created xsi:type="dcterms:W3CDTF">2017-02-03T19:11:40Z</dcterms:created>
  <dcterms:modified xsi:type="dcterms:W3CDTF">2017-02-03T19:12:14Z</dcterms:modified>
</cp:coreProperties>
</file>