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100584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6" y="-258"/>
      </p:cViewPr>
      <p:guideLst>
        <p:guide orient="horz" pos="316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15A6805-9C64-4F41-AC12-D896BA5A300E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70075" y="685800"/>
            <a:ext cx="31178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F836C43-B767-4D7E-81B9-EA8E46655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90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24625"/>
            <a:ext cx="777240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99760"/>
            <a:ext cx="640080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F02F2-B619-46BE-B2BF-CD66DAE7977E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BF5B9-127A-4A23-A02C-847E51BCF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1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9D70D-F798-4E48-9904-C122AE1F4C7B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13B0C-23CD-4777-9989-92AA435A59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2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2803"/>
            <a:ext cx="205740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2803"/>
            <a:ext cx="601980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58982-9622-46C8-B006-A7F895621122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95CDA-69A0-469B-A40F-F9EBD5CD5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7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6AF76-824A-4CBD-AF92-D6B086BDD21E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3F400-F35F-4E0C-B8F6-047ED9C2A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30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6463454"/>
            <a:ext cx="777240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263180"/>
            <a:ext cx="777240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81571-308D-4D03-B568-08763FD00112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9E27C-34EA-4D50-8ED0-7CBFFCDDD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9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46962"/>
            <a:ext cx="403860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46962"/>
            <a:ext cx="403860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A8867-C834-4D75-8F7F-33FD9DDCF084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1827E-9545-41E2-A462-25F3AD01A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4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51499"/>
            <a:ext cx="4040188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189817"/>
            <a:ext cx="4040188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2251499"/>
            <a:ext cx="4041775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3189817"/>
            <a:ext cx="4041775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B9432-E71F-44DF-A33D-78FAFC2FFA42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EFD61-18F8-46C0-AC3B-5B1F54CE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778C2-A785-4D22-9E7A-968783FDB89B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FA4AC-5B3B-4472-8461-6CA4838F5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0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CAC67-224E-4D7C-BE08-AD09E6E1022A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03DDB-4AD9-4569-BF73-4E0562DF0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16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0473"/>
            <a:ext cx="3008313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400474"/>
            <a:ext cx="5111751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4814"/>
            <a:ext cx="3008313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ACE56-5E83-4415-A0DE-31AD21DC48EF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93288-B8A9-4848-89EF-6692084C5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1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7040880"/>
            <a:ext cx="548640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8737"/>
            <a:ext cx="5486400" cy="603504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7872096"/>
            <a:ext cx="548640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095C8-AF5C-45DF-AE3C-3BD7EA4F5B5D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28513-9B16-41EE-A3BA-D716A3FE3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0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03225"/>
            <a:ext cx="8229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346325"/>
            <a:ext cx="8229600" cy="663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9323388"/>
            <a:ext cx="21336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808023-C5C5-4B2F-81DC-40036D210268}" type="datetimeFigureOut">
              <a:rPr lang="en-US"/>
              <a:pPr>
                <a:defRPr/>
              </a:pPr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9323388"/>
            <a:ext cx="28956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9323388"/>
            <a:ext cx="213360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FE2ECA-7BE2-4D99-951C-95034A2E5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3"/>
          <p:cNvGrpSpPr>
            <a:grpSpLocks/>
          </p:cNvGrpSpPr>
          <p:nvPr/>
        </p:nvGrpSpPr>
        <p:grpSpPr bwMode="auto">
          <a:xfrm>
            <a:off x="1998663" y="685800"/>
            <a:ext cx="5245100" cy="6646863"/>
            <a:chOff x="527136" y="4141085"/>
            <a:chExt cx="4654466" cy="5718210"/>
          </a:xfrm>
        </p:grpSpPr>
        <p:pic>
          <p:nvPicPr>
            <p:cNvPr id="5" name="Picture 3" descr="H:\ER+ TMA\TMA11 10x.tif"/>
            <p:cNvPicPr>
              <a:picLocks noChangeAspect="1" noChangeArrowheads="1"/>
            </p:cNvPicPr>
            <p:nvPr/>
          </p:nvPicPr>
          <p:blipFill rotWithShape="1">
            <a:blip r:embed="rId2"/>
            <a:srcRect t="28587" r="32325"/>
            <a:stretch/>
          </p:blipFill>
          <p:spPr bwMode="auto">
            <a:xfrm>
              <a:off x="3058635" y="4188885"/>
              <a:ext cx="2122967" cy="1365706"/>
            </a:xfrm>
            <a:prstGeom prst="rect">
              <a:avLst/>
            </a:prstGeom>
            <a:noFill/>
            <a:ln w="19050">
              <a:solidFill>
                <a:schemeClr val="tx1">
                  <a:lumMod val="85000"/>
                  <a:lumOff val="1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:\ER+ TMA\TMA11 4x.tif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B7BBD9"/>
                </a:clrFrom>
                <a:clrTo>
                  <a:srgbClr val="B7BBD9">
                    <a:alpha val="0"/>
                  </a:srgbClr>
                </a:clrTo>
              </a:clrChange>
            </a:blip>
            <a:srcRect l="20984" t="5526" r="18528" b="12467"/>
            <a:stretch/>
          </p:blipFill>
          <p:spPr bwMode="auto">
            <a:xfrm>
              <a:off x="855371" y="4188885"/>
              <a:ext cx="2118740" cy="1373900"/>
            </a:xfrm>
            <a:prstGeom prst="rect">
              <a:avLst/>
            </a:prstGeom>
            <a:noFill/>
            <a:ln w="19050">
              <a:solidFill>
                <a:schemeClr val="tx1">
                  <a:lumMod val="85000"/>
                  <a:lumOff val="1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55" name="Group 6"/>
            <p:cNvGrpSpPr>
              <a:grpSpLocks/>
            </p:cNvGrpSpPr>
            <p:nvPr/>
          </p:nvGrpSpPr>
          <p:grpSpPr bwMode="auto">
            <a:xfrm>
              <a:off x="527136" y="4141085"/>
              <a:ext cx="4654466" cy="5718210"/>
              <a:chOff x="1897438" y="590634"/>
              <a:chExt cx="5513007" cy="7655308"/>
            </a:xfrm>
          </p:grpSpPr>
          <p:pic>
            <p:nvPicPr>
              <p:cNvPr id="8" name="Picture 2" descr="H:\ER+ TMA\TMA12 10x-2.tif"/>
              <p:cNvPicPr>
                <a:picLocks noChangeAspect="1" noChangeArrowheads="1"/>
              </p:cNvPicPr>
              <p:nvPr/>
            </p:nvPicPr>
            <p:blipFill rotWithShape="1">
              <a:blip r:embed="rId4"/>
              <a:srcRect l="12607" t="6834" r="23620" b="35049"/>
              <a:stretch/>
            </p:blipFill>
            <p:spPr bwMode="auto">
              <a:xfrm>
                <a:off x="4895886" y="2581709"/>
                <a:ext cx="2514559" cy="1828351"/>
              </a:xfrm>
              <a:prstGeom prst="rect">
                <a:avLst/>
              </a:prstGeom>
              <a:no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057" name="Group 8"/>
              <p:cNvGrpSpPr>
                <a:grpSpLocks/>
              </p:cNvGrpSpPr>
              <p:nvPr/>
            </p:nvGrpSpPr>
            <p:grpSpPr bwMode="auto">
              <a:xfrm>
                <a:off x="1897438" y="590634"/>
                <a:ext cx="5513007" cy="7655308"/>
                <a:chOff x="1897438" y="590634"/>
                <a:chExt cx="5513007" cy="7655308"/>
              </a:xfrm>
            </p:grpSpPr>
            <p:pic>
              <p:nvPicPr>
                <p:cNvPr id="10" name="Picture 4" descr="H:\ER+ TMA\TMA12 4x.tif"/>
                <p:cNvPicPr>
                  <a:picLocks noChangeAspect="1" noChangeArrowheads="1"/>
                </p:cNvPicPr>
                <p:nvPr/>
              </p:nvPicPr>
              <p:blipFill rotWithShape="1">
                <a:blip r:embed="rId5"/>
                <a:srcRect l="20542" t="4410" r="18524" b="12451"/>
                <a:stretch/>
              </p:blipFill>
              <p:spPr bwMode="auto">
                <a:xfrm rot="16200000">
                  <a:off x="2635997" y="2233600"/>
                  <a:ext cx="1828351" cy="2524570"/>
                </a:xfrm>
                <a:prstGeom prst="rect">
                  <a:avLst/>
                </a:prstGeom>
                <a:no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1" name="Picture 5" descr="H:\ER+ TMA\TMA4 4x.tif"/>
                <p:cNvPicPr>
                  <a:picLocks noChangeAspect="1" noChangeArrowheads="1"/>
                </p:cNvPicPr>
                <p:nvPr/>
              </p:nvPicPr>
              <p:blipFill rotWithShape="1">
                <a:blip r:embed="rId6"/>
                <a:srcRect l="19366" t="5673" r="19700" b="11944"/>
                <a:stretch/>
              </p:blipFill>
              <p:spPr bwMode="auto">
                <a:xfrm rot="16200000">
                  <a:off x="2630990" y="6081162"/>
                  <a:ext cx="1828351" cy="2501209"/>
                </a:xfrm>
                <a:prstGeom prst="rect">
                  <a:avLst/>
                </a:prstGeom>
                <a:no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2" name="Picture 6" descr="H:\ER+ TMA\TMA4 10x.tif"/>
                <p:cNvPicPr>
                  <a:picLocks noChangeAspect="1" noChangeArrowheads="1"/>
                </p:cNvPicPr>
                <p:nvPr/>
              </p:nvPicPr>
              <p:blipFill rotWithShape="1">
                <a:blip r:embed="rId7"/>
                <a:srcRect l="19533" t="3432" r="19533" b="13430"/>
                <a:stretch/>
              </p:blipFill>
              <p:spPr bwMode="auto">
                <a:xfrm rot="16200000">
                  <a:off x="5234819" y="6063002"/>
                  <a:ext cx="1828351" cy="2522902"/>
                </a:xfrm>
                <a:prstGeom prst="rect">
                  <a:avLst/>
                </a:prstGeom>
                <a:no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3" name="Picture 10" descr="H:\ER+ TMA\TMA7 10x.tif"/>
                <p:cNvPicPr>
                  <a:picLocks noChangeAspect="1" noChangeArrowheads="1"/>
                </p:cNvPicPr>
                <p:nvPr/>
              </p:nvPicPr>
              <p:blipFill rotWithShape="1">
                <a:blip r:embed="rId8"/>
                <a:srcRect l="19537" r="19529" b="16862"/>
                <a:stretch/>
              </p:blipFill>
              <p:spPr bwMode="auto">
                <a:xfrm rot="16200000">
                  <a:off x="5234819" y="4174315"/>
                  <a:ext cx="1828351" cy="2522902"/>
                </a:xfrm>
                <a:prstGeom prst="rect">
                  <a:avLst/>
                </a:prstGeom>
                <a:no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" name="Picture 11" descr="H:\ER+ TMA\TMA7 4x.tif"/>
                <p:cNvPicPr>
                  <a:picLocks noChangeAspect="1" noChangeArrowheads="1"/>
                </p:cNvPicPr>
                <p:nvPr/>
              </p:nvPicPr>
              <p:blipFill rotWithShape="1">
                <a:blip r:embed="rId9"/>
                <a:srcRect l="19479" t="4666" r="19585" b="12195"/>
                <a:stretch/>
              </p:blipFill>
              <p:spPr bwMode="auto">
                <a:xfrm rot="16200000">
                  <a:off x="2635997" y="4173480"/>
                  <a:ext cx="1828351" cy="2524570"/>
                </a:xfrm>
                <a:prstGeom prst="rect">
                  <a:avLst/>
                </a:prstGeom>
                <a:noFill/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2063" name="Group 14"/>
                <p:cNvGrpSpPr>
                  <a:grpSpLocks/>
                </p:cNvGrpSpPr>
                <p:nvPr/>
              </p:nvGrpSpPr>
              <p:grpSpPr bwMode="auto">
                <a:xfrm>
                  <a:off x="1897438" y="590634"/>
                  <a:ext cx="3820058" cy="7491407"/>
                  <a:chOff x="201196" y="955170"/>
                  <a:chExt cx="2923004" cy="6689556"/>
                </a:xfrm>
              </p:grpSpPr>
              <p:sp>
                <p:nvSpPr>
                  <p:cNvPr id="2064" name="TextBox 15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-564483" y="1720849"/>
                    <a:ext cx="1803623" cy="2722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600" b="1">
                        <a:latin typeface="Gill Sans"/>
                        <a:cs typeface="Times New Roman" pitchFamily="18" charset="0"/>
                      </a:rPr>
                      <a:t>0+ Intensity</a:t>
                    </a:r>
                  </a:p>
                </p:txBody>
              </p:sp>
              <p:grpSp>
                <p:nvGrpSpPr>
                  <p:cNvPr id="2065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457200" y="984845"/>
                    <a:ext cx="2667000" cy="5597249"/>
                    <a:chOff x="457200" y="984845"/>
                    <a:chExt cx="2667000" cy="5597249"/>
                  </a:xfrm>
                </p:grpSpPr>
                <p:sp>
                  <p:nvSpPr>
                    <p:cNvPr id="2069" name="Text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028" y="984845"/>
                      <a:ext cx="643972" cy="4593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b="1">
                          <a:latin typeface="Gill Sans"/>
                          <a:cs typeface="Times New Roman" pitchFamily="18" charset="0"/>
                        </a:rPr>
                        <a:t>4x</a:t>
                      </a:r>
                    </a:p>
                  </p:txBody>
                </p:sp>
                <p:sp>
                  <p:nvSpPr>
                    <p:cNvPr id="2070" name="TextBox 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028" y="2682660"/>
                      <a:ext cx="643972" cy="4593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b="1">
                          <a:latin typeface="Gill Sans"/>
                          <a:cs typeface="Times New Roman" pitchFamily="18" charset="0"/>
                        </a:rPr>
                        <a:t>4x</a:t>
                      </a:r>
                    </a:p>
                  </p:txBody>
                </p:sp>
                <p:sp>
                  <p:nvSpPr>
                    <p:cNvPr id="2071" name="TextBox 2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028" y="4415614"/>
                      <a:ext cx="643972" cy="4593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b="1">
                          <a:latin typeface="Gill Sans"/>
                          <a:cs typeface="Times New Roman" pitchFamily="18" charset="0"/>
                        </a:rPr>
                        <a:t>4x</a:t>
                      </a:r>
                    </a:p>
                  </p:txBody>
                </p:sp>
                <p:sp>
                  <p:nvSpPr>
                    <p:cNvPr id="2072" name="Text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200" y="6122764"/>
                      <a:ext cx="643972" cy="4593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b="1">
                          <a:latin typeface="Gill Sans"/>
                          <a:cs typeface="Times New Roman" pitchFamily="18" charset="0"/>
                        </a:rPr>
                        <a:t>4x</a:t>
                      </a:r>
                    </a:p>
                  </p:txBody>
                </p:sp>
                <p:sp>
                  <p:nvSpPr>
                    <p:cNvPr id="2073" name="Text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80228" y="984845"/>
                      <a:ext cx="643972" cy="44152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b="1">
                          <a:latin typeface="Gill Sans"/>
                          <a:cs typeface="Times New Roman" pitchFamily="18" charset="0"/>
                        </a:rPr>
                        <a:t>10x</a:t>
                      </a:r>
                    </a:p>
                  </p:txBody>
                </p:sp>
                <p:sp>
                  <p:nvSpPr>
                    <p:cNvPr id="2074" name="TextBox 2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80228" y="2722193"/>
                      <a:ext cx="643972" cy="4593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b="1">
                          <a:latin typeface="Gill Sans"/>
                          <a:cs typeface="Times New Roman" pitchFamily="18" charset="0"/>
                        </a:rPr>
                        <a:t>10x</a:t>
                      </a:r>
                    </a:p>
                  </p:txBody>
                </p:sp>
                <p:sp>
                  <p:nvSpPr>
                    <p:cNvPr id="2075" name="TextBox 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80228" y="4415614"/>
                      <a:ext cx="643972" cy="4593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b="1">
                          <a:latin typeface="Gill Sans"/>
                          <a:cs typeface="Times New Roman" pitchFamily="18" charset="0"/>
                        </a:rPr>
                        <a:t>10x</a:t>
                      </a:r>
                    </a:p>
                  </p:txBody>
                </p:sp>
                <p:sp>
                  <p:nvSpPr>
                    <p:cNvPr id="2076" name="TextBox 2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80228" y="6122745"/>
                      <a:ext cx="643972" cy="4593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b="1">
                          <a:latin typeface="Gill Sans"/>
                          <a:cs typeface="Times New Roman" pitchFamily="18" charset="0"/>
                        </a:rPr>
                        <a:t>10x</a:t>
                      </a:r>
                    </a:p>
                  </p:txBody>
                </p:sp>
              </p:grpSp>
              <p:sp>
                <p:nvSpPr>
                  <p:cNvPr id="2066" name="TextBox 17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-246093" y="3234616"/>
                    <a:ext cx="1447800" cy="5299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600" b="1">
                        <a:latin typeface="Gill Sans"/>
                        <a:cs typeface="Times New Roman" pitchFamily="18" charset="0"/>
                      </a:rPr>
                      <a:t>1+ Intensity</a:t>
                    </a:r>
                  </a:p>
                </p:txBody>
              </p:sp>
              <p:sp>
                <p:nvSpPr>
                  <p:cNvPr id="2067" name="TextBox 18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-246093" y="4899541"/>
                    <a:ext cx="1447799" cy="5299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600" b="1">
                        <a:latin typeface="Gill Sans"/>
                        <a:cs typeface="Times New Roman" pitchFamily="18" charset="0"/>
                      </a:rPr>
                      <a:t>2+ Intensity </a:t>
                    </a:r>
                  </a:p>
                </p:txBody>
              </p:sp>
              <p:sp>
                <p:nvSpPr>
                  <p:cNvPr id="2068" name="TextBox 19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-246093" y="6655832"/>
                    <a:ext cx="1447799" cy="5299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600" b="1">
                        <a:latin typeface="Gill Sans"/>
                        <a:cs typeface="Times New Roman" pitchFamily="18" charset="0"/>
                      </a:rPr>
                      <a:t>3+ Intensity </a:t>
                    </a:r>
                  </a:p>
                </p:txBody>
              </p:sp>
            </p:grpSp>
          </p:grpSp>
        </p:grpSp>
      </p:grpSp>
      <p:sp>
        <p:nvSpPr>
          <p:cNvPr id="2051" name="TextBox 28"/>
          <p:cNvSpPr txBox="1">
            <a:spLocks noChangeArrowheads="1"/>
          </p:cNvSpPr>
          <p:nvPr/>
        </p:nvSpPr>
        <p:spPr bwMode="auto">
          <a:xfrm>
            <a:off x="88900" y="76200"/>
            <a:ext cx="2779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Supplementary Figure 1</a:t>
            </a:r>
          </a:p>
        </p:txBody>
      </p:sp>
      <p:sp>
        <p:nvSpPr>
          <p:cNvPr id="2052" name="TextBox 29"/>
          <p:cNvSpPr txBox="1">
            <a:spLocks noChangeArrowheads="1"/>
          </p:cNvSpPr>
          <p:nvPr/>
        </p:nvSpPr>
        <p:spPr bwMode="auto">
          <a:xfrm>
            <a:off x="147638" y="7772400"/>
            <a:ext cx="8915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Gill Sans"/>
                <a:cs typeface="Times New Roman" pitchFamily="18" charset="0"/>
              </a:rPr>
              <a:t>Supplementary Figure 1: IFITM1 staining intensities for ER+ breast cancer patients. </a:t>
            </a:r>
            <a:r>
              <a:rPr lang="en-US" altLang="en-US" sz="1400">
                <a:latin typeface="Gill Sans"/>
                <a:cs typeface="Times New Roman" pitchFamily="18" charset="0"/>
              </a:rPr>
              <a:t>Immunohistochemical staining for IFITM1 expression was conducted in 94 ER+ breast cancer patient samples and 6 normal breast tissue samples. Staining intensity was graded on a scale of 0-3 with representative images of each staining intensity shown.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7_2_2 Supplemental Figu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17_2_2 Supplemental Figures</Template>
  <TotalTime>0</TotalTime>
  <Words>77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Arial</vt:lpstr>
      <vt:lpstr>Gill Sans</vt:lpstr>
      <vt:lpstr>Times New Roman</vt:lpstr>
      <vt:lpstr>ヒラギノ角ゴ ProN W3</vt:lpstr>
      <vt:lpstr>17_2_2 Supplemental Figures</vt:lpstr>
      <vt:lpstr>PowerPoint Presentation</vt:lpstr>
    </vt:vector>
  </TitlesOfParts>
  <Company>The University of Kansas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Asona Lui</dc:creator>
  <cp:lastModifiedBy>Asona Lui</cp:lastModifiedBy>
  <cp:revision>1</cp:revision>
  <dcterms:created xsi:type="dcterms:W3CDTF">2017-02-03T19:06:45Z</dcterms:created>
  <dcterms:modified xsi:type="dcterms:W3CDTF">2017-02-03T19:07:35Z</dcterms:modified>
</cp:coreProperties>
</file>