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144000" cy="1005840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76" y="-258"/>
      </p:cViewPr>
      <p:guideLst>
        <p:guide orient="horz" pos="3168"/>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alui\Documents\Animal%20Experiments\Ki67%20Quant.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tx1"/>
            </a:solidFill>
          </c:spPr>
          <c:invertIfNegative val="0"/>
          <c:errBars>
            <c:errBarType val="plus"/>
            <c:errValType val="cust"/>
            <c:noEndCap val="1"/>
            <c:plus>
              <c:numRef>
                <c:f>Sheet2!$I$2:$I$3</c:f>
                <c:numCache>
                  <c:formatCode>General</c:formatCode>
                  <c:ptCount val="2"/>
                  <c:pt idx="0">
                    <c:v>1.4485286927008438</c:v>
                  </c:pt>
                  <c:pt idx="1">
                    <c:v>2.3954053471792434</c:v>
                  </c:pt>
                </c:numCache>
              </c:numRef>
            </c:plus>
            <c:minus>
              <c:numRef>
                <c:f>Sheet1!$I$2:$I$3</c:f>
                <c:numCache>
                  <c:formatCode>General</c:formatCode>
                  <c:ptCount val="2"/>
                  <c:pt idx="0">
                    <c:v>5.2704344391831208</c:v>
                  </c:pt>
                  <c:pt idx="1">
                    <c:v>4.6949798868814918</c:v>
                  </c:pt>
                </c:numCache>
              </c:numRef>
            </c:minus>
          </c:errBars>
          <c:cat>
            <c:strRef>
              <c:f>Sheet2!$G$2:$G$3</c:f>
              <c:strCache>
                <c:ptCount val="2"/>
                <c:pt idx="0">
                  <c:v>Con</c:v>
                </c:pt>
                <c:pt idx="1">
                  <c:v>Dox</c:v>
                </c:pt>
              </c:strCache>
            </c:strRef>
          </c:cat>
          <c:val>
            <c:numRef>
              <c:f>Sheet2!$H$2:$H$3</c:f>
              <c:numCache>
                <c:formatCode>General</c:formatCode>
                <c:ptCount val="2"/>
                <c:pt idx="0">
                  <c:v>26.610618051052416</c:v>
                </c:pt>
                <c:pt idx="1">
                  <c:v>24.628128763467114</c:v>
                </c:pt>
              </c:numCache>
            </c:numRef>
          </c:val>
        </c:ser>
        <c:dLbls>
          <c:showLegendKey val="0"/>
          <c:showVal val="0"/>
          <c:showCatName val="0"/>
          <c:showSerName val="0"/>
          <c:showPercent val="0"/>
          <c:showBubbleSize val="0"/>
        </c:dLbls>
        <c:gapWidth val="150"/>
        <c:axId val="61478784"/>
        <c:axId val="61480320"/>
      </c:barChart>
      <c:catAx>
        <c:axId val="61478784"/>
        <c:scaling>
          <c:orientation val="minMax"/>
        </c:scaling>
        <c:delete val="0"/>
        <c:axPos val="b"/>
        <c:majorTickMark val="out"/>
        <c:minorTickMark val="none"/>
        <c:tickLblPos val="nextTo"/>
        <c:spPr>
          <a:ln w="19050">
            <a:solidFill>
              <a:schemeClr val="tx1"/>
            </a:solidFill>
          </a:ln>
        </c:spPr>
        <c:crossAx val="61480320"/>
        <c:crosses val="autoZero"/>
        <c:auto val="1"/>
        <c:lblAlgn val="ctr"/>
        <c:lblOffset val="100"/>
        <c:noMultiLvlLbl val="0"/>
      </c:catAx>
      <c:valAx>
        <c:axId val="61480320"/>
        <c:scaling>
          <c:orientation val="minMax"/>
          <c:min val="0"/>
        </c:scaling>
        <c:delete val="0"/>
        <c:axPos val="l"/>
        <c:numFmt formatCode="General" sourceLinked="1"/>
        <c:majorTickMark val="out"/>
        <c:minorTickMark val="none"/>
        <c:tickLblPos val="nextTo"/>
        <c:spPr>
          <a:ln w="19050">
            <a:solidFill>
              <a:schemeClr val="tx1"/>
            </a:solidFill>
          </a:ln>
        </c:spPr>
        <c:crossAx val="61478784"/>
        <c:crosses val="autoZero"/>
        <c:crossBetween val="between"/>
      </c:valAx>
    </c:plotArea>
    <c:plotVisOnly val="1"/>
    <c:dispBlanksAs val="gap"/>
    <c:showDLblsOverMax val="0"/>
  </c:chart>
  <c:txPr>
    <a:bodyPr/>
    <a:lstStyle/>
    <a:p>
      <a:pPr>
        <a:defRPr sz="1200" b="1">
          <a:latin typeface="Gill Sans"/>
          <a:cs typeface="Times New Roman" panose="02020603050405020304"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tx1"/>
            </a:solidFill>
          </c:spPr>
          <c:invertIfNegative val="0"/>
          <c:errBars>
            <c:errBarType val="plus"/>
            <c:errValType val="cust"/>
            <c:noEndCap val="1"/>
            <c:plus>
              <c:numRef>
                <c:f>Sheet1!$K$10:$L$10</c:f>
                <c:numCache>
                  <c:formatCode>General</c:formatCode>
                  <c:ptCount val="2"/>
                  <c:pt idx="0">
                    <c:v>2.6457513110645912E-3</c:v>
                  </c:pt>
                  <c:pt idx="1">
                    <c:v>1.5E-3</c:v>
                  </c:pt>
                </c:numCache>
              </c:numRef>
            </c:plus>
            <c:minus>
              <c:numRef>
                <c:f>Sheet1!$K$10:$L$10</c:f>
                <c:numCache>
                  <c:formatCode>General</c:formatCode>
                  <c:ptCount val="2"/>
                  <c:pt idx="0">
                    <c:v>2.6457513110645912E-3</c:v>
                  </c:pt>
                  <c:pt idx="1">
                    <c:v>1.5E-3</c:v>
                  </c:pt>
                </c:numCache>
              </c:numRef>
            </c:minus>
          </c:errBars>
          <c:cat>
            <c:strRef>
              <c:f>Sheet1!$K$3:$L$3</c:f>
              <c:strCache>
                <c:ptCount val="2"/>
                <c:pt idx="0">
                  <c:v>Con</c:v>
                </c:pt>
                <c:pt idx="1">
                  <c:v>Dox</c:v>
                </c:pt>
              </c:strCache>
            </c:strRef>
          </c:cat>
          <c:val>
            <c:numRef>
              <c:f>Sheet1!$K$9:$L$9</c:f>
              <c:numCache>
                <c:formatCode>General</c:formatCode>
                <c:ptCount val="2"/>
                <c:pt idx="0">
                  <c:v>4.4999999999999997E-3</c:v>
                </c:pt>
                <c:pt idx="1">
                  <c:v>4.7500000000000007E-3</c:v>
                </c:pt>
              </c:numCache>
            </c:numRef>
          </c:val>
        </c:ser>
        <c:dLbls>
          <c:showLegendKey val="0"/>
          <c:showVal val="0"/>
          <c:showCatName val="0"/>
          <c:showSerName val="0"/>
          <c:showPercent val="0"/>
          <c:showBubbleSize val="0"/>
        </c:dLbls>
        <c:gapWidth val="150"/>
        <c:axId val="61102336"/>
        <c:axId val="61104128"/>
      </c:barChart>
      <c:catAx>
        <c:axId val="61102336"/>
        <c:scaling>
          <c:orientation val="minMax"/>
        </c:scaling>
        <c:delete val="0"/>
        <c:axPos val="b"/>
        <c:numFmt formatCode="General" sourceLinked="0"/>
        <c:majorTickMark val="out"/>
        <c:minorTickMark val="none"/>
        <c:tickLblPos val="nextTo"/>
        <c:spPr>
          <a:ln w="19050">
            <a:solidFill>
              <a:schemeClr val="tx1"/>
            </a:solidFill>
          </a:ln>
        </c:spPr>
        <c:crossAx val="61104128"/>
        <c:crosses val="autoZero"/>
        <c:auto val="1"/>
        <c:lblAlgn val="ctr"/>
        <c:lblOffset val="100"/>
        <c:noMultiLvlLbl val="0"/>
      </c:catAx>
      <c:valAx>
        <c:axId val="61104128"/>
        <c:scaling>
          <c:orientation val="minMax"/>
          <c:max val="1.0000000000000002E-2"/>
        </c:scaling>
        <c:delete val="0"/>
        <c:axPos val="l"/>
        <c:numFmt formatCode="General" sourceLinked="1"/>
        <c:majorTickMark val="out"/>
        <c:minorTickMark val="none"/>
        <c:tickLblPos val="nextTo"/>
        <c:spPr>
          <a:ln w="19050">
            <a:solidFill>
              <a:schemeClr val="tx1"/>
            </a:solidFill>
          </a:ln>
        </c:spPr>
        <c:crossAx val="61102336"/>
        <c:crosses val="autoZero"/>
        <c:crossBetween val="between"/>
        <c:majorUnit val="5.000000000000001E-3"/>
      </c:valAx>
    </c:plotArea>
    <c:plotVisOnly val="1"/>
    <c:dispBlanksAs val="gap"/>
    <c:showDLblsOverMax val="0"/>
  </c:chart>
  <c:txPr>
    <a:bodyPr/>
    <a:lstStyle/>
    <a:p>
      <a:pPr>
        <a:defRPr sz="1200" b="1">
          <a:latin typeface="Gill Sans"/>
          <a:cs typeface="Times New Roman" panose="02020603050405020304" pitchFamily="18" charset="0"/>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D04D0A0C-0861-4CF5-AECF-63E87582C063}" type="datetimeFigureOut">
              <a:rPr lang="en-US"/>
              <a:pPr>
                <a:defRPr/>
              </a:pPr>
              <a:t>2/3/2017</a:t>
            </a:fld>
            <a:endParaRPr lang="en-US"/>
          </a:p>
        </p:txBody>
      </p:sp>
      <p:sp>
        <p:nvSpPr>
          <p:cNvPr id="4" name="Slide Image Placeholder 3"/>
          <p:cNvSpPr>
            <a:spLocks noGrp="1" noRot="1" noChangeAspect="1"/>
          </p:cNvSpPr>
          <p:nvPr>
            <p:ph type="sldImg" idx="2"/>
          </p:nvPr>
        </p:nvSpPr>
        <p:spPr>
          <a:xfrm>
            <a:off x="1870075" y="685800"/>
            <a:ext cx="311785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C5535F4-CE6E-4033-B347-6C23154A3206}" type="slidenum">
              <a:rPr lang="en-US"/>
              <a:pPr>
                <a:defRPr/>
              </a:pPr>
              <a:t>‹#›</a:t>
            </a:fld>
            <a:endParaRPr lang="en-US"/>
          </a:p>
        </p:txBody>
      </p:sp>
    </p:spTree>
    <p:extLst>
      <p:ext uri="{BB962C8B-B14F-4D97-AF65-F5344CB8AC3E}">
        <p14:creationId xmlns:p14="http://schemas.microsoft.com/office/powerpoint/2010/main" val="27938007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24625"/>
            <a:ext cx="777240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5699760"/>
            <a:ext cx="640080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60DE825-91C0-4358-A284-704160AC28BE}" type="datetimeFigureOut">
              <a:rPr lang="en-US"/>
              <a:pPr>
                <a:defRPr/>
              </a:pPr>
              <a:t>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F84AB2-6F73-473B-8A12-415C649F71E8}" type="slidenum">
              <a:rPr lang="en-US"/>
              <a:pPr>
                <a:defRPr/>
              </a:pPr>
              <a:t>‹#›</a:t>
            </a:fld>
            <a:endParaRPr lang="en-US"/>
          </a:p>
        </p:txBody>
      </p:sp>
    </p:spTree>
    <p:extLst>
      <p:ext uri="{BB962C8B-B14F-4D97-AF65-F5344CB8AC3E}">
        <p14:creationId xmlns:p14="http://schemas.microsoft.com/office/powerpoint/2010/main" val="3154773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CC75DC-C0A6-45E3-9982-C680882952E5}" type="datetimeFigureOut">
              <a:rPr lang="en-US"/>
              <a:pPr>
                <a:defRPr/>
              </a:pPr>
              <a:t>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D7520E-C93B-489D-B256-AF805C8DAE97}" type="slidenum">
              <a:rPr lang="en-US"/>
              <a:pPr>
                <a:defRPr/>
              </a:pPr>
              <a:t>‹#›</a:t>
            </a:fld>
            <a:endParaRPr lang="en-US"/>
          </a:p>
        </p:txBody>
      </p:sp>
    </p:spTree>
    <p:extLst>
      <p:ext uri="{BB962C8B-B14F-4D97-AF65-F5344CB8AC3E}">
        <p14:creationId xmlns:p14="http://schemas.microsoft.com/office/powerpoint/2010/main" val="244365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2803"/>
            <a:ext cx="2057400" cy="8582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02803"/>
            <a:ext cx="6019800" cy="8582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BF8784-E5B3-4A01-BC6B-1AF5DAEE47EE}" type="datetimeFigureOut">
              <a:rPr lang="en-US"/>
              <a:pPr>
                <a:defRPr/>
              </a:pPr>
              <a:t>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496862-3466-4D3A-9348-5FD099E3BBB0}" type="slidenum">
              <a:rPr lang="en-US"/>
              <a:pPr>
                <a:defRPr/>
              </a:pPr>
              <a:t>‹#›</a:t>
            </a:fld>
            <a:endParaRPr lang="en-US"/>
          </a:p>
        </p:txBody>
      </p:sp>
    </p:spTree>
    <p:extLst>
      <p:ext uri="{BB962C8B-B14F-4D97-AF65-F5344CB8AC3E}">
        <p14:creationId xmlns:p14="http://schemas.microsoft.com/office/powerpoint/2010/main" val="2882262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0260B3-33A7-43B1-9503-0FC3D7A8E562}" type="datetimeFigureOut">
              <a:rPr lang="en-US"/>
              <a:pPr>
                <a:defRPr/>
              </a:pPr>
              <a:t>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051D34-1D78-486E-B904-DB716C45F2CB}" type="slidenum">
              <a:rPr lang="en-US"/>
              <a:pPr>
                <a:defRPr/>
              </a:pPr>
              <a:t>‹#›</a:t>
            </a:fld>
            <a:endParaRPr lang="en-US"/>
          </a:p>
        </p:txBody>
      </p:sp>
    </p:spTree>
    <p:extLst>
      <p:ext uri="{BB962C8B-B14F-4D97-AF65-F5344CB8AC3E}">
        <p14:creationId xmlns:p14="http://schemas.microsoft.com/office/powerpoint/2010/main" val="276937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6463454"/>
            <a:ext cx="777240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263180"/>
            <a:ext cx="777240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A32B9F-71D6-45F7-AF2B-9D01D8DB6F33}" type="datetimeFigureOut">
              <a:rPr lang="en-US"/>
              <a:pPr>
                <a:defRPr/>
              </a:pPr>
              <a:t>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703A0F-0517-4E45-B624-489672D8D66E}" type="slidenum">
              <a:rPr lang="en-US"/>
              <a:pPr>
                <a:defRPr/>
              </a:pPr>
              <a:t>‹#›</a:t>
            </a:fld>
            <a:endParaRPr lang="en-US"/>
          </a:p>
        </p:txBody>
      </p:sp>
    </p:spTree>
    <p:extLst>
      <p:ext uri="{BB962C8B-B14F-4D97-AF65-F5344CB8AC3E}">
        <p14:creationId xmlns:p14="http://schemas.microsoft.com/office/powerpoint/2010/main" val="150892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346962"/>
            <a:ext cx="403860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346962"/>
            <a:ext cx="403860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8B6BE12-55A3-4ABB-93C7-E4A9D22D85CE}" type="datetimeFigureOut">
              <a:rPr lang="en-US"/>
              <a:pPr>
                <a:defRPr/>
              </a:pPr>
              <a:t>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4A5FB3-2D75-4E6F-B17F-56CB17E6AA5B}" type="slidenum">
              <a:rPr lang="en-US"/>
              <a:pPr>
                <a:defRPr/>
              </a:pPr>
              <a:t>‹#›</a:t>
            </a:fld>
            <a:endParaRPr lang="en-US"/>
          </a:p>
        </p:txBody>
      </p:sp>
    </p:spTree>
    <p:extLst>
      <p:ext uri="{BB962C8B-B14F-4D97-AF65-F5344CB8AC3E}">
        <p14:creationId xmlns:p14="http://schemas.microsoft.com/office/powerpoint/2010/main" val="3776649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251499"/>
            <a:ext cx="4040188"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189817"/>
            <a:ext cx="4040188"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2251499"/>
            <a:ext cx="4041775"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3189817"/>
            <a:ext cx="4041775"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7224748-A4DF-4526-954D-40059D1C1320}" type="datetimeFigureOut">
              <a:rPr lang="en-US"/>
              <a:pPr>
                <a:defRPr/>
              </a:pPr>
              <a:t>2/3/2017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D39FEC5-F6CA-44BE-9BA8-0E2BFBCF4289}" type="slidenum">
              <a:rPr lang="en-US"/>
              <a:pPr>
                <a:defRPr/>
              </a:pPr>
              <a:t>‹#›</a:t>
            </a:fld>
            <a:endParaRPr lang="en-US"/>
          </a:p>
        </p:txBody>
      </p:sp>
    </p:spTree>
    <p:extLst>
      <p:ext uri="{BB962C8B-B14F-4D97-AF65-F5344CB8AC3E}">
        <p14:creationId xmlns:p14="http://schemas.microsoft.com/office/powerpoint/2010/main" val="405370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1DCBB9D-BB33-4993-8AF0-9ABB4A8D6951}" type="datetimeFigureOut">
              <a:rPr lang="en-US"/>
              <a:pPr>
                <a:defRPr/>
              </a:pPr>
              <a:t>2/3/2017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45F9F97-ABAF-42F4-AE76-C37CD8B6CB7D}" type="slidenum">
              <a:rPr lang="en-US"/>
              <a:pPr>
                <a:defRPr/>
              </a:pPr>
              <a:t>‹#›</a:t>
            </a:fld>
            <a:endParaRPr lang="en-US"/>
          </a:p>
        </p:txBody>
      </p:sp>
    </p:spTree>
    <p:extLst>
      <p:ext uri="{BB962C8B-B14F-4D97-AF65-F5344CB8AC3E}">
        <p14:creationId xmlns:p14="http://schemas.microsoft.com/office/powerpoint/2010/main" val="524064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1EAF07E-E6D1-43C2-83B6-B682387EBAC0}" type="datetimeFigureOut">
              <a:rPr lang="en-US"/>
              <a:pPr>
                <a:defRPr/>
              </a:pPr>
              <a:t>2/3/2017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64F9CE9-3D9E-4666-9A8B-C06A0A5EF39B}" type="slidenum">
              <a:rPr lang="en-US"/>
              <a:pPr>
                <a:defRPr/>
              </a:pPr>
              <a:t>‹#›</a:t>
            </a:fld>
            <a:endParaRPr lang="en-US"/>
          </a:p>
        </p:txBody>
      </p:sp>
    </p:spTree>
    <p:extLst>
      <p:ext uri="{BB962C8B-B14F-4D97-AF65-F5344CB8AC3E}">
        <p14:creationId xmlns:p14="http://schemas.microsoft.com/office/powerpoint/2010/main" val="3161421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00473"/>
            <a:ext cx="3008313"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49" y="400474"/>
            <a:ext cx="5111751"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104814"/>
            <a:ext cx="3008313"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CE9CE9-A4D3-4F0C-AB34-B1627C79538B}" type="datetimeFigureOut">
              <a:rPr lang="en-US"/>
              <a:pPr>
                <a:defRPr/>
              </a:pPr>
              <a:t>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303F16-7446-45C1-93BA-60F8AEB3BA16}" type="slidenum">
              <a:rPr lang="en-US"/>
              <a:pPr>
                <a:defRPr/>
              </a:pPr>
              <a:t>‹#›</a:t>
            </a:fld>
            <a:endParaRPr lang="en-US"/>
          </a:p>
        </p:txBody>
      </p:sp>
    </p:spTree>
    <p:extLst>
      <p:ext uri="{BB962C8B-B14F-4D97-AF65-F5344CB8AC3E}">
        <p14:creationId xmlns:p14="http://schemas.microsoft.com/office/powerpoint/2010/main" val="4040057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7040880"/>
            <a:ext cx="548640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98737"/>
            <a:ext cx="5486400" cy="603504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7872096"/>
            <a:ext cx="548640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ACA6EF-F94E-4C6B-BFA5-A948480E8747}" type="datetimeFigureOut">
              <a:rPr lang="en-US"/>
              <a:pPr>
                <a:defRPr/>
              </a:pPr>
              <a:t>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5A2EAF-E592-4B9B-8E9A-4B78D5C55829}" type="slidenum">
              <a:rPr lang="en-US"/>
              <a:pPr>
                <a:defRPr/>
              </a:pPr>
              <a:t>‹#›</a:t>
            </a:fld>
            <a:endParaRPr lang="en-US"/>
          </a:p>
        </p:txBody>
      </p:sp>
    </p:spTree>
    <p:extLst>
      <p:ext uri="{BB962C8B-B14F-4D97-AF65-F5344CB8AC3E}">
        <p14:creationId xmlns:p14="http://schemas.microsoft.com/office/powerpoint/2010/main" val="3877096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403225"/>
            <a:ext cx="8229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Text Placeholder 2"/>
          <p:cNvSpPr>
            <a:spLocks noGrp="1"/>
          </p:cNvSpPr>
          <p:nvPr>
            <p:ph type="body" idx="1"/>
          </p:nvPr>
        </p:nvSpPr>
        <p:spPr bwMode="auto">
          <a:xfrm>
            <a:off x="457200" y="2346325"/>
            <a:ext cx="8229600" cy="663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4" name="Date Placeholder 3"/>
          <p:cNvSpPr>
            <a:spLocks noGrp="1"/>
          </p:cNvSpPr>
          <p:nvPr>
            <p:ph type="dt" sz="half" idx="2"/>
          </p:nvPr>
        </p:nvSpPr>
        <p:spPr>
          <a:xfrm>
            <a:off x="457200" y="9323388"/>
            <a:ext cx="2133600" cy="53498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70675CA-98E5-40CC-96AC-2963EE541A7F}" type="datetimeFigureOut">
              <a:rPr lang="en-US"/>
              <a:pPr>
                <a:defRPr/>
              </a:pPr>
              <a:t>2/3/2017</a:t>
            </a:fld>
            <a:endParaRPr lang="en-US"/>
          </a:p>
        </p:txBody>
      </p:sp>
      <p:sp>
        <p:nvSpPr>
          <p:cNvPr id="5" name="Footer Placeholder 4"/>
          <p:cNvSpPr>
            <a:spLocks noGrp="1"/>
          </p:cNvSpPr>
          <p:nvPr>
            <p:ph type="ftr" sz="quarter" idx="3"/>
          </p:nvPr>
        </p:nvSpPr>
        <p:spPr>
          <a:xfrm>
            <a:off x="3124200" y="9323388"/>
            <a:ext cx="2895600" cy="53498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9323388"/>
            <a:ext cx="2133600" cy="53498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4E32095-D352-415A-8870-60DB688D185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hart" Target="../charts/chart2.xml"/><Relationship Id="rId5" Type="http://schemas.openxmlformats.org/officeDocument/2006/relationships/image" Target="../media/image4.png"/><Relationship Id="rId10" Type="http://schemas.openxmlformats.org/officeDocument/2006/relationships/chart" Target="../charts/chart1.xml"/><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3"/>
          <p:cNvGrpSpPr>
            <a:grpSpLocks/>
          </p:cNvGrpSpPr>
          <p:nvPr/>
        </p:nvGrpSpPr>
        <p:grpSpPr bwMode="auto">
          <a:xfrm>
            <a:off x="457200" y="622300"/>
            <a:ext cx="5334000" cy="7418388"/>
            <a:chOff x="685879" y="457200"/>
            <a:chExt cx="4889955" cy="7418355"/>
          </a:xfrm>
        </p:grpSpPr>
        <p:grpSp>
          <p:nvGrpSpPr>
            <p:cNvPr id="5137" name="Group 2"/>
            <p:cNvGrpSpPr>
              <a:grpSpLocks/>
            </p:cNvGrpSpPr>
            <p:nvPr/>
          </p:nvGrpSpPr>
          <p:grpSpPr bwMode="auto">
            <a:xfrm>
              <a:off x="685879" y="457200"/>
              <a:ext cx="4889955" cy="7230188"/>
              <a:chOff x="1205376" y="512603"/>
              <a:chExt cx="6147960" cy="8783797"/>
            </a:xfrm>
          </p:grpSpPr>
          <p:sp>
            <p:nvSpPr>
              <p:cNvPr id="8" name="TextBox 7"/>
              <p:cNvSpPr txBox="1">
                <a:spLocks noChangeArrowheads="1"/>
              </p:cNvSpPr>
              <p:nvPr/>
            </p:nvSpPr>
            <p:spPr bwMode="auto">
              <a:xfrm>
                <a:off x="2286759" y="512603"/>
                <a:ext cx="1732773" cy="46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Control</a:t>
                </a:r>
                <a:endParaRPr lang="en-US" altLang="en-US" sz="2400" b="1" dirty="0">
                  <a:latin typeface="+mn-lt"/>
                  <a:cs typeface="Times New Roman" panose="02020603050405020304" pitchFamily="18" charset="0"/>
                </a:endParaRPr>
              </a:p>
            </p:txBody>
          </p:sp>
          <p:sp>
            <p:nvSpPr>
              <p:cNvPr id="9" name="TextBox 8"/>
              <p:cNvSpPr txBox="1">
                <a:spLocks noChangeArrowheads="1"/>
              </p:cNvSpPr>
              <p:nvPr/>
            </p:nvSpPr>
            <p:spPr bwMode="auto">
              <a:xfrm>
                <a:off x="4981980" y="512603"/>
                <a:ext cx="2036512" cy="56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Doxycycline</a:t>
                </a:r>
                <a:endParaRPr lang="en-US" altLang="en-US" sz="2400" b="1" dirty="0">
                  <a:latin typeface="+mn-lt"/>
                  <a:cs typeface="Times New Roman" panose="02020603050405020304" pitchFamily="18" charset="0"/>
                </a:endParaRPr>
              </a:p>
            </p:txBody>
          </p:sp>
          <p:sp>
            <p:nvSpPr>
              <p:cNvPr id="11" name="TextBox 10"/>
              <p:cNvSpPr txBox="1">
                <a:spLocks noChangeArrowheads="1"/>
              </p:cNvSpPr>
              <p:nvPr/>
            </p:nvSpPr>
            <p:spPr bwMode="auto">
              <a:xfrm rot="16200000">
                <a:off x="669106" y="6086404"/>
                <a:ext cx="1612318" cy="539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Ki67</a:t>
                </a:r>
                <a:endParaRPr lang="en-US" altLang="en-US" sz="2400" b="1" dirty="0">
                  <a:latin typeface="+mn-lt"/>
                  <a:cs typeface="Times New Roman" panose="02020603050405020304" pitchFamily="18" charset="0"/>
                </a:endParaRPr>
              </a:p>
            </p:txBody>
          </p:sp>
          <p:sp>
            <p:nvSpPr>
              <p:cNvPr id="15" name="TextBox 14"/>
              <p:cNvSpPr txBox="1">
                <a:spLocks noChangeArrowheads="1"/>
              </p:cNvSpPr>
              <p:nvPr/>
            </p:nvSpPr>
            <p:spPr bwMode="auto">
              <a:xfrm rot="16200000">
                <a:off x="670070" y="8220411"/>
                <a:ext cx="1610389" cy="539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TUNEL</a:t>
                </a:r>
                <a:endParaRPr lang="en-US" altLang="en-US" sz="2400" b="1" dirty="0">
                  <a:latin typeface="+mn-lt"/>
                  <a:cs typeface="Times New Roman" panose="02020603050405020304" pitchFamily="18" charset="0"/>
                </a:endParaRPr>
              </a:p>
            </p:txBody>
          </p:sp>
          <p:sp>
            <p:nvSpPr>
              <p:cNvPr id="16" name="TextBox 15"/>
              <p:cNvSpPr txBox="1">
                <a:spLocks noChangeArrowheads="1"/>
              </p:cNvSpPr>
              <p:nvPr/>
            </p:nvSpPr>
            <p:spPr bwMode="auto">
              <a:xfrm rot="16200000">
                <a:off x="706713" y="1817425"/>
                <a:ext cx="1537103" cy="539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IgG</a:t>
                </a:r>
                <a:endParaRPr lang="en-US" altLang="en-US" sz="2400" b="1" dirty="0">
                  <a:latin typeface="+mn-lt"/>
                  <a:cs typeface="Times New Roman" panose="02020603050405020304" pitchFamily="18" charset="0"/>
                </a:endParaRPr>
              </a:p>
            </p:txBody>
          </p:sp>
          <p:grpSp>
            <p:nvGrpSpPr>
              <p:cNvPr id="5177" name="Group 1"/>
              <p:cNvGrpSpPr>
                <a:grpSpLocks/>
              </p:cNvGrpSpPr>
              <p:nvPr/>
            </p:nvGrpSpPr>
            <p:grpSpPr bwMode="auto">
              <a:xfrm rot="10800000">
                <a:off x="1752597" y="1074195"/>
                <a:ext cx="5600739" cy="6309151"/>
                <a:chOff x="1710118" y="972314"/>
                <a:chExt cx="6239018" cy="7533790"/>
              </a:xfrm>
            </p:grpSpPr>
            <p:pic>
              <p:nvPicPr>
                <p:cNvPr id="1026" name="Picture 2" descr="D:\Documents\Animal Experiments\8_9_16 Dox Fat Pad\5C Empty Dox IFITM1-3.tif"/>
                <p:cNvPicPr>
                  <a:picLocks noChangeAspect="1" noChangeArrowheads="1"/>
                </p:cNvPicPr>
                <p:nvPr/>
              </p:nvPicPr>
              <p:blipFill rotWithShape="1">
                <a:blip r:embed="rId2"/>
                <a:srcRect l="16946" b="11815"/>
                <a:stretch/>
              </p:blipFill>
              <p:spPr bwMode="auto">
                <a:xfrm>
                  <a:off x="1714195" y="3529837"/>
                  <a:ext cx="3047220" cy="2420414"/>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27" name="Picture 3" descr="D:\Documents\Animal Experiments\8_9_16 Dox Fat Pad\5C Empty Dox IgG.tif"/>
                <p:cNvPicPr>
                  <a:picLocks noChangeAspect="1" noChangeArrowheads="1"/>
                </p:cNvPicPr>
                <p:nvPr/>
              </p:nvPicPr>
              <p:blipFill rotWithShape="1">
                <a:blip r:embed="rId3"/>
                <a:srcRect l="16946" b="11815"/>
                <a:stretch/>
              </p:blipFill>
              <p:spPr bwMode="auto">
                <a:xfrm>
                  <a:off x="1714195" y="6083823"/>
                  <a:ext cx="3047220" cy="2418112"/>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28" name="Picture 4" descr="D:\Documents\Animal Experiments\8_9_16 Dox Fat Pad\5C Empty Con IGITM1 20x-2.tif"/>
                <p:cNvPicPr>
                  <a:picLocks noChangeAspect="1" noChangeArrowheads="1"/>
                </p:cNvPicPr>
                <p:nvPr/>
              </p:nvPicPr>
              <p:blipFill rotWithShape="1">
                <a:blip r:embed="rId4"/>
                <a:srcRect l="6377" t="11815" r="10569"/>
                <a:stretch/>
              </p:blipFill>
              <p:spPr bwMode="auto">
                <a:xfrm>
                  <a:off x="4906133" y="3529837"/>
                  <a:ext cx="3047220" cy="2420414"/>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31" name="Picture 7" descr="D:\Documents\Animal Experiments\8_9_16 Dox Fat Pad\5C Empty Con IgG 20x.tif"/>
                <p:cNvPicPr>
                  <a:picLocks noChangeAspect="1" noChangeArrowheads="1"/>
                </p:cNvPicPr>
                <p:nvPr/>
              </p:nvPicPr>
              <p:blipFill rotWithShape="1">
                <a:blip r:embed="rId5"/>
                <a:srcRect r="16946" b="11815"/>
                <a:stretch/>
              </p:blipFill>
              <p:spPr bwMode="auto">
                <a:xfrm>
                  <a:off x="4906133" y="6083823"/>
                  <a:ext cx="3047220" cy="2418112"/>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32" name="Picture 8" descr="D:\Documents\Animal Experiments\8_9_16 Dox Fat Pad\5C Empty Dox Ki67 20x-3.tif"/>
                <p:cNvPicPr>
                  <a:picLocks noChangeAspect="1" noChangeArrowheads="1"/>
                </p:cNvPicPr>
                <p:nvPr/>
              </p:nvPicPr>
              <p:blipFill rotWithShape="1">
                <a:blip r:embed="rId6"/>
                <a:srcRect l="14112" t="8874" r="2835" b="2941"/>
                <a:stretch/>
              </p:blipFill>
              <p:spPr bwMode="auto">
                <a:xfrm>
                  <a:off x="1710118" y="973547"/>
                  <a:ext cx="3047220" cy="2415808"/>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33" name="Picture 9" descr="D:\Documents\Animal Experiments\8_9_16 Dox Fat Pad\5C Empty Con Ki67 20x-2.tif"/>
                <p:cNvPicPr>
                  <a:picLocks noChangeAspect="1" noChangeArrowheads="1"/>
                </p:cNvPicPr>
                <p:nvPr/>
              </p:nvPicPr>
              <p:blipFill rotWithShape="1">
                <a:blip r:embed="rId7"/>
                <a:srcRect l="12173" t="7714" r="4773" b="4101"/>
                <a:stretch/>
              </p:blipFill>
              <p:spPr bwMode="auto">
                <a:xfrm>
                  <a:off x="4906133" y="973547"/>
                  <a:ext cx="3047220" cy="2415808"/>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grpSp>
          <p:sp>
            <p:nvSpPr>
              <p:cNvPr id="23" name="TextBox 22"/>
              <p:cNvSpPr txBox="1">
                <a:spLocks noChangeArrowheads="1"/>
              </p:cNvSpPr>
              <p:nvPr/>
            </p:nvSpPr>
            <p:spPr bwMode="auto">
              <a:xfrm rot="16200000">
                <a:off x="707678" y="4003504"/>
                <a:ext cx="1535174" cy="539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FEB80A"/>
                  </a:buClr>
                  <a:buFont typeface="Arial" charset="0"/>
                  <a:buChar char="•"/>
                  <a:defRPr>
                    <a:solidFill>
                      <a:schemeClr val="tx1"/>
                    </a:solidFill>
                    <a:latin typeface="Calibri" pitchFamily="34" charset="0"/>
                  </a:defRPr>
                </a:lvl3pPr>
                <a:lvl4pPr marL="1600200" indent="-228600" eaLnBrk="0" hangingPunct="0">
                  <a:spcBef>
                    <a:spcPct val="20000"/>
                  </a:spcBef>
                  <a:buClr>
                    <a:srgbClr val="00ADDC"/>
                  </a:buClr>
                  <a:buFont typeface="Arial" charset="0"/>
                  <a:buChar char="•"/>
                  <a:defRPr sz="1600">
                    <a:solidFill>
                      <a:schemeClr val="tx1"/>
                    </a:solidFill>
                    <a:latin typeface="Calibri" pitchFamily="34" charset="0"/>
                  </a:defRPr>
                </a:lvl4pPr>
                <a:lvl5pPr marL="2057400" indent="-228600" eaLnBrk="0" hangingPunct="0">
                  <a:spcBef>
                    <a:spcPct val="20000"/>
                  </a:spcBef>
                  <a:buClr>
                    <a:srgbClr val="738AC8"/>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738AC8"/>
                  </a:buClr>
                  <a:buFont typeface="Arial" charset="0"/>
                  <a:buChar char="•"/>
                  <a:defRPr sz="1400">
                    <a:solidFill>
                      <a:schemeClr val="tx1"/>
                    </a:solidFill>
                    <a:latin typeface="Calibri" pitchFamily="34" charset="0"/>
                  </a:defRPr>
                </a:lvl9pPr>
              </a:lstStyle>
              <a:p>
                <a:pPr algn="ctr" eaLnBrk="1" fontAlgn="auto" hangingPunct="1">
                  <a:spcBef>
                    <a:spcPct val="0"/>
                  </a:spcBef>
                  <a:spcAft>
                    <a:spcPts val="0"/>
                  </a:spcAft>
                  <a:buClrTx/>
                  <a:buFontTx/>
                  <a:buNone/>
                  <a:defRPr/>
                </a:pPr>
                <a:r>
                  <a:rPr lang="en-US" altLang="en-US" sz="2400" b="1" dirty="0" smtClean="0">
                    <a:latin typeface="+mn-lt"/>
                    <a:cs typeface="Times New Roman" panose="02020603050405020304" pitchFamily="18" charset="0"/>
                  </a:rPr>
                  <a:t>IFITM1</a:t>
                </a:r>
                <a:endParaRPr lang="en-US" altLang="en-US" sz="2400" b="1" dirty="0">
                  <a:latin typeface="+mn-lt"/>
                  <a:cs typeface="Times New Roman" panose="02020603050405020304" pitchFamily="18" charset="0"/>
                </a:endParaRPr>
              </a:p>
            </p:txBody>
          </p:sp>
        </p:grpSp>
        <p:pic>
          <p:nvPicPr>
            <p:cNvPr id="1034" name="Picture 10" descr="D:\Documents\Fluorescent Images\16_8_10 Fat Pad\5C Con\Image25.tif"/>
            <p:cNvPicPr>
              <a:picLocks noChangeAspect="1" noChangeArrowheads="1"/>
            </p:cNvPicPr>
            <p:nvPr/>
          </p:nvPicPr>
          <p:blipFill rotWithShape="1">
            <a:blip r:embed="rId8"/>
            <a:srcRect l="11378" t="10789" r="28870" b="10789"/>
            <a:stretch/>
          </p:blipFill>
          <p:spPr bwMode="auto">
            <a:xfrm>
              <a:off x="1121027" y="6208687"/>
              <a:ext cx="2174284" cy="1666868"/>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1035" name="Picture 11" descr="D:\Documents\Fluorescent Images\16_8_10 Fat Pad\5C Con\Image19.tif"/>
            <p:cNvPicPr>
              <a:picLocks noChangeAspect="1" noChangeArrowheads="1"/>
            </p:cNvPicPr>
            <p:nvPr/>
          </p:nvPicPr>
          <p:blipFill rotWithShape="1">
            <a:blip r:embed="rId9"/>
            <a:srcRect l="10368" t="10789" r="30272" b="10789"/>
            <a:stretch/>
          </p:blipFill>
          <p:spPr bwMode="auto">
            <a:xfrm>
              <a:off x="3400096" y="6208687"/>
              <a:ext cx="2175738" cy="1666868"/>
            </a:xfrm>
            <a:prstGeom prst="rect">
              <a:avLst/>
            </a:prstGeom>
            <a:noFill/>
            <a:ln w="38100">
              <a:solidFill>
                <a:schemeClr val="bg1">
                  <a:lumMod val="65000"/>
                </a:schemeClr>
              </a:solidFill>
            </a:ln>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895035" y="5798451"/>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sp>
          <p:nvSpPr>
            <p:cNvPr id="30" name="TextBox 29"/>
            <p:cNvSpPr txBox="1"/>
            <p:nvPr/>
          </p:nvSpPr>
          <p:spPr>
            <a:xfrm>
              <a:off x="4895035" y="4056730"/>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sp>
          <p:nvSpPr>
            <p:cNvPr id="31" name="TextBox 30"/>
            <p:cNvSpPr txBox="1"/>
            <p:nvPr/>
          </p:nvSpPr>
          <p:spPr>
            <a:xfrm>
              <a:off x="2580763" y="5798451"/>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sp>
          <p:nvSpPr>
            <p:cNvPr id="32" name="TextBox 31"/>
            <p:cNvSpPr txBox="1"/>
            <p:nvPr/>
          </p:nvSpPr>
          <p:spPr>
            <a:xfrm>
              <a:off x="2572005" y="4056730"/>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cxnSp>
          <p:nvCxnSpPr>
            <p:cNvPr id="33" name="Straight Connector 32"/>
            <p:cNvCxnSpPr/>
            <p:nvPr/>
          </p:nvCxnSpPr>
          <p:spPr>
            <a:xfrm>
              <a:off x="2561818" y="4279883"/>
              <a:ext cx="6505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878725" y="4279883"/>
              <a:ext cx="64908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878725" y="6034063"/>
              <a:ext cx="64908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561818" y="6034063"/>
              <a:ext cx="6505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895035" y="2286000"/>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sp>
          <p:nvSpPr>
            <p:cNvPr id="38" name="TextBox 37"/>
            <p:cNvSpPr txBox="1"/>
            <p:nvPr/>
          </p:nvSpPr>
          <p:spPr>
            <a:xfrm>
              <a:off x="2572005" y="2286000"/>
              <a:ext cx="603785" cy="246221"/>
            </a:xfrm>
            <a:prstGeom prst="rect">
              <a:avLst/>
            </a:prstGeom>
            <a:solidFill>
              <a:schemeClr val="bg1"/>
            </a:solidFill>
            <a:effectLst>
              <a:softEdge rad="63500"/>
            </a:effectLst>
          </p:spPr>
          <p:txBody>
            <a:bodyPr>
              <a:spAutoFit/>
            </a:bodyPr>
            <a:lstStyle/>
            <a:p>
              <a:pPr algn="ctr" fontAlgn="auto">
                <a:spcBef>
                  <a:spcPts val="0"/>
                </a:spcBef>
                <a:spcAft>
                  <a:spcPts val="0"/>
                </a:spcAft>
                <a:defRPr/>
              </a:pPr>
              <a:r>
                <a:rPr lang="en-US" sz="1000" b="1" dirty="0">
                  <a:latin typeface="Gill Sans"/>
                  <a:cs typeface="+mn-cs"/>
                </a:rPr>
                <a:t>100 µM</a:t>
              </a:r>
            </a:p>
          </p:txBody>
        </p:sp>
        <p:cxnSp>
          <p:nvCxnSpPr>
            <p:cNvPr id="39" name="Straight Connector 38"/>
            <p:cNvCxnSpPr/>
            <p:nvPr/>
          </p:nvCxnSpPr>
          <p:spPr>
            <a:xfrm>
              <a:off x="2561818" y="2508241"/>
              <a:ext cx="6505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78725" y="2508241"/>
              <a:ext cx="64908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778100" y="7559019"/>
              <a:ext cx="591671" cy="246221"/>
            </a:xfrm>
            <a:prstGeom prst="rect">
              <a:avLst/>
            </a:prstGeom>
            <a:solidFill>
              <a:schemeClr val="tx1"/>
            </a:solidFill>
            <a:effectLst>
              <a:softEdge rad="31750"/>
            </a:effectLst>
          </p:spPr>
          <p:txBody>
            <a:bodyPr>
              <a:spAutoFit/>
            </a:bodyPr>
            <a:lstStyle/>
            <a:p>
              <a:pPr algn="ctr" fontAlgn="auto">
                <a:spcBef>
                  <a:spcPts val="0"/>
                </a:spcBef>
                <a:spcAft>
                  <a:spcPts val="0"/>
                </a:spcAft>
                <a:defRPr/>
              </a:pPr>
              <a:r>
                <a:rPr lang="en-US" sz="1000" b="1" dirty="0">
                  <a:solidFill>
                    <a:schemeClr val="bg1"/>
                  </a:solidFill>
                  <a:latin typeface="Gill Sans"/>
                  <a:cs typeface="+mn-cs"/>
                </a:rPr>
                <a:t>100 µM</a:t>
              </a:r>
            </a:p>
          </p:txBody>
        </p:sp>
        <p:cxnSp>
          <p:nvCxnSpPr>
            <p:cNvPr id="42" name="Straight Connector 41"/>
            <p:cNvCxnSpPr/>
            <p:nvPr/>
          </p:nvCxnSpPr>
          <p:spPr>
            <a:xfrm>
              <a:off x="4728824" y="7785067"/>
              <a:ext cx="734949" cy="0"/>
            </a:xfrm>
            <a:prstGeom prst="line">
              <a:avLst/>
            </a:prstGeom>
            <a:solidFill>
              <a:schemeClr val="tx1"/>
            </a:solid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573408" y="7559019"/>
              <a:ext cx="591671" cy="246221"/>
            </a:xfrm>
            <a:prstGeom prst="rect">
              <a:avLst/>
            </a:prstGeom>
            <a:solidFill>
              <a:schemeClr val="tx1"/>
            </a:solidFill>
            <a:effectLst>
              <a:softEdge rad="31750"/>
            </a:effectLst>
          </p:spPr>
          <p:txBody>
            <a:bodyPr>
              <a:spAutoFit/>
            </a:bodyPr>
            <a:lstStyle/>
            <a:p>
              <a:pPr algn="ctr" fontAlgn="auto">
                <a:spcBef>
                  <a:spcPts val="0"/>
                </a:spcBef>
                <a:spcAft>
                  <a:spcPts val="0"/>
                </a:spcAft>
                <a:defRPr/>
              </a:pPr>
              <a:r>
                <a:rPr lang="en-US" sz="1000" b="1" dirty="0">
                  <a:solidFill>
                    <a:schemeClr val="bg1"/>
                  </a:solidFill>
                  <a:latin typeface="Gill Sans"/>
                  <a:cs typeface="+mn-cs"/>
                </a:rPr>
                <a:t>100 µM</a:t>
              </a:r>
            </a:p>
          </p:txBody>
        </p:sp>
        <p:cxnSp>
          <p:nvCxnSpPr>
            <p:cNvPr id="44" name="Straight Connector 43"/>
            <p:cNvCxnSpPr/>
            <p:nvPr/>
          </p:nvCxnSpPr>
          <p:spPr>
            <a:xfrm>
              <a:off x="2484684" y="7785067"/>
              <a:ext cx="734949" cy="0"/>
            </a:xfrm>
            <a:prstGeom prst="line">
              <a:avLst/>
            </a:prstGeom>
            <a:solidFill>
              <a:schemeClr val="tx1"/>
            </a:solidFill>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23" name="TextBox 45"/>
          <p:cNvSpPr txBox="1">
            <a:spLocks noChangeArrowheads="1"/>
          </p:cNvSpPr>
          <p:nvPr/>
        </p:nvSpPr>
        <p:spPr bwMode="auto">
          <a:xfrm>
            <a:off x="268288" y="76200"/>
            <a:ext cx="2501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1800"/>
              <a:t>Supplementary Figure 4</a:t>
            </a:r>
          </a:p>
        </p:txBody>
      </p:sp>
      <p:sp>
        <p:nvSpPr>
          <p:cNvPr id="5124" name="TextBox 44"/>
          <p:cNvSpPr txBox="1">
            <a:spLocks noChangeArrowheads="1"/>
          </p:cNvSpPr>
          <p:nvPr/>
        </p:nvSpPr>
        <p:spPr bwMode="auto">
          <a:xfrm>
            <a:off x="0" y="8229600"/>
            <a:ext cx="91440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US" altLang="en-US" sz="1400" b="1">
                <a:latin typeface="Gill Sans"/>
                <a:cs typeface="Times New Roman" pitchFamily="18" charset="0"/>
              </a:rPr>
              <a:t>Supplementary Figure 4: Doxycycline induced IFITM1 shRNA expression is specific to MCF-7:5C/IFsh cells. </a:t>
            </a:r>
          </a:p>
          <a:p>
            <a:pPr algn="just" eaLnBrk="1" hangingPunct="1">
              <a:spcBef>
                <a:spcPct val="0"/>
              </a:spcBef>
              <a:buFontTx/>
              <a:buNone/>
            </a:pPr>
            <a:r>
              <a:rPr lang="en-US" altLang="en-US" sz="1400">
                <a:latin typeface="Gill Sans"/>
                <a:cs typeface="Times New Roman" pitchFamily="18" charset="0"/>
              </a:rPr>
              <a:t>3 million MCF-7:5C/C9Con cells were injected into the 4</a:t>
            </a:r>
            <a:r>
              <a:rPr lang="en-US" altLang="en-US" sz="1400" baseline="30000">
                <a:latin typeface="Gill Sans"/>
                <a:cs typeface="Times New Roman" pitchFamily="18" charset="0"/>
              </a:rPr>
              <a:t>th</a:t>
            </a:r>
            <a:r>
              <a:rPr lang="en-US" altLang="en-US" sz="1400">
                <a:latin typeface="Gill Sans"/>
                <a:cs typeface="Times New Roman" pitchFamily="18" charset="0"/>
              </a:rPr>
              <a:t> mammary fat pad of ovarectomized female NSG mice. 9 days after orthotopic injection, mice were randomized to treatment groups and half were provided doxycycline (Dox)-treated drinking water. Excised tumors were fixed, embedded in paraffin and sectioned onto glass slides. IFITM1 and Ki67 expression was determined by immunohistochemical staining. The percent of Ki67 positive cells was determined by counting four separate 40X fields. Cell death was analyzed by TUNEL staining and quantified by Image J software analysis of six separate 20X images. Representative images are shown. </a:t>
            </a:r>
          </a:p>
          <a:p>
            <a:pPr algn="just" eaLnBrk="1" hangingPunct="1">
              <a:spcBef>
                <a:spcPct val="0"/>
              </a:spcBef>
              <a:buFontTx/>
              <a:buNone/>
            </a:pPr>
            <a:endParaRPr lang="en-US" altLang="en-US" sz="1400">
              <a:latin typeface="Gill Sans"/>
              <a:cs typeface="Times New Roman" pitchFamily="18" charset="0"/>
            </a:endParaRPr>
          </a:p>
        </p:txBody>
      </p:sp>
      <p:grpSp>
        <p:nvGrpSpPr>
          <p:cNvPr id="5125" name="Group 6"/>
          <p:cNvGrpSpPr>
            <a:grpSpLocks/>
          </p:cNvGrpSpPr>
          <p:nvPr/>
        </p:nvGrpSpPr>
        <p:grpSpPr bwMode="auto">
          <a:xfrm>
            <a:off x="6248400" y="4406900"/>
            <a:ext cx="2303463" cy="1790700"/>
            <a:chOff x="6248400" y="4406739"/>
            <a:chExt cx="2302853" cy="1790310"/>
          </a:xfrm>
        </p:grpSpPr>
        <p:grpSp>
          <p:nvGrpSpPr>
            <p:cNvPr id="5132" name="Group 5"/>
            <p:cNvGrpSpPr>
              <a:grpSpLocks/>
            </p:cNvGrpSpPr>
            <p:nvPr/>
          </p:nvGrpSpPr>
          <p:grpSpPr bwMode="auto">
            <a:xfrm>
              <a:off x="6248400" y="4406739"/>
              <a:ext cx="2302853" cy="1790310"/>
              <a:chOff x="5791200" y="3620008"/>
              <a:chExt cx="2972305" cy="1790310"/>
            </a:xfrm>
          </p:grpSpPr>
          <p:sp>
            <p:nvSpPr>
              <p:cNvPr id="5135" name="TextBox 2"/>
              <p:cNvSpPr txBox="1">
                <a:spLocks noChangeArrowheads="1"/>
              </p:cNvSpPr>
              <p:nvPr/>
            </p:nvSpPr>
            <p:spPr bwMode="auto">
              <a:xfrm rot="-5400000">
                <a:off x="5122942" y="4325859"/>
                <a:ext cx="16442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b="1">
                    <a:latin typeface="Gill Sans"/>
                  </a:rPr>
                  <a:t>% Ki67 Positive</a:t>
                </a:r>
              </a:p>
            </p:txBody>
          </p:sp>
          <p:graphicFrame>
            <p:nvGraphicFramePr>
              <p:cNvPr id="49" name="Chart 48"/>
              <p:cNvGraphicFramePr>
                <a:graphicFrameLocks/>
              </p:cNvGraphicFramePr>
              <p:nvPr/>
            </p:nvGraphicFramePr>
            <p:xfrm>
              <a:off x="6020305" y="3620008"/>
              <a:ext cx="2743200" cy="1790310"/>
            </p:xfrm>
            <a:graphic>
              <a:graphicData uri="http://schemas.openxmlformats.org/drawingml/2006/chart">
                <c:chart xmlns:c="http://schemas.openxmlformats.org/drawingml/2006/chart" xmlns:r="http://schemas.openxmlformats.org/officeDocument/2006/relationships" r:id="rId10"/>
              </a:graphicData>
            </a:graphic>
          </p:graphicFrame>
        </p:grpSp>
        <p:sp>
          <p:nvSpPr>
            <p:cNvPr id="5133" name="TextBox 1225"/>
            <p:cNvSpPr txBox="1">
              <a:spLocks noChangeArrowheads="1"/>
            </p:cNvSpPr>
            <p:nvPr/>
          </p:nvSpPr>
          <p:spPr bwMode="auto">
            <a:xfrm>
              <a:off x="6934200" y="5867400"/>
              <a:ext cx="470642"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a:latin typeface="Gill Sans"/>
                  <a:cs typeface="Times New Roman" pitchFamily="18" charset="0"/>
                </a:rPr>
                <a:t>-Dox</a:t>
              </a:r>
            </a:p>
          </p:txBody>
        </p:sp>
        <p:sp>
          <p:nvSpPr>
            <p:cNvPr id="5134" name="TextBox 1226"/>
            <p:cNvSpPr txBox="1">
              <a:spLocks noChangeArrowheads="1"/>
            </p:cNvSpPr>
            <p:nvPr/>
          </p:nvSpPr>
          <p:spPr bwMode="auto">
            <a:xfrm>
              <a:off x="7806407" y="5867400"/>
              <a:ext cx="423193"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a:latin typeface="Gill Sans"/>
                  <a:cs typeface="Times New Roman" pitchFamily="18" charset="0"/>
                </a:rPr>
                <a:t>+Dox</a:t>
              </a:r>
            </a:p>
          </p:txBody>
        </p:sp>
      </p:grpSp>
      <p:grpSp>
        <p:nvGrpSpPr>
          <p:cNvPr id="5126" name="Group 4"/>
          <p:cNvGrpSpPr>
            <a:grpSpLocks/>
          </p:cNvGrpSpPr>
          <p:nvPr/>
        </p:nvGrpSpPr>
        <p:grpSpPr bwMode="auto">
          <a:xfrm>
            <a:off x="6019800" y="6445250"/>
            <a:ext cx="2514600" cy="1797050"/>
            <a:chOff x="6020306" y="6445826"/>
            <a:chExt cx="2514095" cy="1796693"/>
          </a:xfrm>
        </p:grpSpPr>
        <p:grpSp>
          <p:nvGrpSpPr>
            <p:cNvPr id="5127" name="Group 11"/>
            <p:cNvGrpSpPr>
              <a:grpSpLocks/>
            </p:cNvGrpSpPr>
            <p:nvPr/>
          </p:nvGrpSpPr>
          <p:grpSpPr bwMode="auto">
            <a:xfrm>
              <a:off x="6020306" y="6445826"/>
              <a:ext cx="2514095" cy="1796693"/>
              <a:chOff x="5835160" y="8499582"/>
              <a:chExt cx="2623041" cy="1784265"/>
            </a:xfrm>
          </p:grpSpPr>
          <p:graphicFrame>
            <p:nvGraphicFramePr>
              <p:cNvPr id="13" name="Chart 12"/>
              <p:cNvGraphicFramePr>
                <a:graphicFrameLocks/>
              </p:cNvGraphicFramePr>
              <p:nvPr/>
            </p:nvGraphicFramePr>
            <p:xfrm>
              <a:off x="6036903" y="8573924"/>
              <a:ext cx="2421298" cy="1709923"/>
            </p:xfrm>
            <a:graphic>
              <a:graphicData uri="http://schemas.openxmlformats.org/drawingml/2006/chart">
                <c:chart xmlns:c="http://schemas.openxmlformats.org/drawingml/2006/chart" xmlns:r="http://schemas.openxmlformats.org/officeDocument/2006/relationships" r:id="rId11"/>
              </a:graphicData>
            </a:graphic>
          </p:graphicFrame>
          <p:sp>
            <p:nvSpPr>
              <p:cNvPr id="5131" name="TextBox 2"/>
              <p:cNvSpPr txBox="1">
                <a:spLocks noChangeArrowheads="1"/>
              </p:cNvSpPr>
              <p:nvPr/>
            </p:nvSpPr>
            <p:spPr bwMode="auto">
              <a:xfrm rot="-5400000">
                <a:off x="5179257" y="9155485"/>
                <a:ext cx="1632919" cy="32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b="1">
                    <a:latin typeface="Gill Sans"/>
                  </a:rPr>
                  <a:t>TUNEL Intensity</a:t>
                </a:r>
              </a:p>
            </p:txBody>
          </p:sp>
        </p:grpSp>
        <p:sp>
          <p:nvSpPr>
            <p:cNvPr id="5128" name="TextBox 1225"/>
            <p:cNvSpPr txBox="1">
              <a:spLocks noChangeArrowheads="1"/>
            </p:cNvSpPr>
            <p:nvPr/>
          </p:nvSpPr>
          <p:spPr bwMode="auto">
            <a:xfrm>
              <a:off x="6934200" y="7924800"/>
              <a:ext cx="470642"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a:latin typeface="Gill Sans"/>
                  <a:cs typeface="Times New Roman" pitchFamily="18" charset="0"/>
                </a:rPr>
                <a:t>-Dox</a:t>
              </a:r>
            </a:p>
          </p:txBody>
        </p:sp>
        <p:sp>
          <p:nvSpPr>
            <p:cNvPr id="5129" name="TextBox 1226"/>
            <p:cNvSpPr txBox="1">
              <a:spLocks noChangeArrowheads="1"/>
            </p:cNvSpPr>
            <p:nvPr/>
          </p:nvSpPr>
          <p:spPr bwMode="auto">
            <a:xfrm>
              <a:off x="7806407" y="7924800"/>
              <a:ext cx="423193"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400">
                  <a:latin typeface="Gill Sans"/>
                  <a:cs typeface="Times New Roman" pitchFamily="18" charset="0"/>
                </a:rPr>
                <a:t>+Dox</a:t>
              </a:r>
            </a:p>
          </p:txBody>
        </p:sp>
      </p:grpSp>
    </p:spTree>
  </p:cSld>
  <p:clrMapOvr>
    <a:masterClrMapping/>
  </p:clrMapOvr>
</p:sld>
</file>

<file path=ppt/theme/theme1.xml><?xml version="1.0" encoding="utf-8"?>
<a:theme xmlns:a="http://schemas.openxmlformats.org/drawingml/2006/main" name="17_2_2 Supplemental Figur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17_2_2 Supplemental Figures</Template>
  <TotalTime>0</TotalTime>
  <Words>159</Words>
  <Application>Microsoft Office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Arial</vt:lpstr>
      <vt:lpstr>Gill Sans</vt:lpstr>
      <vt:lpstr>Times New Roman</vt:lpstr>
      <vt:lpstr>ヒラギノ角ゴ ProN W3</vt:lpstr>
      <vt:lpstr>17_2_2 Supplemental Figures</vt:lpstr>
      <vt:lpstr>PowerPoint Presentation</vt:lpstr>
    </vt:vector>
  </TitlesOfParts>
  <Company>The University of Kansas Medical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Asona Lui</dc:creator>
  <cp:lastModifiedBy>Asona Lui</cp:lastModifiedBy>
  <cp:revision>1</cp:revision>
  <dcterms:created xsi:type="dcterms:W3CDTF">2017-02-03T19:10:03Z</dcterms:created>
  <dcterms:modified xsi:type="dcterms:W3CDTF">2017-02-03T19:10:31Z</dcterms:modified>
</cp:coreProperties>
</file>