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32" r:id="rId2"/>
    <p:sldId id="375" r:id="rId3"/>
    <p:sldId id="351" r:id="rId4"/>
    <p:sldId id="383" r:id="rId5"/>
    <p:sldId id="348" r:id="rId6"/>
    <p:sldId id="343" r:id="rId7"/>
    <p:sldId id="356" r:id="rId8"/>
  </p:sldIdLst>
  <p:sldSz cx="13208000" cy="9906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91" autoAdjust="0"/>
    <p:restoredTop sz="94654" autoAdjust="0"/>
  </p:normalViewPr>
  <p:slideViewPr>
    <p:cSldViewPr snapToGrid="0">
      <p:cViewPr varScale="1">
        <p:scale>
          <a:sx n="54" d="100"/>
          <a:sy n="54" d="100"/>
        </p:scale>
        <p:origin x="-2056" y="-112"/>
      </p:cViewPr>
      <p:guideLst>
        <p:guide orient="horz" pos="3120"/>
        <p:guide pos="4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28" tIns="49515" rIns="99028" bIns="4951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28" tIns="49515" rIns="99028" bIns="49515" rtlCol="0"/>
          <a:lstStyle>
            <a:lvl1pPr algn="r">
              <a:defRPr sz="1300"/>
            </a:lvl1pPr>
          </a:lstStyle>
          <a:p>
            <a:fld id="{EAF088C4-5D14-459E-8579-3B510A3AAFD8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8" tIns="49515" rIns="99028" bIns="495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28" tIns="49515" rIns="99028" bIns="495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9"/>
            <a:ext cx="3076363" cy="513507"/>
          </a:xfrm>
          <a:prstGeom prst="rect">
            <a:avLst/>
          </a:prstGeom>
        </p:spPr>
        <p:txBody>
          <a:bodyPr vert="horz" lIns="99028" tIns="49515" rIns="99028" bIns="4951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9"/>
            <a:ext cx="3076363" cy="513507"/>
          </a:xfrm>
          <a:prstGeom prst="rect">
            <a:avLst/>
          </a:prstGeom>
        </p:spPr>
        <p:txBody>
          <a:bodyPr vert="horz" lIns="99028" tIns="49515" rIns="99028" bIns="49515" rtlCol="0" anchor="b"/>
          <a:lstStyle>
            <a:lvl1pPr algn="r">
              <a:defRPr sz="1300"/>
            </a:lvl1pPr>
          </a:lstStyle>
          <a:p>
            <a:fld id="{056508BB-3934-4F93-939B-2248F6FF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7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508BB-3934-4F93-939B-2248F6FFB3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48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508BB-3934-4F93-939B-2248F6FFB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89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508BB-3934-4F93-939B-2248F6FFB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3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6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8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8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8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60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3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1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6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2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EA814-1B25-4B92-A2DB-D653EF9DC332}" type="datetimeFigureOut">
              <a:rPr lang="en-US" smtClean="0"/>
              <a:t>05/09/16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ECCAE-9F24-44EC-BEF9-F34084051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4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tiff"/><Relationship Id="rId20" Type="http://schemas.openxmlformats.org/officeDocument/2006/relationships/image" Target="../media/image22.tiff"/><Relationship Id="rId21" Type="http://schemas.openxmlformats.org/officeDocument/2006/relationships/image" Target="../media/image23.tiff"/><Relationship Id="rId22" Type="http://schemas.openxmlformats.org/officeDocument/2006/relationships/image" Target="../media/image24.emf"/><Relationship Id="rId10" Type="http://schemas.openxmlformats.org/officeDocument/2006/relationships/image" Target="../media/image12.tiff"/><Relationship Id="rId11" Type="http://schemas.openxmlformats.org/officeDocument/2006/relationships/image" Target="../media/image13.tiff"/><Relationship Id="rId12" Type="http://schemas.openxmlformats.org/officeDocument/2006/relationships/image" Target="../media/image14.tiff"/><Relationship Id="rId13" Type="http://schemas.openxmlformats.org/officeDocument/2006/relationships/image" Target="../media/image15.tiff"/><Relationship Id="rId14" Type="http://schemas.openxmlformats.org/officeDocument/2006/relationships/image" Target="../media/image16.tiff"/><Relationship Id="rId15" Type="http://schemas.openxmlformats.org/officeDocument/2006/relationships/image" Target="../media/image17.tiff"/><Relationship Id="rId16" Type="http://schemas.openxmlformats.org/officeDocument/2006/relationships/image" Target="../media/image18.tiff"/><Relationship Id="rId17" Type="http://schemas.openxmlformats.org/officeDocument/2006/relationships/image" Target="../media/image19.tiff"/><Relationship Id="rId18" Type="http://schemas.openxmlformats.org/officeDocument/2006/relationships/image" Target="../media/image20.tiff"/><Relationship Id="rId19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6" Type="http://schemas.openxmlformats.org/officeDocument/2006/relationships/image" Target="../media/image8.tiff"/><Relationship Id="rId7" Type="http://schemas.openxmlformats.org/officeDocument/2006/relationships/image" Target="../media/image9.tiff"/><Relationship Id="rId8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tiff"/><Relationship Id="rId1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tiff"/><Relationship Id="rId6" Type="http://schemas.openxmlformats.org/officeDocument/2006/relationships/image" Target="../media/image28.tiff"/><Relationship Id="rId7" Type="http://schemas.openxmlformats.org/officeDocument/2006/relationships/image" Target="../media/image29.tiff"/><Relationship Id="rId8" Type="http://schemas.openxmlformats.org/officeDocument/2006/relationships/image" Target="../media/image30.tiff"/><Relationship Id="rId9" Type="http://schemas.openxmlformats.org/officeDocument/2006/relationships/image" Target="../media/image31.tiff"/><Relationship Id="rId10" Type="http://schemas.openxmlformats.org/officeDocument/2006/relationships/image" Target="../media/image32.tif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tiff"/><Relationship Id="rId20" Type="http://schemas.openxmlformats.org/officeDocument/2006/relationships/image" Target="../media/image52.tiff"/><Relationship Id="rId21" Type="http://schemas.openxmlformats.org/officeDocument/2006/relationships/image" Target="../media/image53.tiff"/><Relationship Id="rId22" Type="http://schemas.openxmlformats.org/officeDocument/2006/relationships/image" Target="../media/image54.tiff"/><Relationship Id="rId23" Type="http://schemas.openxmlformats.org/officeDocument/2006/relationships/image" Target="../media/image55.emf"/><Relationship Id="rId10" Type="http://schemas.openxmlformats.org/officeDocument/2006/relationships/image" Target="../media/image42.tiff"/><Relationship Id="rId11" Type="http://schemas.openxmlformats.org/officeDocument/2006/relationships/image" Target="../media/image43.tiff"/><Relationship Id="rId12" Type="http://schemas.openxmlformats.org/officeDocument/2006/relationships/image" Target="../media/image44.tiff"/><Relationship Id="rId13" Type="http://schemas.openxmlformats.org/officeDocument/2006/relationships/image" Target="../media/image45.tiff"/><Relationship Id="rId14" Type="http://schemas.openxmlformats.org/officeDocument/2006/relationships/image" Target="../media/image46.tiff"/><Relationship Id="rId15" Type="http://schemas.openxmlformats.org/officeDocument/2006/relationships/image" Target="../media/image47.tiff"/><Relationship Id="rId16" Type="http://schemas.openxmlformats.org/officeDocument/2006/relationships/image" Target="../media/image48.tiff"/><Relationship Id="rId17" Type="http://schemas.openxmlformats.org/officeDocument/2006/relationships/image" Target="../media/image49.tiff"/><Relationship Id="rId18" Type="http://schemas.openxmlformats.org/officeDocument/2006/relationships/image" Target="../media/image50.tiff"/><Relationship Id="rId19" Type="http://schemas.openxmlformats.org/officeDocument/2006/relationships/image" Target="../media/image5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5.tiff"/><Relationship Id="rId4" Type="http://schemas.openxmlformats.org/officeDocument/2006/relationships/image" Target="../media/image36.tiff"/><Relationship Id="rId5" Type="http://schemas.openxmlformats.org/officeDocument/2006/relationships/image" Target="../media/image37.tiff"/><Relationship Id="rId6" Type="http://schemas.openxmlformats.org/officeDocument/2006/relationships/image" Target="../media/image38.tiff"/><Relationship Id="rId7" Type="http://schemas.openxmlformats.org/officeDocument/2006/relationships/image" Target="../media/image39.tiff"/><Relationship Id="rId8" Type="http://schemas.openxmlformats.org/officeDocument/2006/relationships/image" Target="../media/image40.tif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2.tiff"/><Relationship Id="rId20" Type="http://schemas.openxmlformats.org/officeDocument/2006/relationships/image" Target="../media/image73.tiff"/><Relationship Id="rId21" Type="http://schemas.openxmlformats.org/officeDocument/2006/relationships/image" Target="../media/image74.tiff"/><Relationship Id="rId22" Type="http://schemas.openxmlformats.org/officeDocument/2006/relationships/image" Target="../media/image55.emf"/><Relationship Id="rId10" Type="http://schemas.openxmlformats.org/officeDocument/2006/relationships/image" Target="../media/image63.tiff"/><Relationship Id="rId11" Type="http://schemas.openxmlformats.org/officeDocument/2006/relationships/image" Target="../media/image64.tiff"/><Relationship Id="rId12" Type="http://schemas.openxmlformats.org/officeDocument/2006/relationships/image" Target="../media/image65.tiff"/><Relationship Id="rId13" Type="http://schemas.openxmlformats.org/officeDocument/2006/relationships/image" Target="../media/image66.tiff"/><Relationship Id="rId14" Type="http://schemas.openxmlformats.org/officeDocument/2006/relationships/image" Target="../media/image67.tiff"/><Relationship Id="rId15" Type="http://schemas.openxmlformats.org/officeDocument/2006/relationships/image" Target="../media/image68.tiff"/><Relationship Id="rId16" Type="http://schemas.openxmlformats.org/officeDocument/2006/relationships/image" Target="../media/image69.tiff"/><Relationship Id="rId17" Type="http://schemas.openxmlformats.org/officeDocument/2006/relationships/image" Target="../media/image70.tiff"/><Relationship Id="rId18" Type="http://schemas.openxmlformats.org/officeDocument/2006/relationships/image" Target="../media/image71.tiff"/><Relationship Id="rId19" Type="http://schemas.openxmlformats.org/officeDocument/2006/relationships/image" Target="../media/image72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6.tiff"/><Relationship Id="rId4" Type="http://schemas.openxmlformats.org/officeDocument/2006/relationships/image" Target="../media/image57.tiff"/><Relationship Id="rId5" Type="http://schemas.openxmlformats.org/officeDocument/2006/relationships/image" Target="../media/image58.tiff"/><Relationship Id="rId6" Type="http://schemas.openxmlformats.org/officeDocument/2006/relationships/image" Target="../media/image59.tiff"/><Relationship Id="rId7" Type="http://schemas.openxmlformats.org/officeDocument/2006/relationships/image" Target="../media/image60.tiff"/><Relationship Id="rId8" Type="http://schemas.openxmlformats.org/officeDocument/2006/relationships/image" Target="../media/image6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f"/><Relationship Id="rId4" Type="http://schemas.openxmlformats.org/officeDocument/2006/relationships/image" Target="../media/image77.tiff"/><Relationship Id="rId5" Type="http://schemas.openxmlformats.org/officeDocument/2006/relationships/image" Target="../media/image78.tiff"/><Relationship Id="rId6" Type="http://schemas.openxmlformats.org/officeDocument/2006/relationships/image" Target="../media/image79.tiff"/><Relationship Id="rId7" Type="http://schemas.openxmlformats.org/officeDocument/2006/relationships/image" Target="../media/image80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58626" y="2182053"/>
            <a:ext cx="1775851" cy="0"/>
          </a:xfrm>
          <a:prstGeom prst="line">
            <a:avLst/>
          </a:prstGeom>
          <a:ln w="63500">
            <a:solidFill>
              <a:schemeClr val="tx1"/>
            </a:solidFill>
            <a:headEnd type="oval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540702" y="269685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48 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10921" y="2182053"/>
            <a:ext cx="2246017" cy="0"/>
          </a:xfrm>
          <a:prstGeom prst="line">
            <a:avLst/>
          </a:prstGeom>
          <a:ln w="63500">
            <a:solidFill>
              <a:schemeClr val="tx1"/>
            </a:solidFill>
            <a:headEnd type="none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8873034" y="2184319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18347" y="2733798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6244" y="1022410"/>
            <a:ext cx="5906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Nasal administration of VitD3 (calcitriol: 30, 60, 120  ng/kg/day)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82364" y="1361488"/>
            <a:ext cx="20211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VitD3 (24 hours)</a:t>
            </a:r>
          </a:p>
          <a:p>
            <a:pPr marL="342900" indent="-342900"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VitD3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(48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hours)</a:t>
            </a:r>
          </a:p>
          <a:p>
            <a:pPr marL="342900" indent="-342900"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VitD3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(72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hours)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725950" y="2182053"/>
            <a:ext cx="2100904" cy="0"/>
          </a:xfrm>
          <a:prstGeom prst="line">
            <a:avLst/>
          </a:prstGeom>
          <a:ln w="635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685086" y="2184320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961196" y="269685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56322" y="3103130"/>
            <a:ext cx="502920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21972" y="3174979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collection: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WB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n=5);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IHC (n=3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07108" y="1404564"/>
            <a:ext cx="411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(6 </a:t>
            </a:r>
            <a:r>
              <a:rPr lang="en-US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 VitD3, 2 x 3 times, 2-3 min intervals)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858626" y="1491821"/>
            <a:ext cx="0" cy="51615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40327" y="583663"/>
            <a:ext cx="5740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Vitamin D upregulates endogenous OPN in the brain.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858626" y="4867079"/>
            <a:ext cx="1775851" cy="0"/>
          </a:xfrm>
          <a:prstGeom prst="line">
            <a:avLst/>
          </a:prstGeom>
          <a:ln w="63500">
            <a:solidFill>
              <a:schemeClr val="tx1"/>
            </a:solidFill>
            <a:headEnd type="oval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38697" y="5432189"/>
            <a:ext cx="2305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Surgery: 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(Sham and SAH induction)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910921" y="4867079"/>
            <a:ext cx="2246017" cy="0"/>
          </a:xfrm>
          <a:prstGeom prst="line">
            <a:avLst/>
          </a:prstGeom>
          <a:ln w="63500">
            <a:solidFill>
              <a:schemeClr val="tx1"/>
            </a:solidFill>
            <a:headEnd type="none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873034" y="4996345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525823" y="5464940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94907" y="3987940"/>
            <a:ext cx="4844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Nasal administration of vehicle or VitD3 (best dose)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82364" y="4333048"/>
            <a:ext cx="20468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pPr marL="342900" indent="-342900">
              <a:buAutoNum type="arabi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SAH</a:t>
            </a:r>
          </a:p>
          <a:p>
            <a:pPr marL="342900" indent="-342900">
              <a:buFontTx/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Post-SAH+VitD3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725950" y="4867079"/>
            <a:ext cx="2100904" cy="0"/>
          </a:xfrm>
          <a:prstGeom prst="line">
            <a:avLst/>
          </a:prstGeom>
          <a:ln w="635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685085" y="5008540"/>
            <a:ext cx="1" cy="41220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961196" y="550888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8014185" y="5853471"/>
            <a:ext cx="4685705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982881" y="5881426"/>
            <a:ext cx="47708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Neuro behavior test: Garcia, Beam balance, Wire hanging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Brain water content, Evans blue extravasation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collection: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WB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n=5-6);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IHC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n=3)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4858626" y="4381279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127264" y="3574941"/>
            <a:ext cx="383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Vitamin 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protects EBI after SAH.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07108" y="4388050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-24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294180" y="4431569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7173585" y="4393234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344916" y="4327796"/>
            <a:ext cx="4868266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858626" y="8123381"/>
            <a:ext cx="1775851" cy="0"/>
          </a:xfrm>
          <a:prstGeom prst="line">
            <a:avLst/>
          </a:prstGeom>
          <a:ln w="63500">
            <a:solidFill>
              <a:schemeClr val="tx1"/>
            </a:solidFill>
            <a:headEnd type="oval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525823" y="8802126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54622" y="7083006"/>
            <a:ext cx="4334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Nasal administration of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VitD3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(best treatment)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82364" y="7522536"/>
            <a:ext cx="33725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Pre-SAH+VitD3+Vehicle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Pre-SAH+VitD3+Actinomycin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Pre-SAH+VitD3+Control siRNA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Pre-SAH+VitD3+VDR siRNA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Pre-SAH+VitD3+OPN siRNA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672022" y="8199527"/>
            <a:ext cx="1" cy="41220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8848989" y="8070030"/>
            <a:ext cx="0" cy="68700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858626" y="7497329"/>
            <a:ext cx="0" cy="38779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136697" y="6626999"/>
            <a:ext cx="9104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Vitamin 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activates endogenous OPN/CD44/P-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gp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glycosylation mechanism in the brain.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07108" y="7517352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-24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2853433" y="7430405"/>
            <a:ext cx="438912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714582" y="8123381"/>
            <a:ext cx="2041834" cy="0"/>
          </a:xfrm>
          <a:prstGeom prst="line">
            <a:avLst/>
          </a:prstGeom>
          <a:ln w="63500">
            <a:solidFill>
              <a:schemeClr val="tx1"/>
            </a:solidFill>
            <a:headEnd type="none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11204280" y="4790903"/>
            <a:ext cx="0" cy="62454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11204280" y="2087825"/>
            <a:ext cx="0" cy="62454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872562" y="1352501"/>
            <a:ext cx="566928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536545" y="8622112"/>
            <a:ext cx="2305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Surgery: 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(Sham and SAH induction)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8045489" y="9139381"/>
            <a:ext cx="4685705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014185" y="9167336"/>
            <a:ext cx="47708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Neuro behavior test: Garcia, Beam balance, Wire hanging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Brain water content, Evans blue extravasation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collection: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WB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n=5-6);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IHC 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n=3)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2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219" y="1640528"/>
            <a:ext cx="3862132" cy="38548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6192" y="0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82901" y="346288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95964" y="416077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13880" y="372523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65233" y="1457128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Naive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65232" y="1719520"/>
            <a:ext cx="16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VitD3 (30 ng/kg)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65232" y="1994162"/>
            <a:ext cx="16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VitD3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(60 ng/kg)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282353" y="1536243"/>
            <a:ext cx="182880" cy="18288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82353" y="1797357"/>
            <a:ext cx="182880" cy="182880"/>
          </a:xfrm>
          <a:prstGeom prst="ellipse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282353" y="2067000"/>
            <a:ext cx="182880" cy="18288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3469" y="77747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96219" y="77747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8268" y="77747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18" y="1471207"/>
            <a:ext cx="4788778" cy="39480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579" y="1469341"/>
            <a:ext cx="4654277" cy="394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3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192" y="0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30" y="18684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71" y="5813568"/>
            <a:ext cx="407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24087" y="9505890"/>
            <a:ext cx="226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= </a:t>
            </a:r>
            <a:r>
              <a:rPr lang="mn-MN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900" y="6456864"/>
            <a:ext cx="2019409" cy="1514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251" y="6458634"/>
            <a:ext cx="2038334" cy="15136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49" y="6457452"/>
            <a:ext cx="2018152" cy="15136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223" y="6458796"/>
            <a:ext cx="2018152" cy="15136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100" y="6457336"/>
            <a:ext cx="2018152" cy="15136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152" y="2463855"/>
            <a:ext cx="2028386" cy="15212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828" y="2474669"/>
            <a:ext cx="2019355" cy="15145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016" y="7979266"/>
            <a:ext cx="2022294" cy="15167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448" y="3991730"/>
            <a:ext cx="2019834" cy="15148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578" y="3995472"/>
            <a:ext cx="2024612" cy="151845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101" y="7977543"/>
            <a:ext cx="2024016" cy="15180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769" y="2471352"/>
            <a:ext cx="2022776" cy="15170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025" y="2463144"/>
            <a:ext cx="2030840" cy="15231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611" y="2464522"/>
            <a:ext cx="2030612" cy="152295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220" y="7976477"/>
            <a:ext cx="2023780" cy="151783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882" y="7978740"/>
            <a:ext cx="2024472" cy="151835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602" y="7978726"/>
            <a:ext cx="2018176" cy="151363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884" y="3996592"/>
            <a:ext cx="2017413" cy="151305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573" y="3990787"/>
            <a:ext cx="2025784" cy="151933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033" y="3997364"/>
            <a:ext cx="2021137" cy="151585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056838" y="1885327"/>
            <a:ext cx="272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089507" y="2744181"/>
            <a:ext cx="1048674" cy="787268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0138181" y="2521022"/>
            <a:ext cx="474569" cy="222728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0138181" y="3512161"/>
            <a:ext cx="474569" cy="414964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9727364" y="6518260"/>
            <a:ext cx="919315" cy="390966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727364" y="7687023"/>
            <a:ext cx="919313" cy="239963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1739187" y="3893249"/>
            <a:ext cx="65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051224" y="3893249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048829" y="7881002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0048829" y="9393161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1751626" y="7881002"/>
            <a:ext cx="65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1761424" y="9393161"/>
            <a:ext cx="65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0089032" y="8056911"/>
            <a:ext cx="523718" cy="428167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1739187" y="5409562"/>
            <a:ext cx="65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0039031" y="5413041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894488" y="5239250"/>
            <a:ext cx="718262" cy="235497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9928631" y="4042072"/>
            <a:ext cx="684119" cy="412890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478464" y="2392646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322515" y="5521160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322515" y="3992685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22515" y="7967346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2366393" y="2401781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4392066" y="2418716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6424577" y="2418716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8448705" y="2417787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10477532" y="2419639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12513869" y="2419949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089032" y="9272777"/>
            <a:ext cx="557645" cy="162805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311226" y="2470664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03580" y="1891360"/>
            <a:ext cx="1580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792342" y="5874559"/>
            <a:ext cx="1202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51953" y="1893061"/>
            <a:ext cx="1588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04018" y="2976070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Naïve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2311226" y="9500886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311226" y="6463112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795426" y="1891360"/>
            <a:ext cx="1229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103915" y="5879700"/>
            <a:ext cx="272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8484566" y="6388714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673970" y="5871538"/>
            <a:ext cx="1588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826114" y="5871538"/>
            <a:ext cx="1229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04018" y="695253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Naïve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879957" y="4458681"/>
            <a:ext cx="1048674" cy="787268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3" name="Rectangle 72"/>
          <p:cNvSpPr/>
          <p:nvPr/>
        </p:nvSpPr>
        <p:spPr>
          <a:xfrm>
            <a:off x="8678690" y="6909226"/>
            <a:ext cx="1048674" cy="787268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74" name="Rectangle 73"/>
          <p:cNvSpPr/>
          <p:nvPr/>
        </p:nvSpPr>
        <p:spPr>
          <a:xfrm>
            <a:off x="9056838" y="8485509"/>
            <a:ext cx="1048674" cy="787268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11377829" y="4539421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2155266" y="4557093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11079560" y="5060368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11097772" y="8203659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1669984" y="8497085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11115474" y="8889492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934303" y="4339529"/>
            <a:ext cx="1096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VitD3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23009" y="8473784"/>
            <a:ext cx="1096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VitD3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12272832" y="9131014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11641333" y="5030112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641079" y="597489"/>
            <a:ext cx="1543002" cy="1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6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22963"/>
          <a:stretch/>
        </p:blipFill>
        <p:spPr>
          <a:xfrm>
            <a:off x="6573594" y="1962756"/>
            <a:ext cx="6343960" cy="36538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745" y="6235773"/>
            <a:ext cx="4650353" cy="36538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7680" y="782290"/>
            <a:ext cx="351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4567" y="7822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408610" y="1825176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096504" y="2217000"/>
            <a:ext cx="30175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34"/>
          <a:stretch/>
        </p:blipFill>
        <p:spPr>
          <a:xfrm>
            <a:off x="1637158" y="3463151"/>
            <a:ext cx="1030935" cy="13517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5"/>
          <a:stretch/>
        </p:blipFill>
        <p:spPr>
          <a:xfrm>
            <a:off x="1632390" y="1991595"/>
            <a:ext cx="1034034" cy="14505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6"/>
          <a:stretch/>
        </p:blipFill>
        <p:spPr>
          <a:xfrm>
            <a:off x="2682899" y="3463717"/>
            <a:ext cx="942085" cy="13559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0"/>
          <a:stretch/>
        </p:blipFill>
        <p:spPr>
          <a:xfrm>
            <a:off x="2685895" y="1984452"/>
            <a:ext cx="939711" cy="14577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20" y="2749012"/>
            <a:ext cx="1143791" cy="1683092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543158" y="241812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8919" y="3970439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SAH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18191" y="1295476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935468" y="140758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4520" y="1469136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Perfusion: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22378" y="4852174"/>
            <a:ext cx="1433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Mortality: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38310" y="1853865"/>
            <a:ext cx="13628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SAH </a:t>
            </a:r>
          </a:p>
          <a:p>
            <a:pPr algn="ctr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Grade 18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 flipV="1">
            <a:off x="1674581" y="1449280"/>
            <a:ext cx="19202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0" y="1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83133" y="4897096"/>
            <a:ext cx="10631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23.3 %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82"/>
          <a:stretch/>
        </p:blipFill>
        <p:spPr>
          <a:xfrm>
            <a:off x="3652069" y="3458274"/>
            <a:ext cx="929064" cy="135661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483" y="1984452"/>
            <a:ext cx="934010" cy="145770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941394" y="1295476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3653996" y="1449337"/>
            <a:ext cx="914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99834" y="995803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34678" y="995502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9271" y="4900003"/>
            <a:ext cx="10631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16.5 %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1999042" y="2202542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cxnSp>
        <p:nvCxnSpPr>
          <p:cNvPr id="77" name="Straight Connector 76"/>
          <p:cNvCxnSpPr/>
          <p:nvPr/>
        </p:nvCxnSpPr>
        <p:spPr>
          <a:xfrm flipV="1">
            <a:off x="11614385" y="2568240"/>
            <a:ext cx="10992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8272826" y="6800737"/>
            <a:ext cx="186247" cy="1864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265056" y="6535501"/>
            <a:ext cx="186247" cy="1864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287074" y="7066825"/>
            <a:ext cx="186247" cy="1864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286175" y="7394634"/>
            <a:ext cx="186247" cy="18649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455163" y="6460768"/>
            <a:ext cx="1263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Sham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(n=6)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465188" y="6729605"/>
            <a:ext cx="1148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SAH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n=6)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75257" y="7009531"/>
            <a:ext cx="2152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n=6)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85515" y="7316507"/>
            <a:ext cx="22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Post-SAH+VitD3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n=6)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8129174" y="6400830"/>
            <a:ext cx="3895995" cy="276546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660933" y="4882743"/>
            <a:ext cx="19202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 flipV="1">
            <a:off x="3662288" y="4882743"/>
            <a:ext cx="914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026154" y="5082855"/>
            <a:ext cx="109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Hours: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194754" y="5049762"/>
            <a:ext cx="8354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734603" y="5056729"/>
            <a:ext cx="8354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282671" y="8233626"/>
            <a:ext cx="186247" cy="186493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276386" y="8815168"/>
            <a:ext cx="186247" cy="186493"/>
          </a:xfrm>
          <a:prstGeom prst="rect">
            <a:avLst/>
          </a:prstGeom>
          <a:pattFill prst="lgChe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466824" y="8155563"/>
            <a:ext cx="3558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Pre-SAH+VitD3+Control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siRNA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n=8)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460903" y="8738788"/>
            <a:ext cx="3455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Pre-SAH+VitD3+OPN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siRNA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n=10)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289814" y="7659221"/>
            <a:ext cx="186247" cy="186493"/>
          </a:xfrm>
          <a:prstGeom prst="rect">
            <a:avLst/>
          </a:prstGeom>
          <a:pattFill prst="openDmnd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8287720" y="7936484"/>
            <a:ext cx="186247" cy="186493"/>
          </a:xfrm>
          <a:prstGeom prst="rect">
            <a:avLst/>
          </a:prstGeom>
          <a:pattFill prst="solidDmnd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473967" y="7581158"/>
            <a:ext cx="2931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Pre-SAH+VitD3+Vehicle (n=5)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479380" y="7862484"/>
            <a:ext cx="3377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Pre-SAH+VitD3+Actinomycin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(n=5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8281659" y="8516817"/>
            <a:ext cx="186247" cy="186493"/>
          </a:xfrm>
          <a:prstGeom prst="rect">
            <a:avLst/>
          </a:prstGeom>
          <a:pattFill prst="ltUpDiag">
            <a:fgClr>
              <a:schemeClr val="bg1"/>
            </a:fgClr>
            <a:bgClr>
              <a:schemeClr val="tx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453760" y="8437264"/>
            <a:ext cx="3386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Pre-SAH+VitD3+VDR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siRNA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n=8)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86469" y="569616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675446" y="6481697"/>
            <a:ext cx="500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505730" y="6856894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283900" y="7102489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082129" y="9299360"/>
            <a:ext cx="109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Hours: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35573" y="6633166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31167" y="6868225"/>
            <a:ext cx="27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2"/>
          <a:srcRect r="22526"/>
          <a:stretch/>
        </p:blipFill>
        <p:spPr>
          <a:xfrm>
            <a:off x="6569626" y="1961994"/>
            <a:ext cx="6379892" cy="365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4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654" y="0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3196484" y="12185531"/>
            <a:ext cx="82905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476" y="2930884"/>
            <a:ext cx="2033803" cy="15253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79" y="4446637"/>
            <a:ext cx="2011890" cy="1508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627" y="2930699"/>
            <a:ext cx="2033778" cy="15253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345" y="7474013"/>
            <a:ext cx="2022295" cy="15167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010" y="5958022"/>
            <a:ext cx="2019836" cy="15148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903" y="5956016"/>
            <a:ext cx="2024612" cy="15184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818" y="4435706"/>
            <a:ext cx="2018156" cy="15136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902" y="7469908"/>
            <a:ext cx="2024016" cy="15180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69923" y="2207094"/>
            <a:ext cx="1909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9144" y="2212591"/>
            <a:ext cx="1692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73382" y="2213158"/>
            <a:ext cx="1495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590312" y="2211655"/>
            <a:ext cx="272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688" y="2936060"/>
            <a:ext cx="2048537" cy="151708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818" y="2934247"/>
            <a:ext cx="2030843" cy="15231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582" y="2930167"/>
            <a:ext cx="2030617" cy="15229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075461" y="3396836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0863318" y="2968174"/>
            <a:ext cx="232757" cy="432969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863318" y="4008866"/>
            <a:ext cx="232757" cy="365413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720280" y="5051225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Rectangle 27"/>
          <p:cNvSpPr/>
          <p:nvPr/>
        </p:nvSpPr>
        <p:spPr>
          <a:xfrm>
            <a:off x="9523345" y="6305711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0312738" y="6023690"/>
            <a:ext cx="817266" cy="283291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312738" y="6910147"/>
            <a:ext cx="783339" cy="513893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083018" y="4319032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0534550" y="4340399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534376" y="7385229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0525908" y="8892237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2091928" y="7393243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2081615" y="8882866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0" y="7473609"/>
            <a:ext cx="2023781" cy="1517836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 flipV="1">
            <a:off x="10291076" y="7562343"/>
            <a:ext cx="804999" cy="520194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9501685" y="8085339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40" name="Straight Connector 39"/>
          <p:cNvCxnSpPr/>
          <p:nvPr/>
        </p:nvCxnSpPr>
        <p:spPr>
          <a:xfrm>
            <a:off x="12101365" y="5853537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531881" y="5857016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93" y="7470145"/>
            <a:ext cx="2027036" cy="152027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928" y="7475855"/>
            <a:ext cx="2018176" cy="151363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707" y="5956060"/>
            <a:ext cx="2025365" cy="151902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314" y="5953237"/>
            <a:ext cx="2025787" cy="151934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171" y="5956604"/>
            <a:ext cx="2024612" cy="153385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51" y="4434524"/>
            <a:ext cx="2043952" cy="151361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459" y="4435868"/>
            <a:ext cx="2018155" cy="151361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32" y="4434409"/>
            <a:ext cx="2018155" cy="1513616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10506055" y="5657483"/>
            <a:ext cx="590020" cy="234460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10509671" y="4489223"/>
            <a:ext cx="586404" cy="555799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61789" y="2839796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805840" y="5948322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805840" y="4426761"/>
            <a:ext cx="1024128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805840" y="7467311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2843490" y="2647086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4875982" y="2664021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6898386" y="2664021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8939651" y="2613217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10963716" y="2714819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13000031" y="2731754"/>
            <a:ext cx="0" cy="66985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291076" y="8701864"/>
            <a:ext cx="838926" cy="239147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794552" y="4429233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23637" y="343977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Sham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93200" y="4924737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SAH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0031" y="6354641"/>
            <a:ext cx="2763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Pre-SAH+VitD3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-45074" y="7980367"/>
            <a:ext cx="2964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Post-SAH+VitD3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 flipV="1">
            <a:off x="2772689" y="2928624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2807175" y="8988592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12228914" y="6497458"/>
            <a:ext cx="182880" cy="91440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2566625" y="6606975"/>
            <a:ext cx="182880" cy="91440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12146809" y="4762127"/>
            <a:ext cx="182880" cy="91440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12088053" y="8023420"/>
            <a:ext cx="182880" cy="91440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0872921" y="9015287"/>
            <a:ext cx="226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= </a:t>
            </a:r>
            <a:r>
              <a:rPr lang="mn-MN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076308" y="891009"/>
            <a:ext cx="1543002" cy="11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65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28" y="18955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28" y="5931333"/>
            <a:ext cx="407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6192" y="0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6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7" t="55580" r="15097" b="4307"/>
          <a:stretch/>
        </p:blipFill>
        <p:spPr>
          <a:xfrm>
            <a:off x="10971580" y="6484694"/>
            <a:ext cx="2019409" cy="15188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104" y="6488614"/>
            <a:ext cx="2038171" cy="15136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929" y="6487432"/>
            <a:ext cx="2018153" cy="15136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03" y="6488776"/>
            <a:ext cx="2018153" cy="15136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19" y="6487316"/>
            <a:ext cx="2023675" cy="15136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832" y="2491805"/>
            <a:ext cx="2028387" cy="15253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508" y="2499241"/>
            <a:ext cx="2019355" cy="15253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96" y="8009246"/>
            <a:ext cx="2022294" cy="151672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128" y="4020863"/>
            <a:ext cx="2019834" cy="15165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258" y="4025452"/>
            <a:ext cx="2024612" cy="15184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540" y="8007523"/>
            <a:ext cx="2032498" cy="15180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49" y="2501332"/>
            <a:ext cx="2022776" cy="15170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705" y="2493124"/>
            <a:ext cx="2030840" cy="15231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291" y="2494502"/>
            <a:ext cx="2030613" cy="15229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900" y="8006457"/>
            <a:ext cx="2023780" cy="151783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62" y="8007759"/>
            <a:ext cx="2024473" cy="152027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282" y="8008706"/>
            <a:ext cx="2018176" cy="151363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64" y="4023591"/>
            <a:ext cx="2017414" cy="151902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253" y="4020767"/>
            <a:ext cx="2025784" cy="151933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713" y="4026041"/>
            <a:ext cx="2021138" cy="151845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600976" y="1885336"/>
            <a:ext cx="272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884447" y="9510010"/>
            <a:ext cx="226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= </a:t>
            </a:r>
            <a:r>
              <a:rPr lang="mn-MN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353890" y="3289836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0143293" y="2551002"/>
            <a:ext cx="949137" cy="738834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0143293" y="3893002"/>
            <a:ext cx="949137" cy="64103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0617861" y="6548240"/>
            <a:ext cx="508498" cy="796552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0632789" y="7956966"/>
            <a:ext cx="493568" cy="2860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2079369" y="3901862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530904" y="3923229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528509" y="7910982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522263" y="9435841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2088279" y="7917795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077967" y="9451661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0263624" y="8086890"/>
            <a:ext cx="828806" cy="359803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9474221" y="8438423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44" name="Straight Connector 43"/>
          <p:cNvCxnSpPr/>
          <p:nvPr/>
        </p:nvCxnSpPr>
        <p:spPr>
          <a:xfrm>
            <a:off x="12097716" y="5436367"/>
            <a:ext cx="8341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0528236" y="5439846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248041" y="5083427"/>
            <a:ext cx="844389" cy="421300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0248041" y="4072052"/>
            <a:ext cx="844389" cy="400866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958144" y="2422626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802195" y="5536150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02195" y="4039582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802195" y="7997326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2846073" y="2431761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4871746" y="2448696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6906184" y="2448696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8926458" y="2447767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10957212" y="2449619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12993549" y="2449929"/>
            <a:ext cx="0" cy="72237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263624" y="9050742"/>
            <a:ext cx="862733" cy="414820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790906" y="2500644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861231" y="2498181"/>
            <a:ext cx="949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858175" y="8024648"/>
            <a:ext cx="949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CD31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17162" y="1879063"/>
            <a:ext cx="1588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841961" y="4002703"/>
            <a:ext cx="949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CD34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56636" y="6506155"/>
            <a:ext cx="949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14684" y="3024574"/>
            <a:ext cx="184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Astrocyte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408" y="4551407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Endothelial cell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13313" y="7058074"/>
            <a:ext cx="184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Astrocyte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741" y="8529944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Endothelial cell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456255" y="4476163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0" name="Rectangle 69"/>
          <p:cNvSpPr/>
          <p:nvPr/>
        </p:nvSpPr>
        <p:spPr>
          <a:xfrm>
            <a:off x="9835025" y="7349416"/>
            <a:ext cx="789403" cy="612473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71" name="Straight Connector 70"/>
          <p:cNvCxnSpPr/>
          <p:nvPr/>
        </p:nvCxnSpPr>
        <p:spPr>
          <a:xfrm>
            <a:off x="2790906" y="9530866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790906" y="6493092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275106" y="1862856"/>
            <a:ext cx="1229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607078" y="5881404"/>
            <a:ext cx="272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cxnSp>
        <p:nvCxnSpPr>
          <p:cNvPr id="75" name="Straight Connector 74"/>
          <p:cNvCxnSpPr/>
          <p:nvPr/>
        </p:nvCxnSpPr>
        <p:spPr>
          <a:xfrm>
            <a:off x="8964246" y="6418694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123264" y="5875131"/>
            <a:ext cx="1588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81208" y="5858924"/>
            <a:ext cx="1229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gp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12241795" y="3200737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2126754" y="4991904"/>
            <a:ext cx="137160" cy="88093"/>
          </a:xfrm>
          <a:prstGeom prst="straightConnector1">
            <a:avLst/>
          </a:prstGeom>
          <a:ln w="254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12222920" y="5289334"/>
            <a:ext cx="113461" cy="54944"/>
          </a:xfrm>
          <a:prstGeom prst="straightConnector1">
            <a:avLst/>
          </a:prstGeom>
          <a:ln w="254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12066675" y="4508491"/>
            <a:ext cx="137160" cy="88093"/>
          </a:xfrm>
          <a:prstGeom prst="straightConnector1">
            <a:avLst/>
          </a:prstGeom>
          <a:ln w="254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12398742" y="2574546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12685116" y="3469641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11974410" y="6802810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11514409" y="6773350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12235282" y="8617730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12168774" y="8280674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12654036" y="7552579"/>
            <a:ext cx="182880" cy="88093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102434" y="1021639"/>
            <a:ext cx="1543002" cy="11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7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748" y="2570138"/>
            <a:ext cx="2019408" cy="1514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190" y="2571907"/>
            <a:ext cx="2018152" cy="1513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33" y="2570725"/>
            <a:ext cx="2018152" cy="15136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944" y="2572068"/>
            <a:ext cx="2018152" cy="1513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759" y="2570609"/>
            <a:ext cx="2018152" cy="151361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9763359" y="2631537"/>
            <a:ext cx="566167" cy="387867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763359" y="3814518"/>
            <a:ext cx="566166" cy="225742"/>
          </a:xfrm>
          <a:prstGeom prst="line">
            <a:avLst/>
          </a:prstGeom>
          <a:ln w="63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731677" y="3994275"/>
            <a:ext cx="32512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408347" y="3994275"/>
            <a:ext cx="65836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966174" y="2574958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0071" y="1978767"/>
            <a:ext cx="1237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NeuN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47574" y="1992973"/>
            <a:ext cx="2725787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99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128224" y="2501987"/>
            <a:ext cx="39827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03870" y="1984811"/>
            <a:ext cx="1588768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69772" y="1984811"/>
            <a:ext cx="122974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99" b="1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2799" b="1" dirty="0" err="1">
                <a:latin typeface="Arial" panose="020B0604020202020204" pitchFamily="34" charset="0"/>
                <a:cs typeface="Arial" panose="020B0604020202020204" pitchFamily="34" charset="0"/>
              </a:rPr>
              <a:t>gp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233" y="3065869"/>
            <a:ext cx="1443024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99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Neuron</a:t>
            </a:r>
            <a:endParaRPr lang="en-US" sz="279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14686" y="3027249"/>
            <a:ext cx="1048674" cy="787268"/>
          </a:xfrm>
          <a:prstGeom prst="rect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24" name="Rectangle 23"/>
          <p:cNvSpPr/>
          <p:nvPr/>
        </p:nvSpPr>
        <p:spPr>
          <a:xfrm>
            <a:off x="2252909" y="759019"/>
            <a:ext cx="1529752" cy="1176276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83642" y="784621"/>
            <a:ext cx="1479686" cy="1143393"/>
          </a:xfrm>
          <a:prstGeom prst="rect">
            <a:avLst/>
          </a:prstGeom>
        </p:spPr>
      </p:pic>
      <p:sp>
        <p:nvSpPr>
          <p:cNvPr id="26" name="Rectangle 25"/>
          <p:cNvSpPr>
            <a:spLocks noChangeAspect="1"/>
          </p:cNvSpPr>
          <p:nvPr/>
        </p:nvSpPr>
        <p:spPr>
          <a:xfrm>
            <a:off x="3061054" y="1586535"/>
            <a:ext cx="216914" cy="2169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11094761" y="2814151"/>
            <a:ext cx="182880" cy="88092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1165911" y="3130135"/>
            <a:ext cx="182880" cy="88092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1493396" y="3519621"/>
            <a:ext cx="182880" cy="88092"/>
          </a:xfrm>
          <a:prstGeom prst="straightConnector1">
            <a:avLst/>
          </a:pr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0046442" y="4238665"/>
            <a:ext cx="226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= </a:t>
            </a:r>
            <a:r>
              <a:rPr lang="mn-MN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2001007" y="4085901"/>
            <a:ext cx="102412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-6192" y="0"/>
            <a:ext cx="37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98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28023</TotalTime>
  <Words>538</Words>
  <Application>Microsoft Macintosh PowerPoint</Application>
  <PresentationFormat>Custom</PresentationFormat>
  <Paragraphs>142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Enkhjargal</dc:creator>
  <cp:lastModifiedBy>Katherine Knaust</cp:lastModifiedBy>
  <cp:revision>790</cp:revision>
  <cp:lastPrinted>2016-07-14T23:25:20Z</cp:lastPrinted>
  <dcterms:created xsi:type="dcterms:W3CDTF">2014-12-23T18:03:24Z</dcterms:created>
  <dcterms:modified xsi:type="dcterms:W3CDTF">2016-09-05T09:51:07Z</dcterms:modified>
</cp:coreProperties>
</file>