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67" r:id="rId2"/>
    <p:sldId id="266" r:id="rId3"/>
    <p:sldId id="265" r:id="rId4"/>
    <p:sldId id="261" r:id="rId5"/>
    <p:sldId id="264" r:id="rId6"/>
  </p:sldIdLst>
  <p:sldSz cx="6858000" cy="9144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506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9" d="100"/>
          <a:sy n="99" d="100"/>
        </p:scale>
        <p:origin x="-2808" y="-112"/>
      </p:cViewPr>
      <p:guideLst>
        <p:guide orient="horz" pos="2880"/>
        <p:guide pos="216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zhumi\Desktop\Robotic%20paper\Robotic%20paper%20data\P1+P2+P3+P4+MRMQC_final%20(100%20nM),%203.29.2016.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v>100 fmol/ul</c:v>
          </c:tx>
          <c:spPr>
            <a:solidFill>
              <a:srgbClr val="2506E0"/>
            </a:solidFill>
            <a:ln>
              <a:solidFill>
                <a:srgbClr val="2506E0"/>
              </a:solidFill>
            </a:ln>
          </c:spPr>
          <c:invertIfNegative val="0"/>
          <c:cat>
            <c:strRef>
              <c:f>'Figure MRM variatlion'!$B$124:$B$132</c:f>
              <c:strCache>
                <c:ptCount val="9"/>
                <c:pt idx="0">
                  <c:v>1HSA1_LVNEVTEFAK </c:v>
                </c:pt>
                <c:pt idx="1">
                  <c:v>3HSA2_FQNALLVR </c:v>
                </c:pt>
                <c:pt idx="2">
                  <c:v>7CFH 62V_SLGNVIMV(Cam)R</c:v>
                </c:pt>
                <c:pt idx="3">
                  <c:v>11CFH I62V_SLGNIIMV(Cam)R</c:v>
                </c:pt>
                <c:pt idx="4">
                  <c:v>31CFH1_LSYT(Cam)EGGFR</c:v>
                </c:pt>
                <c:pt idx="5">
                  <c:v>33CFH2_(Cam)FEGFGIDGPAIAK</c:v>
                </c:pt>
                <c:pt idx="6">
                  <c:v>35CFH3_WSSPPQ(Cam)EGLP(Cam)K</c:v>
                </c:pt>
                <c:pt idx="7">
                  <c:v>37CFH H402_(Cam)YFPYLENGYNQNHGR</c:v>
                </c:pt>
                <c:pt idx="8">
                  <c:v>39CFH Y402_(Cam)YFPYLENGYNQNYGR</c:v>
                </c:pt>
              </c:strCache>
            </c:strRef>
          </c:cat>
          <c:val>
            <c:numRef>
              <c:f>'Figure MRM variatlion'!$C$124:$C$132</c:f>
              <c:numCache>
                <c:formatCode>General</c:formatCode>
                <c:ptCount val="9"/>
                <c:pt idx="0">
                  <c:v>6.4</c:v>
                </c:pt>
                <c:pt idx="1">
                  <c:v>2.6</c:v>
                </c:pt>
                <c:pt idx="2">
                  <c:v>1.9</c:v>
                </c:pt>
                <c:pt idx="3">
                  <c:v>4.5</c:v>
                </c:pt>
                <c:pt idx="4">
                  <c:v>3.6</c:v>
                </c:pt>
                <c:pt idx="5">
                  <c:v>4.4</c:v>
                </c:pt>
                <c:pt idx="6">
                  <c:v>4.7</c:v>
                </c:pt>
                <c:pt idx="7">
                  <c:v>6.1</c:v>
                </c:pt>
                <c:pt idx="8">
                  <c:v>15.2</c:v>
                </c:pt>
              </c:numCache>
            </c:numRef>
          </c:val>
          <c:extLst xmlns:c16r2="http://schemas.microsoft.com/office/drawing/2015/06/chart">
            <c:ext xmlns:c16="http://schemas.microsoft.com/office/drawing/2014/chart" uri="{C3380CC4-5D6E-409C-BE32-E72D297353CC}">
              <c16:uniqueId val="{00000000-76E8-488D-9F00-53F6DD3985CF}"/>
            </c:ext>
          </c:extLst>
        </c:ser>
        <c:ser>
          <c:idx val="1"/>
          <c:order val="1"/>
          <c:tx>
            <c:v>20 fmol/ul</c:v>
          </c:tx>
          <c:spPr>
            <a:solidFill>
              <a:srgbClr val="FF0000"/>
            </a:solidFill>
            <a:ln>
              <a:solidFill>
                <a:srgbClr val="FF0000"/>
              </a:solidFill>
            </a:ln>
          </c:spPr>
          <c:invertIfNegative val="0"/>
          <c:val>
            <c:numRef>
              <c:f>'Figure MRM variatlion'!$D$124:$D$132</c:f>
              <c:numCache>
                <c:formatCode>General</c:formatCode>
                <c:ptCount val="9"/>
                <c:pt idx="0">
                  <c:v>6.6</c:v>
                </c:pt>
                <c:pt idx="1">
                  <c:v>2.5</c:v>
                </c:pt>
                <c:pt idx="2">
                  <c:v>10.7</c:v>
                </c:pt>
                <c:pt idx="3">
                  <c:v>7.6</c:v>
                </c:pt>
                <c:pt idx="4">
                  <c:v>9.6</c:v>
                </c:pt>
                <c:pt idx="5">
                  <c:v>15.1</c:v>
                </c:pt>
                <c:pt idx="6">
                  <c:v>9.700000000000001</c:v>
                </c:pt>
                <c:pt idx="7">
                  <c:v>9.200000000000001</c:v>
                </c:pt>
                <c:pt idx="8">
                  <c:v>13.3</c:v>
                </c:pt>
              </c:numCache>
            </c:numRef>
          </c:val>
          <c:extLst xmlns:c16r2="http://schemas.microsoft.com/office/drawing/2015/06/chart">
            <c:ext xmlns:c16="http://schemas.microsoft.com/office/drawing/2014/chart" uri="{C3380CC4-5D6E-409C-BE32-E72D297353CC}">
              <c16:uniqueId val="{00000001-76E8-488D-9F00-53F6DD3985CF}"/>
            </c:ext>
          </c:extLst>
        </c:ser>
        <c:dLbls>
          <c:showLegendKey val="0"/>
          <c:showVal val="0"/>
          <c:showCatName val="0"/>
          <c:showSerName val="0"/>
          <c:showPercent val="0"/>
          <c:showBubbleSize val="0"/>
        </c:dLbls>
        <c:gapWidth val="150"/>
        <c:axId val="-2136594760"/>
        <c:axId val="-2136591752"/>
      </c:barChart>
      <c:catAx>
        <c:axId val="-2136594760"/>
        <c:scaling>
          <c:orientation val="minMax"/>
        </c:scaling>
        <c:delete val="0"/>
        <c:axPos val="b"/>
        <c:numFmt formatCode="General" sourceLinked="0"/>
        <c:majorTickMark val="none"/>
        <c:minorTickMark val="none"/>
        <c:tickLblPos val="nextTo"/>
        <c:txPr>
          <a:bodyPr/>
          <a:lstStyle/>
          <a:p>
            <a:pPr>
              <a:defRPr sz="800"/>
            </a:pPr>
            <a:endParaRPr lang="en-US"/>
          </a:p>
        </c:txPr>
        <c:crossAx val="-2136591752"/>
        <c:crosses val="autoZero"/>
        <c:auto val="1"/>
        <c:lblAlgn val="ctr"/>
        <c:lblOffset val="100"/>
        <c:noMultiLvlLbl val="0"/>
      </c:catAx>
      <c:valAx>
        <c:axId val="-2136591752"/>
        <c:scaling>
          <c:orientation val="minMax"/>
          <c:max val="30.0"/>
        </c:scaling>
        <c:delete val="0"/>
        <c:axPos val="l"/>
        <c:title>
          <c:tx>
            <c:rich>
              <a:bodyPr/>
              <a:lstStyle/>
              <a:p>
                <a:pPr>
                  <a:defRPr sz="1100" b="0">
                    <a:latin typeface="+mn-lt"/>
                    <a:cs typeface="Times New Roman" panose="02020603050405020304" pitchFamily="18" charset="0"/>
                  </a:defRPr>
                </a:pPr>
                <a:r>
                  <a:rPr lang="en-US" sz="1100" b="0" dirty="0">
                    <a:latin typeface="+mn-lt"/>
                    <a:cs typeface="Times New Roman" panose="02020603050405020304" pitchFamily="18" charset="0"/>
                  </a:rPr>
                  <a:t>%CV of peak area ratio </a:t>
                </a:r>
              </a:p>
              <a:p>
                <a:pPr>
                  <a:defRPr sz="1100" b="0">
                    <a:latin typeface="+mn-lt"/>
                    <a:cs typeface="Times New Roman" panose="02020603050405020304" pitchFamily="18" charset="0"/>
                  </a:defRPr>
                </a:pPr>
                <a:r>
                  <a:rPr lang="en-US" sz="1100" b="0" dirty="0">
                    <a:latin typeface="+mn-lt"/>
                    <a:cs typeface="Times New Roman" panose="02020603050405020304" pitchFamily="18" charset="0"/>
                  </a:rPr>
                  <a:t>(endogenous/SIS)</a:t>
                </a:r>
              </a:p>
            </c:rich>
          </c:tx>
          <c:layout>
            <c:manualLayout>
              <c:xMode val="edge"/>
              <c:yMode val="edge"/>
              <c:x val="0.00350503062117235"/>
              <c:y val="0.16387166447944"/>
            </c:manualLayout>
          </c:layout>
          <c:overlay val="0"/>
        </c:title>
        <c:numFmt formatCode="General" sourceLinked="1"/>
        <c:majorTickMark val="out"/>
        <c:minorTickMark val="none"/>
        <c:tickLblPos val="nextTo"/>
        <c:crossAx val="-2136594760"/>
        <c:crosses val="autoZero"/>
        <c:crossBetween val="between"/>
        <c:majorUnit val="5.0"/>
      </c:valAx>
    </c:plotArea>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65138"/>
          </a:xfrm>
          <a:prstGeom prst="rect">
            <a:avLst/>
          </a:prstGeom>
        </p:spPr>
        <p:txBody>
          <a:bodyPr vert="horz" lIns="91440" tIns="45720" rIns="91440" bIns="45720" rtlCol="0"/>
          <a:lstStyle>
            <a:lvl1pPr algn="r">
              <a:defRPr sz="1200"/>
            </a:lvl1pPr>
          </a:lstStyle>
          <a:p>
            <a:fld id="{80F14F8D-3957-4C53-BC25-C897F0CEF0A5}" type="datetimeFigureOut">
              <a:rPr lang="en-US" smtClean="0"/>
              <a:t>12/7/16</a:t>
            </a:fld>
            <a:endParaRPr lang="en-US" dirty="0"/>
          </a:p>
        </p:txBody>
      </p:sp>
      <p:sp>
        <p:nvSpPr>
          <p:cNvPr id="4" name="Slide Image Placeholder 3"/>
          <p:cNvSpPr>
            <a:spLocks noGrp="1" noRot="1" noChangeAspect="1"/>
          </p:cNvSpPr>
          <p:nvPr>
            <p:ph type="sldImg" idx="2"/>
          </p:nvPr>
        </p:nvSpPr>
        <p:spPr>
          <a:xfrm>
            <a:off x="2120900" y="696913"/>
            <a:ext cx="2616200" cy="34861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16425"/>
            <a:ext cx="5486400" cy="4183063"/>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675"/>
            <a:ext cx="2971800" cy="465138"/>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829675"/>
            <a:ext cx="2971800" cy="465138"/>
          </a:xfrm>
          <a:prstGeom prst="rect">
            <a:avLst/>
          </a:prstGeom>
        </p:spPr>
        <p:txBody>
          <a:bodyPr vert="horz" lIns="91440" tIns="45720" rIns="91440" bIns="45720" rtlCol="0" anchor="b"/>
          <a:lstStyle>
            <a:lvl1pPr algn="r">
              <a:defRPr sz="1200"/>
            </a:lvl1pPr>
          </a:lstStyle>
          <a:p>
            <a:fld id="{BED800B4-FABB-4B51-BEE4-E5738912814E}" type="slidenum">
              <a:rPr lang="en-US" smtClean="0"/>
              <a:t>‹#›</a:t>
            </a:fld>
            <a:endParaRPr lang="en-US" dirty="0"/>
          </a:p>
        </p:txBody>
      </p:sp>
    </p:spTree>
    <p:extLst>
      <p:ext uri="{BB962C8B-B14F-4D97-AF65-F5344CB8AC3E}">
        <p14:creationId xmlns:p14="http://schemas.microsoft.com/office/powerpoint/2010/main" val="38296707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ED800B4-FABB-4B51-BEE4-E5738912814E}" type="slidenum">
              <a:rPr lang="en-US" smtClean="0"/>
              <a:t>4</a:t>
            </a:fld>
            <a:endParaRPr lang="en-US" dirty="0"/>
          </a:p>
        </p:txBody>
      </p:sp>
    </p:spTree>
    <p:extLst>
      <p:ext uri="{BB962C8B-B14F-4D97-AF65-F5344CB8AC3E}">
        <p14:creationId xmlns:p14="http://schemas.microsoft.com/office/powerpoint/2010/main" val="38636975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a:t>Click to edit Master title style</a:t>
            </a:r>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B9F3FC2A-804A-4983-BB5F-3110F7F1C0F3}" type="datetimeFigureOut">
              <a:rPr lang="en-US" smtClean="0"/>
              <a:t>12/7/16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5078070-EA67-4868-8DD8-B47AF254EB6B}" type="slidenum">
              <a:rPr lang="en-US" smtClean="0"/>
              <a:t>‹#›</a:t>
            </a:fld>
            <a:endParaRPr lang="en-US" dirty="0"/>
          </a:p>
        </p:txBody>
      </p:sp>
    </p:spTree>
    <p:extLst>
      <p:ext uri="{BB962C8B-B14F-4D97-AF65-F5344CB8AC3E}">
        <p14:creationId xmlns:p14="http://schemas.microsoft.com/office/powerpoint/2010/main" val="15538204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9F3FC2A-804A-4983-BB5F-3110F7F1C0F3}" type="datetimeFigureOut">
              <a:rPr lang="en-US" smtClean="0"/>
              <a:t>12/7/16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5078070-EA67-4868-8DD8-B47AF254EB6B}" type="slidenum">
              <a:rPr lang="en-US" smtClean="0"/>
              <a:t>‹#›</a:t>
            </a:fld>
            <a:endParaRPr lang="en-US" dirty="0"/>
          </a:p>
        </p:txBody>
      </p:sp>
    </p:spTree>
    <p:extLst>
      <p:ext uri="{BB962C8B-B14F-4D97-AF65-F5344CB8AC3E}">
        <p14:creationId xmlns:p14="http://schemas.microsoft.com/office/powerpoint/2010/main" val="14378192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9F3FC2A-804A-4983-BB5F-3110F7F1C0F3}" type="datetimeFigureOut">
              <a:rPr lang="en-US" smtClean="0"/>
              <a:t>12/7/16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5078070-EA67-4868-8DD8-B47AF254EB6B}" type="slidenum">
              <a:rPr lang="en-US" smtClean="0"/>
              <a:t>‹#›</a:t>
            </a:fld>
            <a:endParaRPr lang="en-US" dirty="0"/>
          </a:p>
        </p:txBody>
      </p:sp>
    </p:spTree>
    <p:extLst>
      <p:ext uri="{BB962C8B-B14F-4D97-AF65-F5344CB8AC3E}">
        <p14:creationId xmlns:p14="http://schemas.microsoft.com/office/powerpoint/2010/main" val="12458569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9F3FC2A-804A-4983-BB5F-3110F7F1C0F3}" type="datetimeFigureOut">
              <a:rPr lang="en-US" smtClean="0"/>
              <a:t>12/7/16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5078070-EA67-4868-8DD8-B47AF254EB6B}" type="slidenum">
              <a:rPr lang="en-US" smtClean="0"/>
              <a:t>‹#›</a:t>
            </a:fld>
            <a:endParaRPr lang="en-US" dirty="0"/>
          </a:p>
        </p:txBody>
      </p:sp>
    </p:spTree>
    <p:extLst>
      <p:ext uri="{BB962C8B-B14F-4D97-AF65-F5344CB8AC3E}">
        <p14:creationId xmlns:p14="http://schemas.microsoft.com/office/powerpoint/2010/main" val="35532537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9F3FC2A-804A-4983-BB5F-3110F7F1C0F3}" type="datetimeFigureOut">
              <a:rPr lang="en-US" smtClean="0"/>
              <a:t>12/7/16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5078070-EA67-4868-8DD8-B47AF254EB6B}" type="slidenum">
              <a:rPr lang="en-US" smtClean="0"/>
              <a:t>‹#›</a:t>
            </a:fld>
            <a:endParaRPr lang="en-US" dirty="0"/>
          </a:p>
        </p:txBody>
      </p:sp>
    </p:spTree>
    <p:extLst>
      <p:ext uri="{BB962C8B-B14F-4D97-AF65-F5344CB8AC3E}">
        <p14:creationId xmlns:p14="http://schemas.microsoft.com/office/powerpoint/2010/main" val="11838912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9F3FC2A-804A-4983-BB5F-3110F7F1C0F3}" type="datetimeFigureOut">
              <a:rPr lang="en-US" smtClean="0"/>
              <a:t>12/7/16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5078070-EA67-4868-8DD8-B47AF254EB6B}" type="slidenum">
              <a:rPr lang="en-US" smtClean="0"/>
              <a:t>‹#›</a:t>
            </a:fld>
            <a:endParaRPr lang="en-US" dirty="0"/>
          </a:p>
        </p:txBody>
      </p:sp>
    </p:spTree>
    <p:extLst>
      <p:ext uri="{BB962C8B-B14F-4D97-AF65-F5344CB8AC3E}">
        <p14:creationId xmlns:p14="http://schemas.microsoft.com/office/powerpoint/2010/main" val="20643271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9F3FC2A-804A-4983-BB5F-3110F7F1C0F3}" type="datetimeFigureOut">
              <a:rPr lang="en-US" smtClean="0"/>
              <a:t>12/7/16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5078070-EA67-4868-8DD8-B47AF254EB6B}" type="slidenum">
              <a:rPr lang="en-US" smtClean="0"/>
              <a:t>‹#›</a:t>
            </a:fld>
            <a:endParaRPr lang="en-US" dirty="0"/>
          </a:p>
        </p:txBody>
      </p:sp>
    </p:spTree>
    <p:extLst>
      <p:ext uri="{BB962C8B-B14F-4D97-AF65-F5344CB8AC3E}">
        <p14:creationId xmlns:p14="http://schemas.microsoft.com/office/powerpoint/2010/main" val="14422576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9F3FC2A-804A-4983-BB5F-3110F7F1C0F3}" type="datetimeFigureOut">
              <a:rPr lang="en-US" smtClean="0"/>
              <a:t>12/7/16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5078070-EA67-4868-8DD8-B47AF254EB6B}" type="slidenum">
              <a:rPr lang="en-US" smtClean="0"/>
              <a:t>‹#›</a:t>
            </a:fld>
            <a:endParaRPr lang="en-US" dirty="0"/>
          </a:p>
        </p:txBody>
      </p:sp>
    </p:spTree>
    <p:extLst>
      <p:ext uri="{BB962C8B-B14F-4D97-AF65-F5344CB8AC3E}">
        <p14:creationId xmlns:p14="http://schemas.microsoft.com/office/powerpoint/2010/main" val="34693182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9F3FC2A-804A-4983-BB5F-3110F7F1C0F3}" type="datetimeFigureOut">
              <a:rPr lang="en-US" smtClean="0"/>
              <a:t>12/7/16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5078070-EA67-4868-8DD8-B47AF254EB6B}" type="slidenum">
              <a:rPr lang="en-US" smtClean="0"/>
              <a:t>‹#›</a:t>
            </a:fld>
            <a:endParaRPr lang="en-US" dirty="0"/>
          </a:p>
        </p:txBody>
      </p:sp>
    </p:spTree>
    <p:extLst>
      <p:ext uri="{BB962C8B-B14F-4D97-AF65-F5344CB8AC3E}">
        <p14:creationId xmlns:p14="http://schemas.microsoft.com/office/powerpoint/2010/main" val="18831482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9F3FC2A-804A-4983-BB5F-3110F7F1C0F3}" type="datetimeFigureOut">
              <a:rPr lang="en-US" smtClean="0"/>
              <a:t>12/7/16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5078070-EA67-4868-8DD8-B47AF254EB6B}" type="slidenum">
              <a:rPr lang="en-US" smtClean="0"/>
              <a:t>‹#›</a:t>
            </a:fld>
            <a:endParaRPr lang="en-US" dirty="0"/>
          </a:p>
        </p:txBody>
      </p:sp>
    </p:spTree>
    <p:extLst>
      <p:ext uri="{BB962C8B-B14F-4D97-AF65-F5344CB8AC3E}">
        <p14:creationId xmlns:p14="http://schemas.microsoft.com/office/powerpoint/2010/main" val="36254761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9F3FC2A-804A-4983-BB5F-3110F7F1C0F3}" type="datetimeFigureOut">
              <a:rPr lang="en-US" smtClean="0"/>
              <a:t>12/7/16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5078070-EA67-4868-8DD8-B47AF254EB6B}" type="slidenum">
              <a:rPr lang="en-US" smtClean="0"/>
              <a:t>‹#›</a:t>
            </a:fld>
            <a:endParaRPr lang="en-US" dirty="0"/>
          </a:p>
        </p:txBody>
      </p:sp>
    </p:spTree>
    <p:extLst>
      <p:ext uri="{BB962C8B-B14F-4D97-AF65-F5344CB8AC3E}">
        <p14:creationId xmlns:p14="http://schemas.microsoft.com/office/powerpoint/2010/main" val="353150968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B9F3FC2A-804A-4983-BB5F-3110F7F1C0F3}" type="datetimeFigureOut">
              <a:rPr lang="en-US" smtClean="0"/>
              <a:t>12/7/16</a:t>
            </a:fld>
            <a:endParaRPr lang="en-US" dirty="0"/>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55078070-EA67-4868-8DD8-B47AF254EB6B}" type="slidenum">
              <a:rPr lang="en-US" smtClean="0"/>
              <a:t>‹#›</a:t>
            </a:fld>
            <a:endParaRPr lang="en-US" dirty="0"/>
          </a:p>
        </p:txBody>
      </p:sp>
    </p:spTree>
    <p:extLst>
      <p:ext uri="{BB962C8B-B14F-4D97-AF65-F5344CB8AC3E}">
        <p14:creationId xmlns:p14="http://schemas.microsoft.com/office/powerpoint/2010/main" val="9734327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jpeg"/><Relationship Id="rId5" Type="http://schemas.openxmlformats.org/officeDocument/2006/relationships/image" Target="../media/image4.jpeg"/><Relationship Id="rId1" Type="http://schemas.openxmlformats.org/officeDocument/2006/relationships/slideLayout" Target="../slideLayouts/slideLayout7.xml"/><Relationship Id="rId2" Type="http://schemas.openxmlformats.org/officeDocument/2006/relationships/image" Target="../media/image1.gi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emf"/><Relationship Id="rId3" Type="http://schemas.openxmlformats.org/officeDocument/2006/relationships/chart" Target="../charts/char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633948"/>
            <a:ext cx="5486400" cy="3970318"/>
          </a:xfrm>
          <a:prstGeom prst="rect">
            <a:avLst/>
          </a:prstGeom>
        </p:spPr>
        <p:txBody>
          <a:bodyPr wrap="square">
            <a:spAutoFit/>
          </a:bodyPr>
          <a:lstStyle/>
          <a:p>
            <a:endParaRPr lang="en-US" sz="1200" dirty="0"/>
          </a:p>
          <a:p>
            <a:r>
              <a:rPr lang="en-US" sz="1200" b="1" dirty="0">
                <a:latin typeface="Times New Roman" panose="02020603050405020304" pitchFamily="18" charset="0"/>
                <a:cs typeface="Times New Roman" panose="02020603050405020304" pitchFamily="18" charset="0"/>
              </a:rPr>
              <a:t>Supporting Information </a:t>
            </a:r>
          </a:p>
          <a:p>
            <a:endParaRPr lang="en-US" sz="1200" dirty="0">
              <a:latin typeface="Times New Roman" panose="02020603050405020304" pitchFamily="18" charset="0"/>
              <a:cs typeface="Times New Roman" panose="02020603050405020304" pitchFamily="18" charset="0"/>
            </a:endParaRPr>
          </a:p>
          <a:p>
            <a:r>
              <a:rPr lang="en-US" sz="1200" b="1" dirty="0">
                <a:latin typeface="Times New Roman" panose="02020603050405020304" pitchFamily="18" charset="0"/>
                <a:cs typeface="Times New Roman" panose="02020603050405020304" pitchFamily="18" charset="0"/>
              </a:rPr>
              <a:t>Materials and Methods </a:t>
            </a:r>
            <a:endParaRPr lang="en-US" sz="1200" dirty="0">
              <a:latin typeface="Times New Roman" panose="02020603050405020304" pitchFamily="18" charset="0"/>
              <a:cs typeface="Times New Roman" panose="02020603050405020304" pitchFamily="18" charset="0"/>
            </a:endParaRPr>
          </a:p>
          <a:p>
            <a:r>
              <a:rPr lang="en-US" sz="1200" dirty="0">
                <a:latin typeface="Times New Roman" panose="02020603050405020304" pitchFamily="18" charset="0"/>
                <a:cs typeface="Times New Roman" panose="02020603050405020304" pitchFamily="18" charset="0"/>
              </a:rPr>
              <a:t>We used a Shimadzu LC-HPLC equipped with LC-20ADXR pumps (Shimadzu Corp., Columbia, MD) for solvent and sample delivery and a 2.1 mm X 100 mm, 130 Å pore size, 3.5 </a:t>
            </a:r>
            <a:r>
              <a:rPr lang="el-GR" sz="1200" dirty="0">
                <a:latin typeface="Times New Roman" panose="02020603050405020304" pitchFamily="18" charset="0"/>
                <a:cs typeface="Times New Roman" panose="02020603050405020304" pitchFamily="18" charset="0"/>
              </a:rPr>
              <a:t>μ</a:t>
            </a:r>
            <a:r>
              <a:rPr lang="en-US" sz="1200" dirty="0">
                <a:latin typeface="Times New Roman" panose="02020603050405020304" pitchFamily="18" charset="0"/>
                <a:cs typeface="Times New Roman" panose="02020603050405020304" pitchFamily="18" charset="0"/>
              </a:rPr>
              <a:t>m particle size C18 column (Waters Corp.) for the peptide separations using the following linear gradient: 0min 5%B; 10 min 36%B; 12 min 90%B; 13.5 min 90%B; 14 min 5%B at a flow rate of 0.2ml/min. The total run time was 18 min per sample. Triplicate injections of 10 </a:t>
            </a:r>
            <a:r>
              <a:rPr lang="el-GR" sz="1200" dirty="0">
                <a:latin typeface="Times New Roman" panose="02020603050405020304" pitchFamily="18" charset="0"/>
                <a:cs typeface="Times New Roman" panose="02020603050405020304" pitchFamily="18" charset="0"/>
              </a:rPr>
              <a:t>μ</a:t>
            </a:r>
            <a:r>
              <a:rPr lang="en-US" sz="1200" dirty="0">
                <a:latin typeface="Times New Roman" panose="02020603050405020304" pitchFamily="18" charset="0"/>
                <a:cs typeface="Times New Roman" panose="02020603050405020304" pitchFamily="18" charset="0"/>
              </a:rPr>
              <a:t>l of sample were carried out via the SIL-20AXR autosampler (Shimadzu Corp.). To eliminate possible carryover, the column was re-equilibrated at 50%B for 10 min and a blank run was performed prior to initiating the next sample injection. QTRAP 5500 mass spectrometer with electrospray ionization (ESI) source controlled by Analyst 1.5 software (AB Sciex, Framingham, MA) was used for all LC-SRM-MS detection and analysis. Mass spectrometric analyses were performed in positive ion mode. ESI interface parameters were set as follows: capillary temperature 650°C and a curtain gas setting of 30 psi. A total of 27 SRM transitions from 9 peptides were monitored during an individual sample analysis with Q1 and Q3 set to dwell time 15 </a:t>
            </a:r>
            <a:r>
              <a:rPr lang="en-US" sz="1200" dirty="0" err="1">
                <a:latin typeface="Times New Roman" panose="02020603050405020304" pitchFamily="18" charset="0"/>
                <a:cs typeface="Times New Roman" panose="02020603050405020304" pitchFamily="18" charset="0"/>
              </a:rPr>
              <a:t>msec</a:t>
            </a:r>
            <a:r>
              <a:rPr lang="en-US" sz="1200" dirty="0">
                <a:latin typeface="Times New Roman" panose="02020603050405020304" pitchFamily="18" charset="0"/>
                <a:cs typeface="Times New Roman" panose="02020603050405020304" pitchFamily="18" charset="0"/>
              </a:rPr>
              <a:t>, declustering potential (DE) 10 V and peptide-specific tuned collision energy (CE), entrance potential (EP) and collision cell exit (CXP) voltages for each transition. </a:t>
            </a:r>
          </a:p>
        </p:txBody>
      </p:sp>
    </p:spTree>
    <p:extLst>
      <p:ext uri="{BB962C8B-B14F-4D97-AF65-F5344CB8AC3E}">
        <p14:creationId xmlns:p14="http://schemas.microsoft.com/office/powerpoint/2010/main" val="41484098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Group 25"/>
          <p:cNvGrpSpPr/>
          <p:nvPr/>
        </p:nvGrpSpPr>
        <p:grpSpPr>
          <a:xfrm>
            <a:off x="1828800" y="838200"/>
            <a:ext cx="2745265" cy="4654550"/>
            <a:chOff x="1828800" y="838200"/>
            <a:chExt cx="2745265" cy="4654550"/>
          </a:xfrm>
        </p:grpSpPr>
        <p:pic>
          <p:nvPicPr>
            <p:cNvPr id="2" name="Picture 1" descr="http://medgel.kir.jp/blog/1.5ml_tube.gi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53468"/>
            <a:stretch/>
          </p:blipFill>
          <p:spPr bwMode="auto">
            <a:xfrm>
              <a:off x="3048000" y="1219200"/>
              <a:ext cx="274320" cy="55408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a:blip r:embed="rId3"/>
            <a:stretch>
              <a:fillRect/>
            </a:stretch>
          </p:blipFill>
          <p:spPr>
            <a:xfrm>
              <a:off x="2749550" y="2743200"/>
              <a:ext cx="914400" cy="583306"/>
            </a:xfrm>
            <a:prstGeom prst="rect">
              <a:avLst/>
            </a:prstGeom>
          </p:spPr>
        </p:pic>
        <p:pic>
          <p:nvPicPr>
            <p:cNvPr id="7" name="Picture 6" descr="http://www.absciex.com/Images/Training/mass-spec-qtrap-5500-lc-ms-absciex01-training.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2800" y="3558540"/>
              <a:ext cx="914400" cy="657518"/>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Image result for deep 96 well plate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727960" y="1990725"/>
              <a:ext cx="914400" cy="58696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http://medgel.kir.jp/blog/1.5ml_tube.gi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55314"/>
            <a:stretch/>
          </p:blipFill>
          <p:spPr bwMode="auto">
            <a:xfrm>
              <a:off x="2514600" y="3605249"/>
              <a:ext cx="274320" cy="564099"/>
            </a:xfrm>
            <a:prstGeom prst="rect">
              <a:avLst/>
            </a:prstGeom>
            <a:noFill/>
            <a:extLst>
              <a:ext uri="{909E8E84-426E-40dd-AFC4-6F175D3DCCD1}">
                <a14:hiddenFill xmlns:a14="http://schemas.microsoft.com/office/drawing/2010/main">
                  <a:solidFill>
                    <a:srgbClr val="FFFFFF"/>
                  </a:solidFill>
                </a14:hiddenFill>
              </a:ext>
            </a:extLst>
          </p:spPr>
        </p:pic>
        <p:cxnSp>
          <p:nvCxnSpPr>
            <p:cNvPr id="12" name="Straight Arrow Connector 11"/>
            <p:cNvCxnSpPr/>
            <p:nvPr/>
          </p:nvCxnSpPr>
          <p:spPr>
            <a:xfrm>
              <a:off x="3194050" y="1811383"/>
              <a:ext cx="0" cy="217442"/>
            </a:xfrm>
            <a:prstGeom prst="straightConnector1">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3200400" y="2538458"/>
              <a:ext cx="0" cy="217442"/>
            </a:xfrm>
            <a:prstGeom prst="straightConnector1">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3" name="Left Brace 12"/>
            <p:cNvSpPr/>
            <p:nvPr/>
          </p:nvSpPr>
          <p:spPr>
            <a:xfrm rot="5400000">
              <a:off x="3128010" y="2823210"/>
              <a:ext cx="220980" cy="1143000"/>
            </a:xfrm>
            <a:prstGeom prst="leftBrace">
              <a:avLst>
                <a:gd name="adj1" fmla="val 37037"/>
                <a:gd name="adj2" fmla="val 50873"/>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Times New Roman" panose="02020603050405020304" pitchFamily="18" charset="0"/>
                <a:cs typeface="Times New Roman" panose="02020603050405020304" pitchFamily="18" charset="0"/>
              </a:endParaRPr>
            </a:p>
          </p:txBody>
        </p:sp>
        <p:pic>
          <p:nvPicPr>
            <p:cNvPr id="18" name="Picture 17" descr="http://www.absciex.com/Images/Training/mass-spec-qtrap-5500-lc-ms-absciex01-training.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9800" y="4435182"/>
              <a:ext cx="914400" cy="657518"/>
            </a:xfrm>
            <a:prstGeom prst="rect">
              <a:avLst/>
            </a:prstGeom>
            <a:noFill/>
            <a:extLst>
              <a:ext uri="{909E8E84-426E-40dd-AFC4-6F175D3DCCD1}">
                <a14:hiddenFill xmlns:a14="http://schemas.microsoft.com/office/drawing/2010/main">
                  <a:solidFill>
                    <a:srgbClr val="FFFFFF"/>
                  </a:solidFill>
                </a14:hiddenFill>
              </a:ext>
            </a:extLst>
          </p:spPr>
        </p:pic>
        <p:cxnSp>
          <p:nvCxnSpPr>
            <p:cNvPr id="19" name="Straight Arrow Connector 18"/>
            <p:cNvCxnSpPr/>
            <p:nvPr/>
          </p:nvCxnSpPr>
          <p:spPr>
            <a:xfrm>
              <a:off x="2667000" y="4208508"/>
              <a:ext cx="0" cy="217442"/>
            </a:xfrm>
            <a:prstGeom prst="straightConnector1">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rot="16200000">
              <a:off x="1369860" y="2341350"/>
              <a:ext cx="1317990" cy="400110"/>
            </a:xfrm>
            <a:prstGeom prst="rect">
              <a:avLst/>
            </a:prstGeom>
          </p:spPr>
          <p:txBody>
            <a:bodyPr wrap="none">
              <a:spAutoFit/>
            </a:bodyPr>
            <a:lstStyle/>
            <a:p>
              <a:pPr algn="ctr"/>
              <a:r>
                <a:rPr lang="en-US" sz="1000" dirty="0">
                  <a:solidFill>
                    <a:srgbClr val="FF0000"/>
                  </a:solidFill>
                  <a:latin typeface="Times New Roman" panose="02020603050405020304" pitchFamily="18" charset="0"/>
                  <a:cs typeface="Times New Roman" panose="02020603050405020304" pitchFamily="18" charset="0"/>
                </a:rPr>
                <a:t>Sample </a:t>
              </a:r>
            </a:p>
            <a:p>
              <a:pPr algn="ctr"/>
              <a:r>
                <a:rPr lang="en-US" sz="1000" dirty="0">
                  <a:solidFill>
                    <a:srgbClr val="FF0000"/>
                  </a:solidFill>
                  <a:latin typeface="Times New Roman" panose="02020603050405020304" pitchFamily="18" charset="0"/>
                  <a:cs typeface="Times New Roman" panose="02020603050405020304" pitchFamily="18" charset="0"/>
                </a:rPr>
                <a:t>preparation workflow</a:t>
              </a:r>
            </a:p>
          </p:txBody>
        </p:sp>
        <p:sp>
          <p:nvSpPr>
            <p:cNvPr id="21" name="TextBox 53"/>
            <p:cNvSpPr txBox="1"/>
            <p:nvPr/>
          </p:nvSpPr>
          <p:spPr>
            <a:xfrm>
              <a:off x="2819400" y="838200"/>
              <a:ext cx="744999" cy="430882"/>
            </a:xfrm>
            <a:prstGeom prst="rect">
              <a:avLst/>
            </a:prstGeom>
            <a:noFill/>
            <a:ln>
              <a:noFill/>
            </a:ln>
          </p:spPr>
          <p:txBody>
            <a:bodyPr wrap="square" rtlCol="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800" dirty="0">
                  <a:solidFill>
                    <a:sysClr val="windowText" lastClr="000000"/>
                  </a:solidFill>
                  <a:latin typeface="Times New Roman" panose="02020603050405020304" pitchFamily="18" charset="0"/>
                  <a:cs typeface="Times New Roman" panose="02020603050405020304" pitchFamily="18" charset="0"/>
                </a:rPr>
                <a:t>5 µl</a:t>
              </a:r>
            </a:p>
            <a:p>
              <a:pPr algn="ctr"/>
              <a:r>
                <a:rPr lang="en-US" sz="800" dirty="0">
                  <a:solidFill>
                    <a:sysClr val="windowText" lastClr="000000"/>
                  </a:solidFill>
                  <a:latin typeface="Times New Roman" panose="02020603050405020304" pitchFamily="18" charset="0"/>
                  <a:cs typeface="Times New Roman" panose="02020603050405020304" pitchFamily="18" charset="0"/>
                </a:rPr>
                <a:t>QC plasma</a:t>
              </a:r>
            </a:p>
          </p:txBody>
        </p:sp>
        <p:sp>
          <p:nvSpPr>
            <p:cNvPr id="23" name="TextBox 22"/>
            <p:cNvSpPr txBox="1"/>
            <p:nvPr/>
          </p:nvSpPr>
          <p:spPr>
            <a:xfrm>
              <a:off x="3534410" y="2057400"/>
              <a:ext cx="583814" cy="215444"/>
            </a:xfrm>
            <a:prstGeom prst="rect">
              <a:avLst/>
            </a:prstGeom>
            <a:noFill/>
          </p:spPr>
          <p:txBody>
            <a:bodyPr wrap="none" rtlCol="0">
              <a:spAutoFit/>
            </a:bodyPr>
            <a:lstStyle/>
            <a:p>
              <a:r>
                <a:rPr lang="en-US" sz="800" dirty="0">
                  <a:latin typeface="Times New Roman" panose="02020603050405020304" pitchFamily="18" charset="0"/>
                  <a:cs typeface="Times New Roman" panose="02020603050405020304" pitchFamily="18" charset="0"/>
                </a:rPr>
                <a:t>Digestion</a:t>
              </a:r>
            </a:p>
          </p:txBody>
        </p:sp>
        <p:sp>
          <p:nvSpPr>
            <p:cNvPr id="25" name="TextBox 24"/>
            <p:cNvSpPr txBox="1"/>
            <p:nvPr/>
          </p:nvSpPr>
          <p:spPr>
            <a:xfrm>
              <a:off x="3587750" y="2875518"/>
              <a:ext cx="550151" cy="215444"/>
            </a:xfrm>
            <a:prstGeom prst="rect">
              <a:avLst/>
            </a:prstGeom>
            <a:noFill/>
          </p:spPr>
          <p:txBody>
            <a:bodyPr wrap="none" rtlCol="0">
              <a:spAutoFit/>
            </a:bodyPr>
            <a:lstStyle/>
            <a:p>
              <a:r>
                <a:rPr lang="en-US" sz="800" dirty="0">
                  <a:latin typeface="Times New Roman" panose="02020603050405020304" pitchFamily="18" charset="0"/>
                  <a:cs typeface="Times New Roman" panose="02020603050405020304" pitchFamily="18" charset="0"/>
                </a:rPr>
                <a:t>Clean up</a:t>
              </a:r>
            </a:p>
          </p:txBody>
        </p:sp>
        <p:sp>
          <p:nvSpPr>
            <p:cNvPr id="27" name="TextBox 98"/>
            <p:cNvSpPr txBox="1"/>
            <p:nvPr/>
          </p:nvSpPr>
          <p:spPr>
            <a:xfrm rot="16200000">
              <a:off x="1552382" y="4010218"/>
              <a:ext cx="904771" cy="199535"/>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lang="en-US" b="0" dirty="0">
                  <a:solidFill>
                    <a:srgbClr val="FF0000"/>
                  </a:solidFill>
                  <a:latin typeface="Times New Roman" panose="02020603050405020304" pitchFamily="18" charset="0"/>
                  <a:cs typeface="Times New Roman" panose="02020603050405020304" pitchFamily="18" charset="0"/>
                </a:rPr>
                <a:t>LC-MS/MS assay</a:t>
              </a:r>
            </a:p>
          </p:txBody>
        </p:sp>
        <p:sp>
          <p:nvSpPr>
            <p:cNvPr id="28" name="TextBox 27"/>
            <p:cNvSpPr txBox="1"/>
            <p:nvPr/>
          </p:nvSpPr>
          <p:spPr>
            <a:xfrm>
              <a:off x="2736850" y="3721100"/>
              <a:ext cx="476412" cy="215444"/>
            </a:xfrm>
            <a:prstGeom prst="rect">
              <a:avLst/>
            </a:prstGeom>
            <a:noFill/>
          </p:spPr>
          <p:txBody>
            <a:bodyPr wrap="none" rtlCol="0">
              <a:spAutoFit/>
            </a:bodyPr>
            <a:lstStyle/>
            <a:p>
              <a:r>
                <a:rPr lang="en-US" sz="800" dirty="0">
                  <a:latin typeface="Times New Roman" panose="02020603050405020304" pitchFamily="18" charset="0"/>
                  <a:cs typeface="Times New Roman" panose="02020603050405020304" pitchFamily="18" charset="0"/>
                </a:rPr>
                <a:t>Pooled</a:t>
              </a:r>
            </a:p>
          </p:txBody>
        </p:sp>
        <p:sp>
          <p:nvSpPr>
            <p:cNvPr id="29" name="TextBox 28"/>
            <p:cNvSpPr txBox="1"/>
            <p:nvPr/>
          </p:nvSpPr>
          <p:spPr>
            <a:xfrm>
              <a:off x="3135851" y="4191000"/>
              <a:ext cx="1438214" cy="400110"/>
            </a:xfrm>
            <a:prstGeom prst="rect">
              <a:avLst/>
            </a:prstGeom>
            <a:noFill/>
          </p:spPr>
          <p:txBody>
            <a:bodyPr wrap="none" rtlCol="0">
              <a:spAutoFit/>
            </a:bodyPr>
            <a:lstStyle/>
            <a:p>
              <a:pPr algn="ctr"/>
              <a:r>
                <a:rPr lang="en-US" sz="1000" b="1" dirty="0">
                  <a:latin typeface="Times New Roman" panose="02020603050405020304" pitchFamily="18" charset="0"/>
                  <a:cs typeface="Times New Roman" panose="02020603050405020304" pitchFamily="18" charset="0"/>
                </a:rPr>
                <a:t>Technical component I</a:t>
              </a:r>
            </a:p>
            <a:p>
              <a:pPr algn="ctr"/>
              <a:r>
                <a:rPr lang="en-US" sz="1000" b="1" dirty="0">
                  <a:latin typeface="Times New Roman" panose="02020603050405020304" pitchFamily="18" charset="0"/>
                  <a:cs typeface="Times New Roman" panose="02020603050405020304" pitchFamily="18" charset="0"/>
                </a:rPr>
                <a:t>(Entire variability)</a:t>
              </a:r>
            </a:p>
          </p:txBody>
        </p:sp>
        <p:sp>
          <p:nvSpPr>
            <p:cNvPr id="30" name="TextBox 29"/>
            <p:cNvSpPr txBox="1"/>
            <p:nvPr/>
          </p:nvSpPr>
          <p:spPr>
            <a:xfrm>
              <a:off x="1889461" y="5092640"/>
              <a:ext cx="1513556" cy="400110"/>
            </a:xfrm>
            <a:prstGeom prst="rect">
              <a:avLst/>
            </a:prstGeom>
            <a:noFill/>
          </p:spPr>
          <p:txBody>
            <a:bodyPr wrap="none" rtlCol="0">
              <a:spAutoFit/>
            </a:bodyPr>
            <a:lstStyle/>
            <a:p>
              <a:pPr algn="ctr"/>
              <a:r>
                <a:rPr lang="en-US" sz="1000" b="1" dirty="0">
                  <a:latin typeface="Times New Roman" panose="02020603050405020304" pitchFamily="18" charset="0"/>
                  <a:cs typeface="Times New Roman" panose="02020603050405020304" pitchFamily="18" charset="0"/>
                </a:rPr>
                <a:t>Technical component II</a:t>
              </a:r>
            </a:p>
            <a:p>
              <a:pPr algn="ctr"/>
              <a:r>
                <a:rPr lang="en-US" sz="1000" b="1" dirty="0">
                  <a:latin typeface="Times New Roman" panose="02020603050405020304" pitchFamily="18" charset="0"/>
                  <a:cs typeface="Times New Roman" panose="02020603050405020304" pitchFamily="18" charset="0"/>
                </a:rPr>
                <a:t>(LC-MS/MS variability)</a:t>
              </a:r>
            </a:p>
          </p:txBody>
        </p:sp>
      </p:grpSp>
      <p:sp>
        <p:nvSpPr>
          <p:cNvPr id="35" name="TextBox 36"/>
          <p:cNvSpPr txBox="1"/>
          <p:nvPr/>
        </p:nvSpPr>
        <p:spPr>
          <a:xfrm>
            <a:off x="1066800" y="7921808"/>
            <a:ext cx="4951229" cy="231592"/>
          </a:xfrm>
          <a:prstGeom prst="rect">
            <a:avLst/>
          </a:prstGeom>
          <a:noFill/>
        </p:spPr>
        <p:txBody>
          <a:bodyPr wrap="square" rtlCol="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b="1" dirty="0">
                <a:latin typeface="Times New Roman" panose="02020603050405020304" pitchFamily="18" charset="0"/>
                <a:cs typeface="Times New Roman" panose="02020603050405020304" pitchFamily="18" charset="0"/>
              </a:rPr>
              <a:t>Figure S1. Sources of technical variation in  a typical SRM workflow</a:t>
            </a:r>
          </a:p>
        </p:txBody>
      </p:sp>
    </p:spTree>
    <p:extLst>
      <p:ext uri="{BB962C8B-B14F-4D97-AF65-F5344CB8AC3E}">
        <p14:creationId xmlns:p14="http://schemas.microsoft.com/office/powerpoint/2010/main" val="33757115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487385" y="383680"/>
            <a:ext cx="3922815" cy="2969120"/>
            <a:chOff x="1487385" y="152400"/>
            <a:chExt cx="3922815" cy="2969120"/>
          </a:xfrm>
        </p:grpSpPr>
        <p:pic>
          <p:nvPicPr>
            <p:cNvPr id="23" name="Picture 13"/>
            <p:cNvPicPr>
              <a:picLocks noChangeAspect="1" noChangeArrowheads="1"/>
            </p:cNvPicPr>
            <p:nvPr/>
          </p:nvPicPr>
          <p:blipFill rotWithShape="1">
            <a:blip r:embed="rId2">
              <a:extLst>
                <a:ext uri="{28A0092B-C50C-407E-A947-70E740481C1C}">
                  <a14:useLocalDpi xmlns:a14="http://schemas.microsoft.com/office/drawing/2010/main" val="0"/>
                </a:ext>
              </a:extLst>
            </a:blip>
            <a:srcRect l="4121" b="6890"/>
            <a:stretch/>
          </p:blipFill>
          <p:spPr bwMode="auto">
            <a:xfrm>
              <a:off x="1795153" y="404750"/>
              <a:ext cx="3615047" cy="2554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2630385" y="2859910"/>
              <a:ext cx="2140330" cy="261610"/>
            </a:xfrm>
            <a:prstGeom prst="rect">
              <a:avLst/>
            </a:prstGeom>
            <a:noFill/>
          </p:spPr>
          <p:txBody>
            <a:bodyPr wrap="none" rtlCol="0">
              <a:spAutoFit/>
            </a:bodyPr>
            <a:lstStyle/>
            <a:p>
              <a:r>
                <a:rPr lang="en-US" sz="1000" dirty="0">
                  <a:latin typeface="Times New Roman" panose="02020603050405020304" pitchFamily="18" charset="0"/>
                  <a:cs typeface="Times New Roman" panose="02020603050405020304" pitchFamily="18" charset="0"/>
                </a:rPr>
                <a:t>Spiked SISs  </a:t>
              </a:r>
              <a:r>
                <a:rPr lang="en-US" sz="1100" dirty="0">
                  <a:latin typeface="Times New Roman" panose="02020603050405020304" pitchFamily="18" charset="0"/>
                  <a:cs typeface="Times New Roman" panose="02020603050405020304" pitchFamily="18" charset="0"/>
                </a:rPr>
                <a:t>concentration</a:t>
              </a:r>
              <a:r>
                <a:rPr lang="en-US" sz="1000" dirty="0">
                  <a:latin typeface="Times New Roman" panose="02020603050405020304" pitchFamily="18" charset="0"/>
                  <a:cs typeface="Times New Roman" panose="02020603050405020304" pitchFamily="18" charset="0"/>
                </a:rPr>
                <a:t> (fmol/µl)</a:t>
              </a:r>
            </a:p>
          </p:txBody>
        </p:sp>
        <p:sp>
          <p:nvSpPr>
            <p:cNvPr id="12" name="TextBox 11"/>
            <p:cNvSpPr txBox="1"/>
            <p:nvPr/>
          </p:nvSpPr>
          <p:spPr>
            <a:xfrm rot="16200000">
              <a:off x="685995" y="1391901"/>
              <a:ext cx="2000869" cy="261610"/>
            </a:xfrm>
            <a:prstGeom prst="rect">
              <a:avLst/>
            </a:prstGeom>
            <a:noFill/>
          </p:spPr>
          <p:txBody>
            <a:bodyPr wrap="none" rtlCol="0">
              <a:spAutoFit/>
            </a:bodyPr>
            <a:lstStyle/>
            <a:p>
              <a:pPr algn="ctr"/>
              <a:r>
                <a:rPr lang="en-US" sz="1100" dirty="0">
                  <a:latin typeface="Times New Roman" panose="02020603050405020304" pitchFamily="18" charset="0"/>
                  <a:cs typeface="Times New Roman" panose="02020603050405020304" pitchFamily="18" charset="0"/>
                </a:rPr>
                <a:t>%CV of transition ion peak area</a:t>
              </a:r>
            </a:p>
          </p:txBody>
        </p:sp>
        <p:sp>
          <p:nvSpPr>
            <p:cNvPr id="24" name="TextBox 23"/>
            <p:cNvSpPr txBox="1"/>
            <p:nvPr/>
          </p:nvSpPr>
          <p:spPr>
            <a:xfrm>
              <a:off x="1487385" y="152400"/>
              <a:ext cx="351378" cy="369332"/>
            </a:xfrm>
            <a:prstGeom prst="rect">
              <a:avLst/>
            </a:prstGeom>
            <a:noFill/>
          </p:spPr>
          <p:txBody>
            <a:bodyPr wrap="none" rtlCol="0">
              <a:spAutoFit/>
            </a:bodyPr>
            <a:lstStyle/>
            <a:p>
              <a:r>
                <a:rPr lang="en-US" dirty="0">
                  <a:latin typeface="Times New Roman" panose="02020603050405020304" pitchFamily="18" charset="0"/>
                  <a:cs typeface="Times New Roman" panose="02020603050405020304" pitchFamily="18" charset="0"/>
                </a:rPr>
                <a:t>A</a:t>
              </a:r>
            </a:p>
          </p:txBody>
        </p:sp>
      </p:grpSp>
      <p:grpSp>
        <p:nvGrpSpPr>
          <p:cNvPr id="18" name="Group 17"/>
          <p:cNvGrpSpPr/>
          <p:nvPr/>
        </p:nvGrpSpPr>
        <p:grpSpPr>
          <a:xfrm>
            <a:off x="1487385" y="3361426"/>
            <a:ext cx="3657600" cy="3657600"/>
            <a:chOff x="1371600" y="2667000"/>
            <a:chExt cx="3657600" cy="3657600"/>
          </a:xfrm>
        </p:grpSpPr>
        <p:grpSp>
          <p:nvGrpSpPr>
            <p:cNvPr id="11" name="Group 10"/>
            <p:cNvGrpSpPr/>
            <p:nvPr/>
          </p:nvGrpSpPr>
          <p:grpSpPr>
            <a:xfrm>
              <a:off x="1371600" y="2667000"/>
              <a:ext cx="3657600" cy="3657600"/>
              <a:chOff x="1371600" y="2667000"/>
              <a:chExt cx="3657600" cy="3657600"/>
            </a:xfrm>
          </p:grpSpPr>
          <p:graphicFrame>
            <p:nvGraphicFramePr>
              <p:cNvPr id="2" name="Chart 1"/>
              <p:cNvGraphicFramePr>
                <a:graphicFrameLocks/>
              </p:cNvGraphicFramePr>
              <p:nvPr>
                <p:extLst>
                  <p:ext uri="{D42A27DB-BD31-4B8C-83A1-F6EECF244321}">
                    <p14:modId xmlns:p14="http://schemas.microsoft.com/office/powerpoint/2010/main" val="2926191705"/>
                  </p:ext>
                </p:extLst>
              </p:nvPr>
            </p:nvGraphicFramePr>
            <p:xfrm>
              <a:off x="1371600" y="2667000"/>
              <a:ext cx="3657600" cy="3657600"/>
            </p:xfrm>
            <a:graphic>
              <a:graphicData uri="http://schemas.openxmlformats.org/drawingml/2006/chart">
                <c:chart xmlns:c="http://schemas.openxmlformats.org/drawingml/2006/chart" xmlns:r="http://schemas.openxmlformats.org/officeDocument/2006/relationships" r:id="rId3"/>
              </a:graphicData>
            </a:graphic>
          </p:graphicFrame>
          <p:grpSp>
            <p:nvGrpSpPr>
              <p:cNvPr id="10" name="Group 9"/>
              <p:cNvGrpSpPr/>
              <p:nvPr/>
            </p:nvGrpSpPr>
            <p:grpSpPr>
              <a:xfrm>
                <a:off x="3900597" y="2743200"/>
                <a:ext cx="893829" cy="415873"/>
                <a:chOff x="5008168" y="2183922"/>
                <a:chExt cx="893829" cy="415873"/>
              </a:xfrm>
            </p:grpSpPr>
            <p:sp>
              <p:nvSpPr>
                <p:cNvPr id="6" name="Rectangle 5"/>
                <p:cNvSpPr/>
                <p:nvPr/>
              </p:nvSpPr>
              <p:spPr>
                <a:xfrm>
                  <a:off x="5008168" y="2260866"/>
                  <a:ext cx="76200" cy="76200"/>
                </a:xfrm>
                <a:prstGeom prst="rect">
                  <a:avLst/>
                </a:prstGeom>
                <a:solidFill>
                  <a:srgbClr val="2506E0"/>
                </a:solidFill>
                <a:ln>
                  <a:solidFill>
                    <a:srgbClr val="2506E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ln>
                      <a:solidFill>
                        <a:srgbClr val="2506E0"/>
                      </a:solidFill>
                    </a:ln>
                    <a:solidFill>
                      <a:srgbClr val="2506E0"/>
                    </a:solidFill>
                    <a:latin typeface="Times New Roman" panose="02020603050405020304" pitchFamily="18" charset="0"/>
                    <a:cs typeface="Times New Roman" panose="02020603050405020304" pitchFamily="18" charset="0"/>
                  </a:endParaRPr>
                </a:p>
              </p:txBody>
            </p:sp>
            <p:sp>
              <p:nvSpPr>
                <p:cNvPr id="7" name="Rectangle 6"/>
                <p:cNvSpPr/>
                <p:nvPr/>
              </p:nvSpPr>
              <p:spPr>
                <a:xfrm>
                  <a:off x="5008168" y="2439144"/>
                  <a:ext cx="76200" cy="762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ln>
                      <a:solidFill>
                        <a:srgbClr val="FF0000"/>
                      </a:solidFill>
                    </a:ln>
                    <a:solidFill>
                      <a:srgbClr val="FF0000"/>
                    </a:solidFill>
                    <a:latin typeface="Times New Roman" panose="02020603050405020304" pitchFamily="18" charset="0"/>
                    <a:cs typeface="Times New Roman" panose="02020603050405020304" pitchFamily="18" charset="0"/>
                  </a:endParaRPr>
                </a:p>
              </p:txBody>
            </p:sp>
            <p:sp>
              <p:nvSpPr>
                <p:cNvPr id="8" name="TextBox 7"/>
                <p:cNvSpPr txBox="1"/>
                <p:nvPr/>
              </p:nvSpPr>
              <p:spPr>
                <a:xfrm>
                  <a:off x="5106586" y="2183922"/>
                  <a:ext cx="795411" cy="246221"/>
                </a:xfrm>
                <a:prstGeom prst="rect">
                  <a:avLst/>
                </a:prstGeom>
                <a:noFill/>
              </p:spPr>
              <p:txBody>
                <a:bodyPr wrap="none" rtlCol="0">
                  <a:spAutoFit/>
                </a:bodyPr>
                <a:lstStyle/>
                <a:p>
                  <a:r>
                    <a:rPr lang="en-US" sz="1000" dirty="0">
                      <a:latin typeface="Times New Roman" panose="02020603050405020304" pitchFamily="18" charset="0"/>
                      <a:cs typeface="Times New Roman" panose="02020603050405020304" pitchFamily="18" charset="0"/>
                    </a:rPr>
                    <a:t>100 fmol/µl</a:t>
                  </a:r>
                </a:p>
              </p:txBody>
            </p:sp>
            <p:sp>
              <p:nvSpPr>
                <p:cNvPr id="9" name="TextBox 8"/>
                <p:cNvSpPr txBox="1"/>
                <p:nvPr/>
              </p:nvSpPr>
              <p:spPr>
                <a:xfrm>
                  <a:off x="5106586" y="2353574"/>
                  <a:ext cx="731290" cy="246221"/>
                </a:xfrm>
                <a:prstGeom prst="rect">
                  <a:avLst/>
                </a:prstGeom>
                <a:noFill/>
              </p:spPr>
              <p:txBody>
                <a:bodyPr wrap="none" rtlCol="0">
                  <a:spAutoFit/>
                </a:bodyPr>
                <a:lstStyle/>
                <a:p>
                  <a:r>
                    <a:rPr lang="en-US" sz="1000" dirty="0">
                      <a:latin typeface="Times New Roman" panose="02020603050405020304" pitchFamily="18" charset="0"/>
                      <a:cs typeface="Times New Roman" panose="02020603050405020304" pitchFamily="18" charset="0"/>
                    </a:rPr>
                    <a:t>20 fmol/µl</a:t>
                  </a:r>
                </a:p>
              </p:txBody>
            </p:sp>
          </p:grpSp>
        </p:grpSp>
        <p:cxnSp>
          <p:nvCxnSpPr>
            <p:cNvPr id="13" name="Straight Connector 12"/>
            <p:cNvCxnSpPr/>
            <p:nvPr/>
          </p:nvCxnSpPr>
          <p:spPr>
            <a:xfrm>
              <a:off x="2156623" y="4212113"/>
              <a:ext cx="2743200" cy="0"/>
            </a:xfrm>
            <a:prstGeom prst="line">
              <a:avLst/>
            </a:prstGeom>
            <a:ln w="63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a:off x="2514600" y="4038600"/>
              <a:ext cx="152400" cy="169652"/>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2416846" y="3759678"/>
              <a:ext cx="630301" cy="246221"/>
            </a:xfrm>
            <a:prstGeom prst="rect">
              <a:avLst/>
            </a:prstGeom>
            <a:noFill/>
            <a:ln>
              <a:noFill/>
            </a:ln>
          </p:spPr>
          <p:txBody>
            <a:bodyPr wrap="none" rtlCol="0">
              <a:spAutoFit/>
            </a:bodyPr>
            <a:lstStyle/>
            <a:p>
              <a:r>
                <a:rPr lang="en-US" sz="1000" dirty="0">
                  <a:solidFill>
                    <a:srgbClr val="FF0000"/>
                  </a:solidFill>
                  <a:latin typeface="Times New Roman" panose="02020603050405020304" pitchFamily="18" charset="0"/>
                  <a:cs typeface="Times New Roman" panose="02020603050405020304" pitchFamily="18" charset="0"/>
                </a:rPr>
                <a:t>10% CV</a:t>
              </a:r>
            </a:p>
          </p:txBody>
        </p:sp>
      </p:grpSp>
      <p:sp>
        <p:nvSpPr>
          <p:cNvPr id="25" name="TextBox 24"/>
          <p:cNvSpPr txBox="1"/>
          <p:nvPr/>
        </p:nvSpPr>
        <p:spPr>
          <a:xfrm>
            <a:off x="1487385" y="3200400"/>
            <a:ext cx="338554" cy="369332"/>
          </a:xfrm>
          <a:prstGeom prst="rect">
            <a:avLst/>
          </a:prstGeom>
          <a:noFill/>
        </p:spPr>
        <p:txBody>
          <a:bodyPr wrap="none" rtlCol="0">
            <a:spAutoFit/>
          </a:bodyPr>
          <a:lstStyle/>
          <a:p>
            <a:r>
              <a:rPr lang="en-US" dirty="0">
                <a:latin typeface="Times New Roman" panose="02020603050405020304" pitchFamily="18" charset="0"/>
                <a:cs typeface="Times New Roman" panose="02020603050405020304" pitchFamily="18" charset="0"/>
              </a:rPr>
              <a:t>B</a:t>
            </a:r>
          </a:p>
        </p:txBody>
      </p:sp>
      <p:sp>
        <p:nvSpPr>
          <p:cNvPr id="14" name="TextBox 13"/>
          <p:cNvSpPr txBox="1"/>
          <p:nvPr/>
        </p:nvSpPr>
        <p:spPr>
          <a:xfrm>
            <a:off x="609600" y="7010400"/>
            <a:ext cx="5715000" cy="1785104"/>
          </a:xfrm>
          <a:prstGeom prst="rect">
            <a:avLst/>
          </a:prstGeom>
          <a:noFill/>
        </p:spPr>
        <p:txBody>
          <a:bodyPr wrap="square" rtlCol="0">
            <a:spAutoFit/>
          </a:bodyPr>
          <a:lstStyle/>
          <a:p>
            <a:r>
              <a:rPr lang="en-US" sz="1100" b="1" dirty="0">
                <a:latin typeface="Times New Roman" panose="02020603050405020304" pitchFamily="18" charset="0"/>
                <a:cs typeface="Times New Roman" panose="02020603050405020304" pitchFamily="18" charset="0"/>
              </a:rPr>
              <a:t>Figure S2. Optimal heavy-SIS spiking concentration and technical reproducibility</a:t>
            </a:r>
          </a:p>
          <a:p>
            <a:r>
              <a:rPr lang="en-US" sz="1100" dirty="0">
                <a:latin typeface="Times New Roman" panose="02020603050405020304" pitchFamily="18" charset="0"/>
                <a:cs typeface="Times New Roman" panose="02020603050405020304" pitchFamily="18" charset="0"/>
              </a:rPr>
              <a:t>Experiments with 8 biological replicates and 3 technical repeats were performed to determine SRM variation from a given SIS spiking concentration.  </a:t>
            </a:r>
            <a:r>
              <a:rPr lang="en-US" sz="1100" b="1" dirty="0">
                <a:latin typeface="Times New Roman" panose="02020603050405020304" pitchFamily="18" charset="0"/>
                <a:cs typeface="Times New Roman" panose="02020603050405020304" pitchFamily="18" charset="0"/>
              </a:rPr>
              <a:t>A. </a:t>
            </a:r>
            <a:r>
              <a:rPr lang="en-US" sz="1100" dirty="0">
                <a:latin typeface="Times New Roman" panose="02020603050405020304" pitchFamily="18" charset="0"/>
                <a:cs typeface="Times New Roman" panose="02020603050405020304" pitchFamily="18" charset="0"/>
              </a:rPr>
              <a:t>a</a:t>
            </a:r>
            <a:r>
              <a:rPr lang="en-US" sz="1100" b="1" dirty="0">
                <a:latin typeface="Times New Roman" panose="02020603050405020304" pitchFamily="18" charset="0"/>
                <a:cs typeface="Times New Roman" panose="02020603050405020304" pitchFamily="18" charset="0"/>
              </a:rPr>
              <a:t> </a:t>
            </a:r>
            <a:r>
              <a:rPr lang="en-US" sz="1100" dirty="0">
                <a:latin typeface="Times New Roman" panose="02020603050405020304" pitchFamily="18" charset="0"/>
                <a:cs typeface="Times New Roman" panose="02020603050405020304" pitchFamily="18" charset="0"/>
              </a:rPr>
              <a:t>comparison of technical variability with different SIS spiking concentrations at the transition level . The SIS spiking concentration was determined based on three criteria: 1) technical variability of each SIS ion (CV must be ≤10%); 2) the signal generated by spiked SIS peptide must be greater than its corresponding endogenous peptide signal in the sample with the exception of the HSA peptide, and 3) consumption of SIS peptides (optimal results has to be at minimized cost). </a:t>
            </a:r>
            <a:r>
              <a:rPr lang="en-US" sz="1100" b="1" dirty="0">
                <a:latin typeface="Times New Roman" panose="02020603050405020304" pitchFamily="18" charset="0"/>
                <a:cs typeface="Times New Roman" panose="02020603050405020304" pitchFamily="18" charset="0"/>
              </a:rPr>
              <a:t>B</a:t>
            </a:r>
            <a:r>
              <a:rPr lang="en-US" sz="1100" dirty="0">
                <a:latin typeface="Times New Roman" panose="02020603050405020304" pitchFamily="18" charset="0"/>
                <a:cs typeface="Times New Roman" panose="02020603050405020304" pitchFamily="18" charset="0"/>
              </a:rPr>
              <a:t>. a</a:t>
            </a:r>
            <a:r>
              <a:rPr lang="en-US" sz="1100" b="1" dirty="0">
                <a:latin typeface="Times New Roman" panose="02020603050405020304" pitchFamily="18" charset="0"/>
                <a:cs typeface="Times New Roman" panose="02020603050405020304" pitchFamily="18" charset="0"/>
              </a:rPr>
              <a:t> </a:t>
            </a:r>
            <a:r>
              <a:rPr lang="en-US" sz="1100" dirty="0">
                <a:latin typeface="Times New Roman" panose="02020603050405020304" pitchFamily="18" charset="0"/>
                <a:cs typeface="Times New Roman" panose="02020603050405020304" pitchFamily="18" charset="0"/>
              </a:rPr>
              <a:t>comparison of entire variability between  20 and 100 fmol/µl  SIS spiking concentrations at peptide level. Obviously, 100 fmol/µl as final spiking concentration meets these three criteria.</a:t>
            </a:r>
          </a:p>
        </p:txBody>
      </p:sp>
    </p:spTree>
    <p:extLst>
      <p:ext uri="{BB962C8B-B14F-4D97-AF65-F5344CB8AC3E}">
        <p14:creationId xmlns:p14="http://schemas.microsoft.com/office/powerpoint/2010/main" val="34022046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6" name="Rectangle 1171"/>
          <p:cNvSpPr>
            <a:spLocks noChangeArrowheads="1"/>
          </p:cNvSpPr>
          <p:nvPr/>
        </p:nvSpPr>
        <p:spPr bwMode="auto">
          <a:xfrm>
            <a:off x="5260974" y="4225926"/>
            <a:ext cx="1522412" cy="3349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nvGrpSpPr>
          <p:cNvPr id="3432" name="Group 3431"/>
          <p:cNvGrpSpPr/>
          <p:nvPr/>
        </p:nvGrpSpPr>
        <p:grpSpPr>
          <a:xfrm>
            <a:off x="457200" y="354551"/>
            <a:ext cx="6047955" cy="7049617"/>
            <a:chOff x="41806" y="202151"/>
            <a:chExt cx="6047955" cy="7049617"/>
          </a:xfrm>
        </p:grpSpPr>
        <p:grpSp>
          <p:nvGrpSpPr>
            <p:cNvPr id="2730" name="Group 2729"/>
            <p:cNvGrpSpPr/>
            <p:nvPr/>
          </p:nvGrpSpPr>
          <p:grpSpPr>
            <a:xfrm>
              <a:off x="196884" y="251872"/>
              <a:ext cx="2520949" cy="1641121"/>
              <a:chOff x="196884" y="241300"/>
              <a:chExt cx="2520949" cy="1641121"/>
            </a:xfrm>
          </p:grpSpPr>
          <p:sp>
            <p:nvSpPr>
              <p:cNvPr id="5" name="Line 5"/>
              <p:cNvSpPr>
                <a:spLocks noChangeShapeType="1"/>
              </p:cNvSpPr>
              <p:nvPr/>
            </p:nvSpPr>
            <p:spPr bwMode="auto">
              <a:xfrm flipV="1">
                <a:off x="368301" y="271463"/>
                <a:ext cx="0" cy="111125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6" name="Line 6"/>
              <p:cNvSpPr>
                <a:spLocks noChangeShapeType="1"/>
              </p:cNvSpPr>
              <p:nvPr/>
            </p:nvSpPr>
            <p:spPr bwMode="auto">
              <a:xfrm>
                <a:off x="368301" y="1243013"/>
                <a:ext cx="1666875" cy="0"/>
              </a:xfrm>
              <a:prstGeom prst="line">
                <a:avLst/>
              </a:prstGeom>
              <a:noFill/>
              <a:ln w="6350">
                <a:solidFill>
                  <a:srgbClr val="000000"/>
                </a:solidFill>
                <a:prstDash val="sysDot"/>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7" name="Line 7"/>
              <p:cNvSpPr>
                <a:spLocks noChangeShapeType="1"/>
              </p:cNvSpPr>
              <p:nvPr/>
            </p:nvSpPr>
            <p:spPr bwMode="auto">
              <a:xfrm flipH="1">
                <a:off x="346076" y="1382713"/>
                <a:ext cx="2222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8" name="Line 8"/>
              <p:cNvSpPr>
                <a:spLocks noChangeShapeType="1"/>
              </p:cNvSpPr>
              <p:nvPr/>
            </p:nvSpPr>
            <p:spPr bwMode="auto">
              <a:xfrm>
                <a:off x="2035176" y="1382713"/>
                <a:ext cx="238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9" name="Line 9"/>
              <p:cNvSpPr>
                <a:spLocks noChangeShapeType="1"/>
              </p:cNvSpPr>
              <p:nvPr/>
            </p:nvSpPr>
            <p:spPr bwMode="auto">
              <a:xfrm flipH="1">
                <a:off x="357188" y="1312863"/>
                <a:ext cx="111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0" name="Line 10"/>
              <p:cNvSpPr>
                <a:spLocks noChangeShapeType="1"/>
              </p:cNvSpPr>
              <p:nvPr/>
            </p:nvSpPr>
            <p:spPr bwMode="auto">
              <a:xfrm>
                <a:off x="2035176" y="1312863"/>
                <a:ext cx="1270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1" name="Rectangle 11"/>
              <p:cNvSpPr>
                <a:spLocks noChangeArrowheads="1"/>
              </p:cNvSpPr>
              <p:nvPr/>
            </p:nvSpPr>
            <p:spPr bwMode="auto">
              <a:xfrm>
                <a:off x="258763" y="1352550"/>
                <a:ext cx="5290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-1</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12" name="Line 12"/>
              <p:cNvSpPr>
                <a:spLocks noChangeShapeType="1"/>
              </p:cNvSpPr>
              <p:nvPr/>
            </p:nvSpPr>
            <p:spPr bwMode="auto">
              <a:xfrm flipH="1">
                <a:off x="346076" y="1243013"/>
                <a:ext cx="2222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3" name="Line 13"/>
              <p:cNvSpPr>
                <a:spLocks noChangeShapeType="1"/>
              </p:cNvSpPr>
              <p:nvPr/>
            </p:nvSpPr>
            <p:spPr bwMode="auto">
              <a:xfrm>
                <a:off x="2035176" y="1243013"/>
                <a:ext cx="238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4" name="Line 14"/>
              <p:cNvSpPr>
                <a:spLocks noChangeShapeType="1"/>
              </p:cNvSpPr>
              <p:nvPr/>
            </p:nvSpPr>
            <p:spPr bwMode="auto">
              <a:xfrm flipH="1">
                <a:off x="357188" y="1173163"/>
                <a:ext cx="111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5" name="Line 15"/>
              <p:cNvSpPr>
                <a:spLocks noChangeShapeType="1"/>
              </p:cNvSpPr>
              <p:nvPr/>
            </p:nvSpPr>
            <p:spPr bwMode="auto">
              <a:xfrm>
                <a:off x="2035176" y="1173163"/>
                <a:ext cx="1270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6" name="Rectangle 16"/>
              <p:cNvSpPr>
                <a:spLocks noChangeArrowheads="1"/>
              </p:cNvSpPr>
              <p:nvPr/>
            </p:nvSpPr>
            <p:spPr bwMode="auto">
              <a:xfrm>
                <a:off x="282576" y="1212850"/>
                <a:ext cx="3206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17" name="Line 17"/>
              <p:cNvSpPr>
                <a:spLocks noChangeShapeType="1"/>
              </p:cNvSpPr>
              <p:nvPr/>
            </p:nvSpPr>
            <p:spPr bwMode="auto">
              <a:xfrm flipH="1">
                <a:off x="346076" y="1104900"/>
                <a:ext cx="2222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8" name="Line 18"/>
              <p:cNvSpPr>
                <a:spLocks noChangeShapeType="1"/>
              </p:cNvSpPr>
              <p:nvPr/>
            </p:nvSpPr>
            <p:spPr bwMode="auto">
              <a:xfrm>
                <a:off x="2035176" y="1104900"/>
                <a:ext cx="238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9" name="Line 19"/>
              <p:cNvSpPr>
                <a:spLocks noChangeShapeType="1"/>
              </p:cNvSpPr>
              <p:nvPr/>
            </p:nvSpPr>
            <p:spPr bwMode="auto">
              <a:xfrm flipH="1">
                <a:off x="357188" y="1035050"/>
                <a:ext cx="111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0" name="Line 20"/>
              <p:cNvSpPr>
                <a:spLocks noChangeShapeType="1"/>
              </p:cNvSpPr>
              <p:nvPr/>
            </p:nvSpPr>
            <p:spPr bwMode="auto">
              <a:xfrm>
                <a:off x="2035176" y="1035050"/>
                <a:ext cx="1270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1" name="Rectangle 21"/>
              <p:cNvSpPr>
                <a:spLocks noChangeArrowheads="1"/>
              </p:cNvSpPr>
              <p:nvPr/>
            </p:nvSpPr>
            <p:spPr bwMode="auto">
              <a:xfrm>
                <a:off x="282576" y="1074738"/>
                <a:ext cx="3206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1</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2" name="Line 22"/>
              <p:cNvSpPr>
                <a:spLocks noChangeShapeType="1"/>
              </p:cNvSpPr>
              <p:nvPr/>
            </p:nvSpPr>
            <p:spPr bwMode="auto">
              <a:xfrm flipH="1">
                <a:off x="346076" y="965200"/>
                <a:ext cx="2222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3" name="Line 23"/>
              <p:cNvSpPr>
                <a:spLocks noChangeShapeType="1"/>
              </p:cNvSpPr>
              <p:nvPr/>
            </p:nvSpPr>
            <p:spPr bwMode="auto">
              <a:xfrm>
                <a:off x="2035176" y="965200"/>
                <a:ext cx="238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4" name="Line 24"/>
              <p:cNvSpPr>
                <a:spLocks noChangeShapeType="1"/>
              </p:cNvSpPr>
              <p:nvPr/>
            </p:nvSpPr>
            <p:spPr bwMode="auto">
              <a:xfrm flipH="1">
                <a:off x="357188" y="895350"/>
                <a:ext cx="111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5" name="Line 25"/>
              <p:cNvSpPr>
                <a:spLocks noChangeShapeType="1"/>
              </p:cNvSpPr>
              <p:nvPr/>
            </p:nvSpPr>
            <p:spPr bwMode="auto">
              <a:xfrm>
                <a:off x="2035176" y="895350"/>
                <a:ext cx="1270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 name="Rectangle 26"/>
              <p:cNvSpPr>
                <a:spLocks noChangeArrowheads="1"/>
              </p:cNvSpPr>
              <p:nvPr/>
            </p:nvSpPr>
            <p:spPr bwMode="auto">
              <a:xfrm>
                <a:off x="282576" y="935038"/>
                <a:ext cx="3206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2</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7" name="Line 27"/>
              <p:cNvSpPr>
                <a:spLocks noChangeShapeType="1"/>
              </p:cNvSpPr>
              <p:nvPr/>
            </p:nvSpPr>
            <p:spPr bwMode="auto">
              <a:xfrm flipH="1">
                <a:off x="346076" y="827088"/>
                <a:ext cx="2222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 name="Line 28"/>
              <p:cNvSpPr>
                <a:spLocks noChangeShapeType="1"/>
              </p:cNvSpPr>
              <p:nvPr/>
            </p:nvSpPr>
            <p:spPr bwMode="auto">
              <a:xfrm>
                <a:off x="2035176" y="827088"/>
                <a:ext cx="238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 name="Line 29"/>
              <p:cNvSpPr>
                <a:spLocks noChangeShapeType="1"/>
              </p:cNvSpPr>
              <p:nvPr/>
            </p:nvSpPr>
            <p:spPr bwMode="auto">
              <a:xfrm flipH="1">
                <a:off x="357188" y="757238"/>
                <a:ext cx="111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 name="Line 30"/>
              <p:cNvSpPr>
                <a:spLocks noChangeShapeType="1"/>
              </p:cNvSpPr>
              <p:nvPr/>
            </p:nvSpPr>
            <p:spPr bwMode="auto">
              <a:xfrm>
                <a:off x="2035176" y="757238"/>
                <a:ext cx="1270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 name="Rectangle 31"/>
              <p:cNvSpPr>
                <a:spLocks noChangeArrowheads="1"/>
              </p:cNvSpPr>
              <p:nvPr/>
            </p:nvSpPr>
            <p:spPr bwMode="auto">
              <a:xfrm>
                <a:off x="282576" y="796925"/>
                <a:ext cx="3206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3</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960" name="Line 32"/>
              <p:cNvSpPr>
                <a:spLocks noChangeShapeType="1"/>
              </p:cNvSpPr>
              <p:nvPr/>
            </p:nvSpPr>
            <p:spPr bwMode="auto">
              <a:xfrm flipH="1">
                <a:off x="346076" y="687388"/>
                <a:ext cx="2222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961" name="Line 33"/>
              <p:cNvSpPr>
                <a:spLocks noChangeShapeType="1"/>
              </p:cNvSpPr>
              <p:nvPr/>
            </p:nvSpPr>
            <p:spPr bwMode="auto">
              <a:xfrm>
                <a:off x="2035176" y="687388"/>
                <a:ext cx="238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962" name="Line 34"/>
              <p:cNvSpPr>
                <a:spLocks noChangeShapeType="1"/>
              </p:cNvSpPr>
              <p:nvPr/>
            </p:nvSpPr>
            <p:spPr bwMode="auto">
              <a:xfrm flipH="1">
                <a:off x="357188" y="617538"/>
                <a:ext cx="111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964" name="Line 35"/>
              <p:cNvSpPr>
                <a:spLocks noChangeShapeType="1"/>
              </p:cNvSpPr>
              <p:nvPr/>
            </p:nvSpPr>
            <p:spPr bwMode="auto">
              <a:xfrm>
                <a:off x="2035176" y="617538"/>
                <a:ext cx="1270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965" name="Rectangle 36"/>
              <p:cNvSpPr>
                <a:spLocks noChangeArrowheads="1"/>
              </p:cNvSpPr>
              <p:nvPr/>
            </p:nvSpPr>
            <p:spPr bwMode="auto">
              <a:xfrm>
                <a:off x="282576" y="657225"/>
                <a:ext cx="3206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4</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966" name="Line 37"/>
              <p:cNvSpPr>
                <a:spLocks noChangeShapeType="1"/>
              </p:cNvSpPr>
              <p:nvPr/>
            </p:nvSpPr>
            <p:spPr bwMode="auto">
              <a:xfrm flipH="1">
                <a:off x="346076" y="549275"/>
                <a:ext cx="2222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967" name="Line 38"/>
              <p:cNvSpPr>
                <a:spLocks noChangeShapeType="1"/>
              </p:cNvSpPr>
              <p:nvPr/>
            </p:nvSpPr>
            <p:spPr bwMode="auto">
              <a:xfrm>
                <a:off x="2035176" y="549275"/>
                <a:ext cx="238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968" name="Line 39"/>
              <p:cNvSpPr>
                <a:spLocks noChangeShapeType="1"/>
              </p:cNvSpPr>
              <p:nvPr/>
            </p:nvSpPr>
            <p:spPr bwMode="auto">
              <a:xfrm flipH="1">
                <a:off x="357188" y="479425"/>
                <a:ext cx="111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969" name="Line 40"/>
              <p:cNvSpPr>
                <a:spLocks noChangeShapeType="1"/>
              </p:cNvSpPr>
              <p:nvPr/>
            </p:nvSpPr>
            <p:spPr bwMode="auto">
              <a:xfrm>
                <a:off x="2035176" y="479425"/>
                <a:ext cx="1270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970" name="Rectangle 41"/>
              <p:cNvSpPr>
                <a:spLocks noChangeArrowheads="1"/>
              </p:cNvSpPr>
              <p:nvPr/>
            </p:nvSpPr>
            <p:spPr bwMode="auto">
              <a:xfrm>
                <a:off x="282576" y="519113"/>
                <a:ext cx="3206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5</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971" name="Line 42"/>
              <p:cNvSpPr>
                <a:spLocks noChangeShapeType="1"/>
              </p:cNvSpPr>
              <p:nvPr/>
            </p:nvSpPr>
            <p:spPr bwMode="auto">
              <a:xfrm flipH="1">
                <a:off x="346076" y="409575"/>
                <a:ext cx="2222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972" name="Line 43"/>
              <p:cNvSpPr>
                <a:spLocks noChangeShapeType="1"/>
              </p:cNvSpPr>
              <p:nvPr/>
            </p:nvSpPr>
            <p:spPr bwMode="auto">
              <a:xfrm>
                <a:off x="2035176" y="409575"/>
                <a:ext cx="238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973" name="Line 44"/>
              <p:cNvSpPr>
                <a:spLocks noChangeShapeType="1"/>
              </p:cNvSpPr>
              <p:nvPr/>
            </p:nvSpPr>
            <p:spPr bwMode="auto">
              <a:xfrm flipH="1">
                <a:off x="357188" y="339725"/>
                <a:ext cx="111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974" name="Line 45"/>
              <p:cNvSpPr>
                <a:spLocks noChangeShapeType="1"/>
              </p:cNvSpPr>
              <p:nvPr/>
            </p:nvSpPr>
            <p:spPr bwMode="auto">
              <a:xfrm>
                <a:off x="2035176" y="339725"/>
                <a:ext cx="1270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975" name="Rectangle 46"/>
              <p:cNvSpPr>
                <a:spLocks noChangeArrowheads="1"/>
              </p:cNvSpPr>
              <p:nvPr/>
            </p:nvSpPr>
            <p:spPr bwMode="auto">
              <a:xfrm>
                <a:off x="282576" y="379413"/>
                <a:ext cx="3206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6</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976" name="Line 47"/>
              <p:cNvSpPr>
                <a:spLocks noChangeShapeType="1"/>
              </p:cNvSpPr>
              <p:nvPr/>
            </p:nvSpPr>
            <p:spPr bwMode="auto">
              <a:xfrm flipH="1">
                <a:off x="346076" y="271463"/>
                <a:ext cx="2222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977" name="Line 48"/>
              <p:cNvSpPr>
                <a:spLocks noChangeShapeType="1"/>
              </p:cNvSpPr>
              <p:nvPr/>
            </p:nvSpPr>
            <p:spPr bwMode="auto">
              <a:xfrm>
                <a:off x="2035176" y="271463"/>
                <a:ext cx="238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978" name="Rectangle 49"/>
              <p:cNvSpPr>
                <a:spLocks noChangeArrowheads="1"/>
              </p:cNvSpPr>
              <p:nvPr/>
            </p:nvSpPr>
            <p:spPr bwMode="auto">
              <a:xfrm>
                <a:off x="282576" y="241300"/>
                <a:ext cx="3206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7</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980" name="Line 51"/>
              <p:cNvSpPr>
                <a:spLocks noChangeShapeType="1"/>
              </p:cNvSpPr>
              <p:nvPr/>
            </p:nvSpPr>
            <p:spPr bwMode="auto">
              <a:xfrm>
                <a:off x="368301" y="1382713"/>
                <a:ext cx="166687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981" name="Line 52"/>
              <p:cNvSpPr>
                <a:spLocks noChangeShapeType="1"/>
              </p:cNvSpPr>
              <p:nvPr/>
            </p:nvSpPr>
            <p:spPr bwMode="auto">
              <a:xfrm flipV="1">
                <a:off x="606426" y="271463"/>
                <a:ext cx="0" cy="1111250"/>
              </a:xfrm>
              <a:prstGeom prst="line">
                <a:avLst/>
              </a:prstGeom>
              <a:noFill/>
              <a:ln w="6350">
                <a:solidFill>
                  <a:srgbClr val="000000"/>
                </a:solidFill>
                <a:prstDash val="sysDot"/>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982" name="Line 53"/>
              <p:cNvSpPr>
                <a:spLocks noChangeShapeType="1"/>
              </p:cNvSpPr>
              <p:nvPr/>
            </p:nvSpPr>
            <p:spPr bwMode="auto">
              <a:xfrm>
                <a:off x="368301" y="1382713"/>
                <a:ext cx="0" cy="2222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983" name="Line 54"/>
              <p:cNvSpPr>
                <a:spLocks noChangeShapeType="1"/>
              </p:cNvSpPr>
              <p:nvPr/>
            </p:nvSpPr>
            <p:spPr bwMode="auto">
              <a:xfrm flipV="1">
                <a:off x="368301" y="247650"/>
                <a:ext cx="0" cy="238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984" name="Line 55"/>
              <p:cNvSpPr>
                <a:spLocks noChangeShapeType="1"/>
              </p:cNvSpPr>
              <p:nvPr/>
            </p:nvSpPr>
            <p:spPr bwMode="auto">
              <a:xfrm>
                <a:off x="415926" y="1382713"/>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985" name="Line 56"/>
              <p:cNvSpPr>
                <a:spLocks noChangeShapeType="1"/>
              </p:cNvSpPr>
              <p:nvPr/>
            </p:nvSpPr>
            <p:spPr bwMode="auto">
              <a:xfrm flipV="1">
                <a:off x="415926" y="258763"/>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986" name="Line 57"/>
              <p:cNvSpPr>
                <a:spLocks noChangeShapeType="1"/>
              </p:cNvSpPr>
              <p:nvPr/>
            </p:nvSpPr>
            <p:spPr bwMode="auto">
              <a:xfrm>
                <a:off x="461963" y="1382713"/>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987" name="Line 58"/>
              <p:cNvSpPr>
                <a:spLocks noChangeShapeType="1"/>
              </p:cNvSpPr>
              <p:nvPr/>
            </p:nvSpPr>
            <p:spPr bwMode="auto">
              <a:xfrm flipV="1">
                <a:off x="461963" y="258763"/>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988" name="Line 59"/>
              <p:cNvSpPr>
                <a:spLocks noChangeShapeType="1"/>
              </p:cNvSpPr>
              <p:nvPr/>
            </p:nvSpPr>
            <p:spPr bwMode="auto">
              <a:xfrm>
                <a:off x="514351" y="1382713"/>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989" name="Line 60"/>
              <p:cNvSpPr>
                <a:spLocks noChangeShapeType="1"/>
              </p:cNvSpPr>
              <p:nvPr/>
            </p:nvSpPr>
            <p:spPr bwMode="auto">
              <a:xfrm flipV="1">
                <a:off x="514351" y="258763"/>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990" name="Line 61"/>
              <p:cNvSpPr>
                <a:spLocks noChangeShapeType="1"/>
              </p:cNvSpPr>
              <p:nvPr/>
            </p:nvSpPr>
            <p:spPr bwMode="auto">
              <a:xfrm>
                <a:off x="560388" y="1382713"/>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991" name="Line 62"/>
              <p:cNvSpPr>
                <a:spLocks noChangeShapeType="1"/>
              </p:cNvSpPr>
              <p:nvPr/>
            </p:nvSpPr>
            <p:spPr bwMode="auto">
              <a:xfrm flipV="1">
                <a:off x="560388" y="258763"/>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120" name="Rectangle 63"/>
              <p:cNvSpPr>
                <a:spLocks noChangeArrowheads="1"/>
              </p:cNvSpPr>
              <p:nvPr/>
            </p:nvSpPr>
            <p:spPr bwMode="auto">
              <a:xfrm>
                <a:off x="304801" y="1439863"/>
                <a:ext cx="11702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-100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1123" name="Line 64"/>
              <p:cNvSpPr>
                <a:spLocks noChangeShapeType="1"/>
              </p:cNvSpPr>
              <p:nvPr/>
            </p:nvSpPr>
            <p:spPr bwMode="auto">
              <a:xfrm>
                <a:off x="606426" y="1382713"/>
                <a:ext cx="0" cy="2222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124" name="Line 65"/>
              <p:cNvSpPr>
                <a:spLocks noChangeShapeType="1"/>
              </p:cNvSpPr>
              <p:nvPr/>
            </p:nvSpPr>
            <p:spPr bwMode="auto">
              <a:xfrm flipV="1">
                <a:off x="606426" y="247650"/>
                <a:ext cx="0" cy="238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125" name="Line 66"/>
              <p:cNvSpPr>
                <a:spLocks noChangeShapeType="1"/>
              </p:cNvSpPr>
              <p:nvPr/>
            </p:nvSpPr>
            <p:spPr bwMode="auto">
              <a:xfrm>
                <a:off x="652463" y="1382713"/>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126" name="Line 67"/>
              <p:cNvSpPr>
                <a:spLocks noChangeShapeType="1"/>
              </p:cNvSpPr>
              <p:nvPr/>
            </p:nvSpPr>
            <p:spPr bwMode="auto">
              <a:xfrm flipV="1">
                <a:off x="652463" y="258763"/>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127" name="Line 68"/>
              <p:cNvSpPr>
                <a:spLocks noChangeShapeType="1"/>
              </p:cNvSpPr>
              <p:nvPr/>
            </p:nvSpPr>
            <p:spPr bwMode="auto">
              <a:xfrm>
                <a:off x="698501" y="1382713"/>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128" name="Line 69"/>
              <p:cNvSpPr>
                <a:spLocks noChangeShapeType="1"/>
              </p:cNvSpPr>
              <p:nvPr/>
            </p:nvSpPr>
            <p:spPr bwMode="auto">
              <a:xfrm flipV="1">
                <a:off x="698501" y="258763"/>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129" name="Line 70"/>
              <p:cNvSpPr>
                <a:spLocks noChangeShapeType="1"/>
              </p:cNvSpPr>
              <p:nvPr/>
            </p:nvSpPr>
            <p:spPr bwMode="auto">
              <a:xfrm>
                <a:off x="750888" y="1382713"/>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130" name="Line 71"/>
              <p:cNvSpPr>
                <a:spLocks noChangeShapeType="1"/>
              </p:cNvSpPr>
              <p:nvPr/>
            </p:nvSpPr>
            <p:spPr bwMode="auto">
              <a:xfrm flipV="1">
                <a:off x="750888" y="258763"/>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131" name="Line 72"/>
              <p:cNvSpPr>
                <a:spLocks noChangeShapeType="1"/>
              </p:cNvSpPr>
              <p:nvPr/>
            </p:nvSpPr>
            <p:spPr bwMode="auto">
              <a:xfrm>
                <a:off x="796926" y="1382713"/>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132" name="Line 73"/>
              <p:cNvSpPr>
                <a:spLocks noChangeShapeType="1"/>
              </p:cNvSpPr>
              <p:nvPr/>
            </p:nvSpPr>
            <p:spPr bwMode="auto">
              <a:xfrm flipV="1">
                <a:off x="796926" y="258763"/>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133" name="Rectangle 74"/>
              <p:cNvSpPr>
                <a:spLocks noChangeArrowheads="1"/>
              </p:cNvSpPr>
              <p:nvPr/>
            </p:nvSpPr>
            <p:spPr bwMode="auto">
              <a:xfrm>
                <a:off x="588963" y="1439863"/>
                <a:ext cx="3206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1134" name="Line 75"/>
              <p:cNvSpPr>
                <a:spLocks noChangeShapeType="1"/>
              </p:cNvSpPr>
              <p:nvPr/>
            </p:nvSpPr>
            <p:spPr bwMode="auto">
              <a:xfrm>
                <a:off x="842963" y="1382713"/>
                <a:ext cx="0" cy="2222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135" name="Line 76"/>
              <p:cNvSpPr>
                <a:spLocks noChangeShapeType="1"/>
              </p:cNvSpPr>
              <p:nvPr/>
            </p:nvSpPr>
            <p:spPr bwMode="auto">
              <a:xfrm flipV="1">
                <a:off x="842963" y="247650"/>
                <a:ext cx="0" cy="238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136" name="Line 77"/>
              <p:cNvSpPr>
                <a:spLocks noChangeShapeType="1"/>
              </p:cNvSpPr>
              <p:nvPr/>
            </p:nvSpPr>
            <p:spPr bwMode="auto">
              <a:xfrm>
                <a:off x="889001" y="1382713"/>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137" name="Line 78"/>
              <p:cNvSpPr>
                <a:spLocks noChangeShapeType="1"/>
              </p:cNvSpPr>
              <p:nvPr/>
            </p:nvSpPr>
            <p:spPr bwMode="auto">
              <a:xfrm flipV="1">
                <a:off x="889001" y="258763"/>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138" name="Line 79"/>
              <p:cNvSpPr>
                <a:spLocks noChangeShapeType="1"/>
              </p:cNvSpPr>
              <p:nvPr/>
            </p:nvSpPr>
            <p:spPr bwMode="auto">
              <a:xfrm>
                <a:off x="936626" y="1382713"/>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139" name="Line 80"/>
              <p:cNvSpPr>
                <a:spLocks noChangeShapeType="1"/>
              </p:cNvSpPr>
              <p:nvPr/>
            </p:nvSpPr>
            <p:spPr bwMode="auto">
              <a:xfrm flipV="1">
                <a:off x="936626" y="258763"/>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140" name="Line 81"/>
              <p:cNvSpPr>
                <a:spLocks noChangeShapeType="1"/>
              </p:cNvSpPr>
              <p:nvPr/>
            </p:nvSpPr>
            <p:spPr bwMode="auto">
              <a:xfrm>
                <a:off x="987426" y="1382713"/>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141" name="Line 82"/>
              <p:cNvSpPr>
                <a:spLocks noChangeShapeType="1"/>
              </p:cNvSpPr>
              <p:nvPr/>
            </p:nvSpPr>
            <p:spPr bwMode="auto">
              <a:xfrm flipV="1">
                <a:off x="987426" y="258763"/>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142" name="Line 83"/>
              <p:cNvSpPr>
                <a:spLocks noChangeShapeType="1"/>
              </p:cNvSpPr>
              <p:nvPr/>
            </p:nvSpPr>
            <p:spPr bwMode="auto">
              <a:xfrm>
                <a:off x="1035051" y="1382713"/>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143" name="Line 84"/>
              <p:cNvSpPr>
                <a:spLocks noChangeShapeType="1"/>
              </p:cNvSpPr>
              <p:nvPr/>
            </p:nvSpPr>
            <p:spPr bwMode="auto">
              <a:xfrm flipV="1">
                <a:off x="1035051" y="258763"/>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144" name="Rectangle 85"/>
              <p:cNvSpPr>
                <a:spLocks noChangeArrowheads="1"/>
              </p:cNvSpPr>
              <p:nvPr/>
            </p:nvSpPr>
            <p:spPr bwMode="auto">
              <a:xfrm>
                <a:off x="790576" y="1439863"/>
                <a:ext cx="9618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100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1145" name="Line 86"/>
              <p:cNvSpPr>
                <a:spLocks noChangeShapeType="1"/>
              </p:cNvSpPr>
              <p:nvPr/>
            </p:nvSpPr>
            <p:spPr bwMode="auto">
              <a:xfrm>
                <a:off x="1081088" y="1382713"/>
                <a:ext cx="0" cy="2222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146" name="Line 87"/>
              <p:cNvSpPr>
                <a:spLocks noChangeShapeType="1"/>
              </p:cNvSpPr>
              <p:nvPr/>
            </p:nvSpPr>
            <p:spPr bwMode="auto">
              <a:xfrm flipV="1">
                <a:off x="1081088" y="247650"/>
                <a:ext cx="0" cy="238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147" name="Line 88"/>
              <p:cNvSpPr>
                <a:spLocks noChangeShapeType="1"/>
              </p:cNvSpPr>
              <p:nvPr/>
            </p:nvSpPr>
            <p:spPr bwMode="auto">
              <a:xfrm>
                <a:off x="1127126" y="1382713"/>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148" name="Line 89"/>
              <p:cNvSpPr>
                <a:spLocks noChangeShapeType="1"/>
              </p:cNvSpPr>
              <p:nvPr/>
            </p:nvSpPr>
            <p:spPr bwMode="auto">
              <a:xfrm flipV="1">
                <a:off x="1127126" y="258763"/>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149" name="Line 90"/>
              <p:cNvSpPr>
                <a:spLocks noChangeShapeType="1"/>
              </p:cNvSpPr>
              <p:nvPr/>
            </p:nvSpPr>
            <p:spPr bwMode="auto">
              <a:xfrm>
                <a:off x="1173163" y="1382713"/>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150" name="Line 91"/>
              <p:cNvSpPr>
                <a:spLocks noChangeShapeType="1"/>
              </p:cNvSpPr>
              <p:nvPr/>
            </p:nvSpPr>
            <p:spPr bwMode="auto">
              <a:xfrm flipV="1">
                <a:off x="1173163" y="258763"/>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151" name="Line 92"/>
              <p:cNvSpPr>
                <a:spLocks noChangeShapeType="1"/>
              </p:cNvSpPr>
              <p:nvPr/>
            </p:nvSpPr>
            <p:spPr bwMode="auto">
              <a:xfrm>
                <a:off x="1225551" y="1382713"/>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173" name="Line 93"/>
              <p:cNvSpPr>
                <a:spLocks noChangeShapeType="1"/>
              </p:cNvSpPr>
              <p:nvPr/>
            </p:nvSpPr>
            <p:spPr bwMode="auto">
              <a:xfrm flipV="1">
                <a:off x="1225551" y="258763"/>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080" name="Line 94"/>
              <p:cNvSpPr>
                <a:spLocks noChangeShapeType="1"/>
              </p:cNvSpPr>
              <p:nvPr/>
            </p:nvSpPr>
            <p:spPr bwMode="auto">
              <a:xfrm>
                <a:off x="1271588" y="1382713"/>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081" name="Line 95"/>
              <p:cNvSpPr>
                <a:spLocks noChangeShapeType="1"/>
              </p:cNvSpPr>
              <p:nvPr/>
            </p:nvSpPr>
            <p:spPr bwMode="auto">
              <a:xfrm flipV="1">
                <a:off x="1271588" y="258763"/>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082" name="Rectangle 96"/>
              <p:cNvSpPr>
                <a:spLocks noChangeArrowheads="1"/>
              </p:cNvSpPr>
              <p:nvPr/>
            </p:nvSpPr>
            <p:spPr bwMode="auto">
              <a:xfrm>
                <a:off x="1028701" y="1439863"/>
                <a:ext cx="9618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200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083" name="Line 97"/>
              <p:cNvSpPr>
                <a:spLocks noChangeShapeType="1"/>
              </p:cNvSpPr>
              <p:nvPr/>
            </p:nvSpPr>
            <p:spPr bwMode="auto">
              <a:xfrm>
                <a:off x="1323976" y="1382713"/>
                <a:ext cx="0" cy="2222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084" name="Line 98"/>
              <p:cNvSpPr>
                <a:spLocks noChangeShapeType="1"/>
              </p:cNvSpPr>
              <p:nvPr/>
            </p:nvSpPr>
            <p:spPr bwMode="auto">
              <a:xfrm flipV="1">
                <a:off x="1323976" y="247650"/>
                <a:ext cx="0" cy="238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099" name="Line 99"/>
              <p:cNvSpPr>
                <a:spLocks noChangeShapeType="1"/>
              </p:cNvSpPr>
              <p:nvPr/>
            </p:nvSpPr>
            <p:spPr bwMode="auto">
              <a:xfrm>
                <a:off x="1370013" y="1382713"/>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100" name="Line 100"/>
              <p:cNvSpPr>
                <a:spLocks noChangeShapeType="1"/>
              </p:cNvSpPr>
              <p:nvPr/>
            </p:nvSpPr>
            <p:spPr bwMode="auto">
              <a:xfrm flipV="1">
                <a:off x="1370013" y="258763"/>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101" name="Line 101"/>
              <p:cNvSpPr>
                <a:spLocks noChangeShapeType="1"/>
              </p:cNvSpPr>
              <p:nvPr/>
            </p:nvSpPr>
            <p:spPr bwMode="auto">
              <a:xfrm>
                <a:off x="1416051" y="1382713"/>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102" name="Line 102"/>
              <p:cNvSpPr>
                <a:spLocks noChangeShapeType="1"/>
              </p:cNvSpPr>
              <p:nvPr/>
            </p:nvSpPr>
            <p:spPr bwMode="auto">
              <a:xfrm flipV="1">
                <a:off x="1416051" y="258763"/>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143" name="Line 103"/>
              <p:cNvSpPr>
                <a:spLocks noChangeShapeType="1"/>
              </p:cNvSpPr>
              <p:nvPr/>
            </p:nvSpPr>
            <p:spPr bwMode="auto">
              <a:xfrm>
                <a:off x="1468438" y="1382713"/>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8" name="Line 104"/>
              <p:cNvSpPr>
                <a:spLocks noChangeShapeType="1"/>
              </p:cNvSpPr>
              <p:nvPr/>
            </p:nvSpPr>
            <p:spPr bwMode="auto">
              <a:xfrm flipV="1">
                <a:off x="1468438" y="258763"/>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9" name="Line 105"/>
              <p:cNvSpPr>
                <a:spLocks noChangeShapeType="1"/>
              </p:cNvSpPr>
              <p:nvPr/>
            </p:nvSpPr>
            <p:spPr bwMode="auto">
              <a:xfrm>
                <a:off x="1514476" y="1382713"/>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0" name="Line 106"/>
              <p:cNvSpPr>
                <a:spLocks noChangeShapeType="1"/>
              </p:cNvSpPr>
              <p:nvPr/>
            </p:nvSpPr>
            <p:spPr bwMode="auto">
              <a:xfrm flipV="1">
                <a:off x="1514476" y="258763"/>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1" name="Rectangle 107"/>
              <p:cNvSpPr>
                <a:spLocks noChangeArrowheads="1"/>
              </p:cNvSpPr>
              <p:nvPr/>
            </p:nvSpPr>
            <p:spPr bwMode="auto">
              <a:xfrm>
                <a:off x="1271588" y="1439863"/>
                <a:ext cx="9618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300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92" name="Line 108"/>
              <p:cNvSpPr>
                <a:spLocks noChangeShapeType="1"/>
              </p:cNvSpPr>
              <p:nvPr/>
            </p:nvSpPr>
            <p:spPr bwMode="auto">
              <a:xfrm>
                <a:off x="1560513" y="1382713"/>
                <a:ext cx="0" cy="2222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3" name="Line 109"/>
              <p:cNvSpPr>
                <a:spLocks noChangeShapeType="1"/>
              </p:cNvSpPr>
              <p:nvPr/>
            </p:nvSpPr>
            <p:spPr bwMode="auto">
              <a:xfrm flipV="1">
                <a:off x="1560513" y="247650"/>
                <a:ext cx="0" cy="238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4" name="Line 110"/>
              <p:cNvSpPr>
                <a:spLocks noChangeShapeType="1"/>
              </p:cNvSpPr>
              <p:nvPr/>
            </p:nvSpPr>
            <p:spPr bwMode="auto">
              <a:xfrm>
                <a:off x="1606551" y="1382713"/>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5" name="Line 111"/>
              <p:cNvSpPr>
                <a:spLocks noChangeShapeType="1"/>
              </p:cNvSpPr>
              <p:nvPr/>
            </p:nvSpPr>
            <p:spPr bwMode="auto">
              <a:xfrm flipV="1">
                <a:off x="1606551" y="258763"/>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6" name="Line 112"/>
              <p:cNvSpPr>
                <a:spLocks noChangeShapeType="1"/>
              </p:cNvSpPr>
              <p:nvPr/>
            </p:nvSpPr>
            <p:spPr bwMode="auto">
              <a:xfrm>
                <a:off x="1654176" y="1382713"/>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7" name="Line 113"/>
              <p:cNvSpPr>
                <a:spLocks noChangeShapeType="1"/>
              </p:cNvSpPr>
              <p:nvPr/>
            </p:nvSpPr>
            <p:spPr bwMode="auto">
              <a:xfrm flipV="1">
                <a:off x="1654176" y="258763"/>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8" name="Line 114"/>
              <p:cNvSpPr>
                <a:spLocks noChangeShapeType="1"/>
              </p:cNvSpPr>
              <p:nvPr/>
            </p:nvSpPr>
            <p:spPr bwMode="auto">
              <a:xfrm>
                <a:off x="1704976" y="1382713"/>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9" name="Line 115"/>
              <p:cNvSpPr>
                <a:spLocks noChangeShapeType="1"/>
              </p:cNvSpPr>
              <p:nvPr/>
            </p:nvSpPr>
            <p:spPr bwMode="auto">
              <a:xfrm flipV="1">
                <a:off x="1704976" y="258763"/>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0" name="Line 116"/>
              <p:cNvSpPr>
                <a:spLocks noChangeShapeType="1"/>
              </p:cNvSpPr>
              <p:nvPr/>
            </p:nvSpPr>
            <p:spPr bwMode="auto">
              <a:xfrm>
                <a:off x="1752601" y="1382713"/>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1" name="Line 117"/>
              <p:cNvSpPr>
                <a:spLocks noChangeShapeType="1"/>
              </p:cNvSpPr>
              <p:nvPr/>
            </p:nvSpPr>
            <p:spPr bwMode="auto">
              <a:xfrm flipV="1">
                <a:off x="1752601" y="258763"/>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2" name="Rectangle 118"/>
              <p:cNvSpPr>
                <a:spLocks noChangeArrowheads="1"/>
              </p:cNvSpPr>
              <p:nvPr/>
            </p:nvSpPr>
            <p:spPr bwMode="auto">
              <a:xfrm>
                <a:off x="1509713" y="1439863"/>
                <a:ext cx="9618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400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03" name="Line 119"/>
              <p:cNvSpPr>
                <a:spLocks noChangeShapeType="1"/>
              </p:cNvSpPr>
              <p:nvPr/>
            </p:nvSpPr>
            <p:spPr bwMode="auto">
              <a:xfrm>
                <a:off x="1798638" y="1382713"/>
                <a:ext cx="0" cy="2222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4" name="Line 120"/>
              <p:cNvSpPr>
                <a:spLocks noChangeShapeType="1"/>
              </p:cNvSpPr>
              <p:nvPr/>
            </p:nvSpPr>
            <p:spPr bwMode="auto">
              <a:xfrm flipV="1">
                <a:off x="1798638" y="247650"/>
                <a:ext cx="0" cy="238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5" name="Line 121"/>
              <p:cNvSpPr>
                <a:spLocks noChangeShapeType="1"/>
              </p:cNvSpPr>
              <p:nvPr/>
            </p:nvSpPr>
            <p:spPr bwMode="auto">
              <a:xfrm>
                <a:off x="1844676" y="1382713"/>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6" name="Line 122"/>
              <p:cNvSpPr>
                <a:spLocks noChangeShapeType="1"/>
              </p:cNvSpPr>
              <p:nvPr/>
            </p:nvSpPr>
            <p:spPr bwMode="auto">
              <a:xfrm flipV="1">
                <a:off x="1844676" y="258763"/>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7" name="Line 123"/>
              <p:cNvSpPr>
                <a:spLocks noChangeShapeType="1"/>
              </p:cNvSpPr>
              <p:nvPr/>
            </p:nvSpPr>
            <p:spPr bwMode="auto">
              <a:xfrm>
                <a:off x="1890713" y="1382713"/>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8" name="Line 124"/>
              <p:cNvSpPr>
                <a:spLocks noChangeShapeType="1"/>
              </p:cNvSpPr>
              <p:nvPr/>
            </p:nvSpPr>
            <p:spPr bwMode="auto">
              <a:xfrm flipV="1">
                <a:off x="1890713" y="258763"/>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9" name="Line 125"/>
              <p:cNvSpPr>
                <a:spLocks noChangeShapeType="1"/>
              </p:cNvSpPr>
              <p:nvPr/>
            </p:nvSpPr>
            <p:spPr bwMode="auto">
              <a:xfrm>
                <a:off x="1943101" y="1382713"/>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0" name="Line 126"/>
              <p:cNvSpPr>
                <a:spLocks noChangeShapeType="1"/>
              </p:cNvSpPr>
              <p:nvPr/>
            </p:nvSpPr>
            <p:spPr bwMode="auto">
              <a:xfrm flipV="1">
                <a:off x="1943101" y="258763"/>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1" name="Line 127"/>
              <p:cNvSpPr>
                <a:spLocks noChangeShapeType="1"/>
              </p:cNvSpPr>
              <p:nvPr/>
            </p:nvSpPr>
            <p:spPr bwMode="auto">
              <a:xfrm>
                <a:off x="1989138" y="1382713"/>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2" name="Line 128"/>
              <p:cNvSpPr>
                <a:spLocks noChangeShapeType="1"/>
              </p:cNvSpPr>
              <p:nvPr/>
            </p:nvSpPr>
            <p:spPr bwMode="auto">
              <a:xfrm flipV="1">
                <a:off x="1989138" y="258763"/>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3" name="Rectangle 129"/>
              <p:cNvSpPr>
                <a:spLocks noChangeArrowheads="1"/>
              </p:cNvSpPr>
              <p:nvPr/>
            </p:nvSpPr>
            <p:spPr bwMode="auto">
              <a:xfrm>
                <a:off x="1746251" y="1439863"/>
                <a:ext cx="9618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500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14" name="Line 130"/>
              <p:cNvSpPr>
                <a:spLocks noChangeShapeType="1"/>
              </p:cNvSpPr>
              <p:nvPr/>
            </p:nvSpPr>
            <p:spPr bwMode="auto">
              <a:xfrm>
                <a:off x="2035176" y="1382713"/>
                <a:ext cx="0" cy="2222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5" name="Line 131"/>
              <p:cNvSpPr>
                <a:spLocks noChangeShapeType="1"/>
              </p:cNvSpPr>
              <p:nvPr/>
            </p:nvSpPr>
            <p:spPr bwMode="auto">
              <a:xfrm flipV="1">
                <a:off x="2035176" y="247650"/>
                <a:ext cx="0" cy="238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6" name="Rectangle 132"/>
              <p:cNvSpPr>
                <a:spLocks noChangeArrowheads="1"/>
              </p:cNvSpPr>
              <p:nvPr/>
            </p:nvSpPr>
            <p:spPr bwMode="auto">
              <a:xfrm>
                <a:off x="1982788" y="1439863"/>
                <a:ext cx="9618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600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17" name="Rectangle 133"/>
              <p:cNvSpPr>
                <a:spLocks noChangeArrowheads="1"/>
              </p:cNvSpPr>
              <p:nvPr/>
            </p:nvSpPr>
            <p:spPr bwMode="auto">
              <a:xfrm>
                <a:off x="941388" y="1530738"/>
                <a:ext cx="679673"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lvl="0"/>
                <a:r>
                  <a:rPr kumimoji="0" lang="en-US" altLang="en-US" sz="600" i="0" u="none" strike="noStrike" cap="none" normalizeH="0" baseline="0" dirty="0">
                    <a:ln>
                      <a:noFill/>
                    </a:ln>
                    <a:effectLst/>
                    <a:latin typeface="Times New Roman" panose="02020603050405020304" pitchFamily="18" charset="0"/>
                    <a:cs typeface="Times New Roman" panose="02020603050405020304" pitchFamily="18" charset="0"/>
                  </a:rPr>
                  <a:t>Concentration</a:t>
                </a:r>
                <a:r>
                  <a:rPr kumimoji="0" lang="en-US" altLang="en-US" sz="500" i="0" u="none" strike="noStrike" cap="none" normalizeH="0" baseline="0" dirty="0">
                    <a:ln>
                      <a:noFill/>
                    </a:ln>
                    <a:effectLst/>
                    <a:latin typeface="Times New Roman" panose="02020603050405020304" pitchFamily="18" charset="0"/>
                    <a:cs typeface="Times New Roman" panose="02020603050405020304" pitchFamily="18" charset="0"/>
                  </a:rPr>
                  <a:t> (</a:t>
                </a:r>
                <a:r>
                  <a:rPr lang="en-US" altLang="en-US" sz="500" dirty="0">
                    <a:latin typeface="Times New Roman" panose="02020603050405020304" pitchFamily="18" charset="0"/>
                    <a:cs typeface="Times New Roman" panose="02020603050405020304" pitchFamily="18" charset="0"/>
                  </a:rPr>
                  <a:t>fmol/µl</a:t>
                </a:r>
                <a:r>
                  <a:rPr kumimoji="0" lang="en-US" altLang="en-US" sz="500" i="0" u="none" strike="noStrike" cap="none" normalizeH="0" baseline="0" dirty="0">
                    <a:ln>
                      <a:noFill/>
                    </a:ln>
                    <a:effectLst/>
                    <a:latin typeface="Times New Roman" panose="02020603050405020304" pitchFamily="18" charset="0"/>
                    <a:cs typeface="Times New Roman" panose="02020603050405020304" pitchFamily="18" charset="0"/>
                  </a:rPr>
                  <a:t>)</a:t>
                </a:r>
                <a:endParaRPr kumimoji="0" lang="en-US" altLang="en-US" sz="1800" i="0" u="none" strike="noStrike" cap="none" normalizeH="0" baseline="0" dirty="0">
                  <a:ln>
                    <a:noFill/>
                  </a:ln>
                  <a:effectLst/>
                  <a:latin typeface="Times New Roman" panose="02020603050405020304" pitchFamily="18" charset="0"/>
                  <a:cs typeface="Times New Roman" panose="02020603050405020304" pitchFamily="18" charset="0"/>
                </a:endParaRPr>
              </a:p>
            </p:txBody>
          </p:sp>
          <p:grpSp>
            <p:nvGrpSpPr>
              <p:cNvPr id="2729" name="Group 2728"/>
              <p:cNvGrpSpPr/>
              <p:nvPr/>
            </p:nvGrpSpPr>
            <p:grpSpPr>
              <a:xfrm>
                <a:off x="2236109" y="609600"/>
                <a:ext cx="122885" cy="280144"/>
                <a:chOff x="2122487" y="787400"/>
                <a:chExt cx="122885" cy="280144"/>
              </a:xfrm>
            </p:grpSpPr>
            <p:sp>
              <p:nvSpPr>
                <p:cNvPr id="321" name="Rectangle 135"/>
                <p:cNvSpPr>
                  <a:spLocks noChangeArrowheads="1"/>
                </p:cNvSpPr>
                <p:nvPr/>
              </p:nvSpPr>
              <p:spPr bwMode="auto">
                <a:xfrm>
                  <a:off x="2181252" y="990600"/>
                  <a:ext cx="6412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y8</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27" name="Oval 136"/>
                <p:cNvSpPr>
                  <a:spLocks noChangeArrowheads="1"/>
                </p:cNvSpPr>
                <p:nvPr/>
              </p:nvSpPr>
              <p:spPr bwMode="auto">
                <a:xfrm>
                  <a:off x="2122487" y="1006475"/>
                  <a:ext cx="39688" cy="39688"/>
                </a:xfrm>
                <a:prstGeom prst="ellipse">
                  <a:avLst/>
                </a:prstGeom>
                <a:solidFill>
                  <a:srgbClr val="00FF00"/>
                </a:solidFill>
                <a:ln w="6350">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8" name="Rectangle 137"/>
                <p:cNvSpPr>
                  <a:spLocks noChangeArrowheads="1"/>
                </p:cNvSpPr>
                <p:nvPr/>
              </p:nvSpPr>
              <p:spPr bwMode="auto">
                <a:xfrm>
                  <a:off x="2181252" y="885825"/>
                  <a:ext cx="6412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y5</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29" name="Oval 138"/>
                <p:cNvSpPr>
                  <a:spLocks noChangeArrowheads="1"/>
                </p:cNvSpPr>
                <p:nvPr/>
              </p:nvSpPr>
              <p:spPr bwMode="auto">
                <a:xfrm>
                  <a:off x="2122487" y="901700"/>
                  <a:ext cx="39688" cy="39688"/>
                </a:xfrm>
                <a:prstGeom prst="ellipse">
                  <a:avLst/>
                </a:prstGeom>
                <a:solidFill>
                  <a:srgbClr val="FF0000"/>
                </a:solidFill>
                <a:ln w="635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0" name="Rectangle 139"/>
                <p:cNvSpPr>
                  <a:spLocks noChangeArrowheads="1"/>
                </p:cNvSpPr>
                <p:nvPr/>
              </p:nvSpPr>
              <p:spPr bwMode="auto">
                <a:xfrm>
                  <a:off x="2181252" y="787400"/>
                  <a:ext cx="6412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y4</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31" name="Oval 140"/>
                <p:cNvSpPr>
                  <a:spLocks noChangeArrowheads="1"/>
                </p:cNvSpPr>
                <p:nvPr/>
              </p:nvSpPr>
              <p:spPr bwMode="auto">
                <a:xfrm>
                  <a:off x="2122487" y="803275"/>
                  <a:ext cx="39688" cy="39688"/>
                </a:xfrm>
                <a:prstGeom prst="ellipse">
                  <a:avLst/>
                </a:prstGeom>
                <a:solidFill>
                  <a:srgbClr val="0000FF"/>
                </a:solidFill>
                <a:ln w="635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grpSp>
          <p:sp>
            <p:nvSpPr>
              <p:cNvPr id="332" name="Rectangle 141"/>
              <p:cNvSpPr>
                <a:spLocks noChangeArrowheads="1"/>
              </p:cNvSpPr>
              <p:nvPr/>
            </p:nvSpPr>
            <p:spPr bwMode="auto">
              <a:xfrm>
                <a:off x="196884" y="1805477"/>
                <a:ext cx="2453481"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lvl="0"/>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7CFH 62V_SLGNVIMV(Cam)R_y4 = -.024 + .013 * Concentration (</a:t>
                </a:r>
                <a:r>
                  <a:rPr lang="en-US" altLang="en-US" sz="500" dirty="0">
                    <a:solidFill>
                      <a:srgbClr val="000000"/>
                    </a:solidFill>
                    <a:latin typeface="Times New Roman" panose="02020603050405020304" pitchFamily="18" charset="0"/>
                    <a:cs typeface="Times New Roman" panose="02020603050405020304" pitchFamily="18" charset="0"/>
                  </a:rPr>
                  <a:t>fmol/µl</a:t>
                </a: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 R^2 = .995</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33" name="Rectangle 142"/>
              <p:cNvSpPr>
                <a:spLocks noChangeArrowheads="1"/>
              </p:cNvSpPr>
              <p:nvPr/>
            </p:nvSpPr>
            <p:spPr bwMode="auto">
              <a:xfrm>
                <a:off x="196884" y="1724515"/>
                <a:ext cx="2520949"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lvl="0"/>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7CFH 62V_SLGNVIMV(Cam)R_y8 = -.013 + .012 * Concentration (</a:t>
                </a:r>
                <a:r>
                  <a:rPr lang="en-US" altLang="en-US" sz="500" dirty="0">
                    <a:solidFill>
                      <a:srgbClr val="000000"/>
                    </a:solidFill>
                    <a:latin typeface="Times New Roman" panose="02020603050405020304" pitchFamily="18" charset="0"/>
                    <a:cs typeface="Times New Roman" panose="02020603050405020304" pitchFamily="18" charset="0"/>
                  </a:rPr>
                  <a:t>fmol/µl)</a:t>
                </a: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 R^2 = .998</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34" name="Rectangle 143"/>
              <p:cNvSpPr>
                <a:spLocks noChangeArrowheads="1"/>
              </p:cNvSpPr>
              <p:nvPr/>
            </p:nvSpPr>
            <p:spPr bwMode="auto">
              <a:xfrm>
                <a:off x="196884" y="1643552"/>
                <a:ext cx="2368549"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7CFH 62V_SLGNVIMV(Cam)R_y5 = -.006 + .013 * Concentration (fmol/µl); R^2 = .998</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35" name="Line 144"/>
              <p:cNvSpPr>
                <a:spLocks noChangeShapeType="1"/>
              </p:cNvSpPr>
              <p:nvPr/>
            </p:nvSpPr>
            <p:spPr bwMode="auto">
              <a:xfrm>
                <a:off x="374651" y="271463"/>
                <a:ext cx="166052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6" name="Line 145"/>
              <p:cNvSpPr>
                <a:spLocks noChangeShapeType="1"/>
              </p:cNvSpPr>
              <p:nvPr/>
            </p:nvSpPr>
            <p:spPr bwMode="auto">
              <a:xfrm flipV="1">
                <a:off x="2035176" y="271463"/>
                <a:ext cx="0" cy="111125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7" name="Line 146"/>
              <p:cNvSpPr>
                <a:spLocks noChangeShapeType="1"/>
              </p:cNvSpPr>
              <p:nvPr/>
            </p:nvSpPr>
            <p:spPr bwMode="auto">
              <a:xfrm flipV="1">
                <a:off x="431801" y="271463"/>
                <a:ext cx="1447800" cy="111125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8" name="Line 147"/>
              <p:cNvSpPr>
                <a:spLocks noChangeShapeType="1"/>
              </p:cNvSpPr>
              <p:nvPr/>
            </p:nvSpPr>
            <p:spPr bwMode="auto">
              <a:xfrm flipV="1">
                <a:off x="427038" y="271463"/>
                <a:ext cx="1441450" cy="111125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9" name="Line 148"/>
              <p:cNvSpPr>
                <a:spLocks noChangeShapeType="1"/>
              </p:cNvSpPr>
              <p:nvPr/>
            </p:nvSpPr>
            <p:spPr bwMode="auto">
              <a:xfrm flipV="1">
                <a:off x="409576" y="271463"/>
                <a:ext cx="1614488" cy="111125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40" name="Line 149"/>
              <p:cNvSpPr>
                <a:spLocks noChangeShapeType="1"/>
              </p:cNvSpPr>
              <p:nvPr/>
            </p:nvSpPr>
            <p:spPr bwMode="auto">
              <a:xfrm>
                <a:off x="368301" y="1382713"/>
                <a:ext cx="166687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41" name="Line 150"/>
              <p:cNvSpPr>
                <a:spLocks noChangeShapeType="1"/>
              </p:cNvSpPr>
              <p:nvPr/>
            </p:nvSpPr>
            <p:spPr bwMode="auto">
              <a:xfrm flipV="1">
                <a:off x="368301" y="271463"/>
                <a:ext cx="0" cy="111125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42" name="Oval 151"/>
              <p:cNvSpPr>
                <a:spLocks noChangeArrowheads="1"/>
              </p:cNvSpPr>
              <p:nvPr/>
            </p:nvSpPr>
            <p:spPr bwMode="auto">
              <a:xfrm>
                <a:off x="1778001" y="285750"/>
                <a:ext cx="39688" cy="39688"/>
              </a:xfrm>
              <a:prstGeom prst="ellipse">
                <a:avLst/>
              </a:prstGeom>
              <a:solidFill>
                <a:srgbClr val="0000FF"/>
              </a:solidFill>
              <a:ln w="635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43" name="Oval 152"/>
              <p:cNvSpPr>
                <a:spLocks noChangeArrowheads="1"/>
              </p:cNvSpPr>
              <p:nvPr/>
            </p:nvSpPr>
            <p:spPr bwMode="auto">
              <a:xfrm>
                <a:off x="1182688" y="823913"/>
                <a:ext cx="39688" cy="39688"/>
              </a:xfrm>
              <a:prstGeom prst="ellipse">
                <a:avLst/>
              </a:prstGeom>
              <a:solidFill>
                <a:srgbClr val="0000FF"/>
              </a:solidFill>
              <a:ln w="635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44" name="Oval 153"/>
              <p:cNvSpPr>
                <a:spLocks noChangeArrowheads="1"/>
              </p:cNvSpPr>
              <p:nvPr/>
            </p:nvSpPr>
            <p:spPr bwMode="auto">
              <a:xfrm>
                <a:off x="887413" y="1009650"/>
                <a:ext cx="39688" cy="39688"/>
              </a:xfrm>
              <a:prstGeom prst="ellipse">
                <a:avLst/>
              </a:prstGeom>
              <a:solidFill>
                <a:srgbClr val="0000FF"/>
              </a:solidFill>
              <a:ln w="635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45" name="Oval 154"/>
              <p:cNvSpPr>
                <a:spLocks noChangeArrowheads="1"/>
              </p:cNvSpPr>
              <p:nvPr/>
            </p:nvSpPr>
            <p:spPr bwMode="auto">
              <a:xfrm>
                <a:off x="736601" y="1108075"/>
                <a:ext cx="39688" cy="39688"/>
              </a:xfrm>
              <a:prstGeom prst="ellipse">
                <a:avLst/>
              </a:prstGeom>
              <a:solidFill>
                <a:srgbClr val="0000FF"/>
              </a:solidFill>
              <a:ln w="635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46" name="Oval 155"/>
              <p:cNvSpPr>
                <a:spLocks noChangeArrowheads="1"/>
              </p:cNvSpPr>
              <p:nvPr/>
            </p:nvSpPr>
            <p:spPr bwMode="auto">
              <a:xfrm>
                <a:off x="661988" y="1165225"/>
                <a:ext cx="39688" cy="39688"/>
              </a:xfrm>
              <a:prstGeom prst="ellipse">
                <a:avLst/>
              </a:prstGeom>
              <a:solidFill>
                <a:srgbClr val="0000FF"/>
              </a:solidFill>
              <a:ln w="635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47" name="Oval 156"/>
              <p:cNvSpPr>
                <a:spLocks noChangeArrowheads="1"/>
              </p:cNvSpPr>
              <p:nvPr/>
            </p:nvSpPr>
            <p:spPr bwMode="auto">
              <a:xfrm>
                <a:off x="627063" y="1193800"/>
                <a:ext cx="39688" cy="39688"/>
              </a:xfrm>
              <a:prstGeom prst="ellipse">
                <a:avLst/>
              </a:prstGeom>
              <a:solidFill>
                <a:srgbClr val="0000FF"/>
              </a:solidFill>
              <a:ln w="635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48" name="Oval 157"/>
              <p:cNvSpPr>
                <a:spLocks noChangeArrowheads="1"/>
              </p:cNvSpPr>
              <p:nvPr/>
            </p:nvSpPr>
            <p:spPr bwMode="auto">
              <a:xfrm>
                <a:off x="603251" y="1206500"/>
                <a:ext cx="39688" cy="39688"/>
              </a:xfrm>
              <a:prstGeom prst="ellipse">
                <a:avLst/>
              </a:prstGeom>
              <a:solidFill>
                <a:srgbClr val="0000FF"/>
              </a:solidFill>
              <a:ln w="635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49" name="Oval 158"/>
              <p:cNvSpPr>
                <a:spLocks noChangeArrowheads="1"/>
              </p:cNvSpPr>
              <p:nvPr/>
            </p:nvSpPr>
            <p:spPr bwMode="auto">
              <a:xfrm>
                <a:off x="598488" y="1217613"/>
                <a:ext cx="39688" cy="39688"/>
              </a:xfrm>
              <a:prstGeom prst="ellipse">
                <a:avLst/>
              </a:prstGeom>
              <a:solidFill>
                <a:srgbClr val="0000FF"/>
              </a:solidFill>
              <a:ln w="635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50" name="Oval 159"/>
              <p:cNvSpPr>
                <a:spLocks noChangeArrowheads="1"/>
              </p:cNvSpPr>
              <p:nvPr/>
            </p:nvSpPr>
            <p:spPr bwMode="auto">
              <a:xfrm>
                <a:off x="592138" y="1217613"/>
                <a:ext cx="39688" cy="39688"/>
              </a:xfrm>
              <a:prstGeom prst="ellipse">
                <a:avLst/>
              </a:prstGeom>
              <a:solidFill>
                <a:srgbClr val="0000FF"/>
              </a:solidFill>
              <a:ln w="635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51" name="Oval 160"/>
              <p:cNvSpPr>
                <a:spLocks noChangeArrowheads="1"/>
              </p:cNvSpPr>
              <p:nvPr/>
            </p:nvSpPr>
            <p:spPr bwMode="auto">
              <a:xfrm>
                <a:off x="585788" y="1223963"/>
                <a:ext cx="39688" cy="39688"/>
              </a:xfrm>
              <a:prstGeom prst="ellipse">
                <a:avLst/>
              </a:prstGeom>
              <a:solidFill>
                <a:srgbClr val="0000FF"/>
              </a:solidFill>
              <a:ln w="635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268" name="Oval 161"/>
              <p:cNvSpPr>
                <a:spLocks noChangeArrowheads="1"/>
              </p:cNvSpPr>
              <p:nvPr/>
            </p:nvSpPr>
            <p:spPr bwMode="auto">
              <a:xfrm>
                <a:off x="585788" y="1223963"/>
                <a:ext cx="39688" cy="39688"/>
              </a:xfrm>
              <a:prstGeom prst="ellipse">
                <a:avLst/>
              </a:prstGeom>
              <a:solidFill>
                <a:srgbClr val="0000FF"/>
              </a:solidFill>
              <a:ln w="635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270" name="Oval 162"/>
              <p:cNvSpPr>
                <a:spLocks noChangeArrowheads="1"/>
              </p:cNvSpPr>
              <p:nvPr/>
            </p:nvSpPr>
            <p:spPr bwMode="auto">
              <a:xfrm>
                <a:off x="1778001" y="314325"/>
                <a:ext cx="39688" cy="39688"/>
              </a:xfrm>
              <a:prstGeom prst="ellipse">
                <a:avLst/>
              </a:prstGeom>
              <a:solidFill>
                <a:srgbClr val="FF0000"/>
              </a:solidFill>
              <a:ln w="635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271" name="Oval 163"/>
              <p:cNvSpPr>
                <a:spLocks noChangeArrowheads="1"/>
              </p:cNvSpPr>
              <p:nvPr/>
            </p:nvSpPr>
            <p:spPr bwMode="auto">
              <a:xfrm>
                <a:off x="1182688" y="736600"/>
                <a:ext cx="39688" cy="39688"/>
              </a:xfrm>
              <a:prstGeom prst="ellipse">
                <a:avLst/>
              </a:prstGeom>
              <a:solidFill>
                <a:srgbClr val="FF0000"/>
              </a:solidFill>
              <a:ln w="635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464" name="Oval 164"/>
              <p:cNvSpPr>
                <a:spLocks noChangeArrowheads="1"/>
              </p:cNvSpPr>
              <p:nvPr/>
            </p:nvSpPr>
            <p:spPr bwMode="auto">
              <a:xfrm>
                <a:off x="887413" y="1014413"/>
                <a:ext cx="39688" cy="39688"/>
              </a:xfrm>
              <a:prstGeom prst="ellipse">
                <a:avLst/>
              </a:prstGeom>
              <a:solidFill>
                <a:srgbClr val="FF0000"/>
              </a:solidFill>
              <a:ln w="635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466" name="Oval 165"/>
              <p:cNvSpPr>
                <a:spLocks noChangeArrowheads="1"/>
              </p:cNvSpPr>
              <p:nvPr/>
            </p:nvSpPr>
            <p:spPr bwMode="auto">
              <a:xfrm>
                <a:off x="736601" y="1119188"/>
                <a:ext cx="39688" cy="39688"/>
              </a:xfrm>
              <a:prstGeom prst="ellipse">
                <a:avLst/>
              </a:prstGeom>
              <a:solidFill>
                <a:srgbClr val="FF0000"/>
              </a:solidFill>
              <a:ln w="635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467" name="Oval 166"/>
              <p:cNvSpPr>
                <a:spLocks noChangeArrowheads="1"/>
              </p:cNvSpPr>
              <p:nvPr/>
            </p:nvSpPr>
            <p:spPr bwMode="auto">
              <a:xfrm>
                <a:off x="661988" y="1171575"/>
                <a:ext cx="39688" cy="39688"/>
              </a:xfrm>
              <a:prstGeom prst="ellipse">
                <a:avLst/>
              </a:prstGeom>
              <a:solidFill>
                <a:srgbClr val="FF0000"/>
              </a:solidFill>
              <a:ln w="635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468" name="Oval 167"/>
              <p:cNvSpPr>
                <a:spLocks noChangeArrowheads="1"/>
              </p:cNvSpPr>
              <p:nvPr/>
            </p:nvSpPr>
            <p:spPr bwMode="auto">
              <a:xfrm>
                <a:off x="627063" y="1193800"/>
                <a:ext cx="39688" cy="39688"/>
              </a:xfrm>
              <a:prstGeom prst="ellipse">
                <a:avLst/>
              </a:prstGeom>
              <a:solidFill>
                <a:srgbClr val="FF0000"/>
              </a:solidFill>
              <a:ln w="635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469" name="Oval 168"/>
              <p:cNvSpPr>
                <a:spLocks noChangeArrowheads="1"/>
              </p:cNvSpPr>
              <p:nvPr/>
            </p:nvSpPr>
            <p:spPr bwMode="auto">
              <a:xfrm>
                <a:off x="603251" y="1206500"/>
                <a:ext cx="39688" cy="39688"/>
              </a:xfrm>
              <a:prstGeom prst="ellipse">
                <a:avLst/>
              </a:prstGeom>
              <a:solidFill>
                <a:srgbClr val="FF0000"/>
              </a:solidFill>
              <a:ln w="635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470" name="Oval 169"/>
              <p:cNvSpPr>
                <a:spLocks noChangeArrowheads="1"/>
              </p:cNvSpPr>
              <p:nvPr/>
            </p:nvSpPr>
            <p:spPr bwMode="auto">
              <a:xfrm>
                <a:off x="598488" y="1217613"/>
                <a:ext cx="39688" cy="39688"/>
              </a:xfrm>
              <a:prstGeom prst="ellipse">
                <a:avLst/>
              </a:prstGeom>
              <a:solidFill>
                <a:srgbClr val="FF0000"/>
              </a:solidFill>
              <a:ln w="635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471" name="Oval 170"/>
              <p:cNvSpPr>
                <a:spLocks noChangeArrowheads="1"/>
              </p:cNvSpPr>
              <p:nvPr/>
            </p:nvSpPr>
            <p:spPr bwMode="auto">
              <a:xfrm>
                <a:off x="592138" y="1223963"/>
                <a:ext cx="39688" cy="39688"/>
              </a:xfrm>
              <a:prstGeom prst="ellipse">
                <a:avLst/>
              </a:prstGeom>
              <a:solidFill>
                <a:srgbClr val="FF0000"/>
              </a:solidFill>
              <a:ln w="635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472" name="Oval 171"/>
              <p:cNvSpPr>
                <a:spLocks noChangeArrowheads="1"/>
              </p:cNvSpPr>
              <p:nvPr/>
            </p:nvSpPr>
            <p:spPr bwMode="auto">
              <a:xfrm>
                <a:off x="592138" y="1223963"/>
                <a:ext cx="39688" cy="39688"/>
              </a:xfrm>
              <a:prstGeom prst="ellipse">
                <a:avLst/>
              </a:prstGeom>
              <a:solidFill>
                <a:srgbClr val="FF0000"/>
              </a:solidFill>
              <a:ln w="635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473" name="Oval 172"/>
              <p:cNvSpPr>
                <a:spLocks noChangeArrowheads="1"/>
              </p:cNvSpPr>
              <p:nvPr/>
            </p:nvSpPr>
            <p:spPr bwMode="auto">
              <a:xfrm>
                <a:off x="585788" y="1223963"/>
                <a:ext cx="39688" cy="39688"/>
              </a:xfrm>
              <a:prstGeom prst="ellipse">
                <a:avLst/>
              </a:prstGeom>
              <a:solidFill>
                <a:srgbClr val="FF0000"/>
              </a:solidFill>
              <a:ln w="635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474" name="Oval 173"/>
              <p:cNvSpPr>
                <a:spLocks noChangeArrowheads="1"/>
              </p:cNvSpPr>
              <p:nvPr/>
            </p:nvSpPr>
            <p:spPr bwMode="auto">
              <a:xfrm>
                <a:off x="1778001" y="390525"/>
                <a:ext cx="39688" cy="39688"/>
              </a:xfrm>
              <a:prstGeom prst="ellipse">
                <a:avLst/>
              </a:prstGeom>
              <a:solidFill>
                <a:srgbClr val="00FF00"/>
              </a:solidFill>
              <a:ln w="6350">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475" name="Oval 174"/>
              <p:cNvSpPr>
                <a:spLocks noChangeArrowheads="1"/>
              </p:cNvSpPr>
              <p:nvPr/>
            </p:nvSpPr>
            <p:spPr bwMode="auto">
              <a:xfrm>
                <a:off x="1182688" y="847725"/>
                <a:ext cx="39688" cy="39688"/>
              </a:xfrm>
              <a:prstGeom prst="ellipse">
                <a:avLst/>
              </a:prstGeom>
              <a:solidFill>
                <a:srgbClr val="00FF00"/>
              </a:solidFill>
              <a:ln w="6350">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476" name="Oval 175"/>
              <p:cNvSpPr>
                <a:spLocks noChangeArrowheads="1"/>
              </p:cNvSpPr>
              <p:nvPr/>
            </p:nvSpPr>
            <p:spPr bwMode="auto">
              <a:xfrm>
                <a:off x="887413" y="1027113"/>
                <a:ext cx="39688" cy="39688"/>
              </a:xfrm>
              <a:prstGeom prst="ellipse">
                <a:avLst/>
              </a:prstGeom>
              <a:solidFill>
                <a:srgbClr val="00FF00"/>
              </a:solidFill>
              <a:ln w="6350">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477" name="Oval 176"/>
              <p:cNvSpPr>
                <a:spLocks noChangeArrowheads="1"/>
              </p:cNvSpPr>
              <p:nvPr/>
            </p:nvSpPr>
            <p:spPr bwMode="auto">
              <a:xfrm>
                <a:off x="736601" y="1119188"/>
                <a:ext cx="39688" cy="39688"/>
              </a:xfrm>
              <a:prstGeom prst="ellipse">
                <a:avLst/>
              </a:prstGeom>
              <a:solidFill>
                <a:srgbClr val="00FF00"/>
              </a:solidFill>
              <a:ln w="6350">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478" name="Oval 177"/>
              <p:cNvSpPr>
                <a:spLocks noChangeArrowheads="1"/>
              </p:cNvSpPr>
              <p:nvPr/>
            </p:nvSpPr>
            <p:spPr bwMode="auto">
              <a:xfrm>
                <a:off x="661988" y="1176338"/>
                <a:ext cx="39688" cy="41275"/>
              </a:xfrm>
              <a:prstGeom prst="ellipse">
                <a:avLst/>
              </a:prstGeom>
              <a:solidFill>
                <a:srgbClr val="00FF00"/>
              </a:solidFill>
              <a:ln w="6350">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479" name="Oval 178"/>
              <p:cNvSpPr>
                <a:spLocks noChangeArrowheads="1"/>
              </p:cNvSpPr>
              <p:nvPr/>
            </p:nvSpPr>
            <p:spPr bwMode="auto">
              <a:xfrm>
                <a:off x="603251" y="1211263"/>
                <a:ext cx="39688" cy="39688"/>
              </a:xfrm>
              <a:prstGeom prst="ellipse">
                <a:avLst/>
              </a:prstGeom>
              <a:solidFill>
                <a:srgbClr val="00FF00"/>
              </a:solidFill>
              <a:ln w="6350">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480" name="Oval 179"/>
              <p:cNvSpPr>
                <a:spLocks noChangeArrowheads="1"/>
              </p:cNvSpPr>
              <p:nvPr/>
            </p:nvSpPr>
            <p:spPr bwMode="auto">
              <a:xfrm>
                <a:off x="598488" y="1217613"/>
                <a:ext cx="39688" cy="39688"/>
              </a:xfrm>
              <a:prstGeom prst="ellipse">
                <a:avLst/>
              </a:prstGeom>
              <a:solidFill>
                <a:srgbClr val="00FF00"/>
              </a:solidFill>
              <a:ln w="6350">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481" name="Oval 180"/>
              <p:cNvSpPr>
                <a:spLocks noChangeArrowheads="1"/>
              </p:cNvSpPr>
              <p:nvPr/>
            </p:nvSpPr>
            <p:spPr bwMode="auto">
              <a:xfrm>
                <a:off x="592138" y="1223963"/>
                <a:ext cx="39688" cy="39688"/>
              </a:xfrm>
              <a:prstGeom prst="ellipse">
                <a:avLst/>
              </a:prstGeom>
              <a:solidFill>
                <a:srgbClr val="00FF00"/>
              </a:solidFill>
              <a:ln w="6350">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482" name="Oval 181"/>
              <p:cNvSpPr>
                <a:spLocks noChangeArrowheads="1"/>
              </p:cNvSpPr>
              <p:nvPr/>
            </p:nvSpPr>
            <p:spPr bwMode="auto">
              <a:xfrm>
                <a:off x="592138" y="1223963"/>
                <a:ext cx="39688" cy="39688"/>
              </a:xfrm>
              <a:prstGeom prst="ellipse">
                <a:avLst/>
              </a:prstGeom>
              <a:solidFill>
                <a:srgbClr val="00FF00"/>
              </a:solidFill>
              <a:ln w="6350">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484" name="Oval 182"/>
              <p:cNvSpPr>
                <a:spLocks noChangeArrowheads="1"/>
              </p:cNvSpPr>
              <p:nvPr/>
            </p:nvSpPr>
            <p:spPr bwMode="auto">
              <a:xfrm>
                <a:off x="585788" y="1223963"/>
                <a:ext cx="39688" cy="39688"/>
              </a:xfrm>
              <a:prstGeom prst="ellipse">
                <a:avLst/>
              </a:prstGeom>
              <a:solidFill>
                <a:srgbClr val="00FF00"/>
              </a:solidFill>
              <a:ln w="6350">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485" name="Oval 183"/>
              <p:cNvSpPr>
                <a:spLocks noChangeArrowheads="1"/>
              </p:cNvSpPr>
              <p:nvPr/>
            </p:nvSpPr>
            <p:spPr bwMode="auto">
              <a:xfrm>
                <a:off x="585788" y="1223963"/>
                <a:ext cx="39688" cy="39688"/>
              </a:xfrm>
              <a:prstGeom prst="ellipse">
                <a:avLst/>
              </a:prstGeom>
              <a:solidFill>
                <a:srgbClr val="00FF00"/>
              </a:solidFill>
              <a:ln w="6350">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552" name="Oval 184"/>
              <p:cNvSpPr>
                <a:spLocks noChangeArrowheads="1"/>
              </p:cNvSpPr>
              <p:nvPr/>
            </p:nvSpPr>
            <p:spPr bwMode="auto">
              <a:xfrm>
                <a:off x="585788" y="1223963"/>
                <a:ext cx="39688" cy="39688"/>
              </a:xfrm>
              <a:prstGeom prst="ellipse">
                <a:avLst/>
              </a:prstGeom>
              <a:solidFill>
                <a:srgbClr val="00FF00"/>
              </a:solidFill>
              <a:ln w="6350">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grpSp>
        <p:sp>
          <p:nvSpPr>
            <p:cNvPr id="2731" name="TextBox 2730"/>
            <p:cNvSpPr txBox="1"/>
            <p:nvPr/>
          </p:nvSpPr>
          <p:spPr>
            <a:xfrm rot="16200000">
              <a:off x="-457205" y="765080"/>
              <a:ext cx="1261884" cy="184666"/>
            </a:xfrm>
            <a:prstGeom prst="rect">
              <a:avLst/>
            </a:prstGeom>
            <a:noFill/>
          </p:spPr>
          <p:txBody>
            <a:bodyPr wrap="none" rtlCol="0">
              <a:spAutoFit/>
            </a:bodyPr>
            <a:lstStyle/>
            <a:p>
              <a:r>
                <a:rPr lang="en-US" sz="600" dirty="0">
                  <a:latin typeface="Times New Roman" panose="02020603050405020304" pitchFamily="18" charset="0"/>
                  <a:cs typeface="Times New Roman" panose="02020603050405020304" pitchFamily="18" charset="0"/>
                </a:rPr>
                <a:t>Relative signal (standard/SIS ratio)</a:t>
              </a:r>
            </a:p>
          </p:txBody>
        </p:sp>
        <p:grpSp>
          <p:nvGrpSpPr>
            <p:cNvPr id="2733" name="Group 2732"/>
            <p:cNvGrpSpPr/>
            <p:nvPr/>
          </p:nvGrpSpPr>
          <p:grpSpPr>
            <a:xfrm>
              <a:off x="69852" y="1980270"/>
              <a:ext cx="2422882" cy="1686535"/>
              <a:chOff x="76202" y="2167561"/>
              <a:chExt cx="2422882" cy="1686535"/>
            </a:xfrm>
          </p:grpSpPr>
          <p:grpSp>
            <p:nvGrpSpPr>
              <p:cNvPr id="2732" name="Group 2731"/>
              <p:cNvGrpSpPr/>
              <p:nvPr/>
            </p:nvGrpSpPr>
            <p:grpSpPr>
              <a:xfrm>
                <a:off x="177936" y="2212975"/>
                <a:ext cx="2321148" cy="1641121"/>
                <a:chOff x="177936" y="2212975"/>
                <a:chExt cx="2321148" cy="1641121"/>
              </a:xfrm>
            </p:grpSpPr>
            <p:sp>
              <p:nvSpPr>
                <p:cNvPr id="2558" name="Line 188"/>
                <p:cNvSpPr>
                  <a:spLocks noChangeShapeType="1"/>
                </p:cNvSpPr>
                <p:nvPr/>
              </p:nvSpPr>
              <p:spPr bwMode="auto">
                <a:xfrm flipV="1">
                  <a:off x="377825" y="2243138"/>
                  <a:ext cx="0" cy="111125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560" name="Line 189"/>
                <p:cNvSpPr>
                  <a:spLocks noChangeShapeType="1"/>
                </p:cNvSpPr>
                <p:nvPr/>
              </p:nvSpPr>
              <p:spPr bwMode="auto">
                <a:xfrm>
                  <a:off x="377825" y="3197225"/>
                  <a:ext cx="1666876" cy="0"/>
                </a:xfrm>
                <a:prstGeom prst="line">
                  <a:avLst/>
                </a:prstGeom>
                <a:noFill/>
                <a:ln w="6350">
                  <a:solidFill>
                    <a:srgbClr val="000000"/>
                  </a:solidFill>
                  <a:prstDash val="sysDot"/>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561" name="Line 190"/>
                <p:cNvSpPr>
                  <a:spLocks noChangeShapeType="1"/>
                </p:cNvSpPr>
                <p:nvPr/>
              </p:nvSpPr>
              <p:spPr bwMode="auto">
                <a:xfrm flipH="1">
                  <a:off x="354013" y="3354388"/>
                  <a:ext cx="238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562" name="Line 191"/>
                <p:cNvSpPr>
                  <a:spLocks noChangeShapeType="1"/>
                </p:cNvSpPr>
                <p:nvPr/>
              </p:nvSpPr>
              <p:spPr bwMode="auto">
                <a:xfrm>
                  <a:off x="2044701" y="3354388"/>
                  <a:ext cx="2222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563" name="Line 192"/>
                <p:cNvSpPr>
                  <a:spLocks noChangeShapeType="1"/>
                </p:cNvSpPr>
                <p:nvPr/>
              </p:nvSpPr>
              <p:spPr bwMode="auto">
                <a:xfrm flipH="1">
                  <a:off x="365125" y="3273425"/>
                  <a:ext cx="1270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564" name="Line 193"/>
                <p:cNvSpPr>
                  <a:spLocks noChangeShapeType="1"/>
                </p:cNvSpPr>
                <p:nvPr/>
              </p:nvSpPr>
              <p:spPr bwMode="auto">
                <a:xfrm>
                  <a:off x="2044701" y="3273425"/>
                  <a:ext cx="111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565" name="Rectangle 194"/>
                <p:cNvSpPr>
                  <a:spLocks noChangeArrowheads="1"/>
                </p:cNvSpPr>
                <p:nvPr/>
              </p:nvSpPr>
              <p:spPr bwMode="auto">
                <a:xfrm>
                  <a:off x="249238" y="3324225"/>
                  <a:ext cx="6893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-.5</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566" name="Line 195"/>
                <p:cNvSpPr>
                  <a:spLocks noChangeShapeType="1"/>
                </p:cNvSpPr>
                <p:nvPr/>
              </p:nvSpPr>
              <p:spPr bwMode="auto">
                <a:xfrm flipH="1">
                  <a:off x="354013" y="3197225"/>
                  <a:ext cx="238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567" name="Line 196"/>
                <p:cNvSpPr>
                  <a:spLocks noChangeShapeType="1"/>
                </p:cNvSpPr>
                <p:nvPr/>
              </p:nvSpPr>
              <p:spPr bwMode="auto">
                <a:xfrm>
                  <a:off x="2044701" y="3197225"/>
                  <a:ext cx="2222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568" name="Line 197"/>
                <p:cNvSpPr>
                  <a:spLocks noChangeShapeType="1"/>
                </p:cNvSpPr>
                <p:nvPr/>
              </p:nvSpPr>
              <p:spPr bwMode="auto">
                <a:xfrm flipH="1">
                  <a:off x="365125" y="3116263"/>
                  <a:ext cx="1270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569" name="Line 198"/>
                <p:cNvSpPr>
                  <a:spLocks noChangeShapeType="1"/>
                </p:cNvSpPr>
                <p:nvPr/>
              </p:nvSpPr>
              <p:spPr bwMode="auto">
                <a:xfrm>
                  <a:off x="2044701" y="3116263"/>
                  <a:ext cx="111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570" name="Rectangle 199"/>
                <p:cNvSpPr>
                  <a:spLocks noChangeArrowheads="1"/>
                </p:cNvSpPr>
                <p:nvPr/>
              </p:nvSpPr>
              <p:spPr bwMode="auto">
                <a:xfrm>
                  <a:off x="290513" y="3167063"/>
                  <a:ext cx="3206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571" name="Line 200"/>
                <p:cNvSpPr>
                  <a:spLocks noChangeShapeType="1"/>
                </p:cNvSpPr>
                <p:nvPr/>
              </p:nvSpPr>
              <p:spPr bwMode="auto">
                <a:xfrm flipH="1">
                  <a:off x="354013" y="3035300"/>
                  <a:ext cx="238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572" name="Line 201"/>
                <p:cNvSpPr>
                  <a:spLocks noChangeShapeType="1"/>
                </p:cNvSpPr>
                <p:nvPr/>
              </p:nvSpPr>
              <p:spPr bwMode="auto">
                <a:xfrm>
                  <a:off x="2044701" y="3035300"/>
                  <a:ext cx="2222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573" name="Line 202"/>
                <p:cNvSpPr>
                  <a:spLocks noChangeShapeType="1"/>
                </p:cNvSpPr>
                <p:nvPr/>
              </p:nvSpPr>
              <p:spPr bwMode="auto">
                <a:xfrm flipH="1">
                  <a:off x="365125" y="2954338"/>
                  <a:ext cx="1270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574" name="Line 203"/>
                <p:cNvSpPr>
                  <a:spLocks noChangeShapeType="1"/>
                </p:cNvSpPr>
                <p:nvPr/>
              </p:nvSpPr>
              <p:spPr bwMode="auto">
                <a:xfrm>
                  <a:off x="2044701" y="2954338"/>
                  <a:ext cx="111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575" name="Rectangle 204"/>
                <p:cNvSpPr>
                  <a:spLocks noChangeArrowheads="1"/>
                </p:cNvSpPr>
                <p:nvPr/>
              </p:nvSpPr>
              <p:spPr bwMode="auto">
                <a:xfrm>
                  <a:off x="273050" y="3005138"/>
                  <a:ext cx="4809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.5</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576" name="Line 205"/>
                <p:cNvSpPr>
                  <a:spLocks noChangeShapeType="1"/>
                </p:cNvSpPr>
                <p:nvPr/>
              </p:nvSpPr>
              <p:spPr bwMode="auto">
                <a:xfrm flipH="1">
                  <a:off x="354013" y="2879725"/>
                  <a:ext cx="238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577" name="Line 206"/>
                <p:cNvSpPr>
                  <a:spLocks noChangeShapeType="1"/>
                </p:cNvSpPr>
                <p:nvPr/>
              </p:nvSpPr>
              <p:spPr bwMode="auto">
                <a:xfrm>
                  <a:off x="2044701" y="2879725"/>
                  <a:ext cx="2222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578" name="Line 207"/>
                <p:cNvSpPr>
                  <a:spLocks noChangeShapeType="1"/>
                </p:cNvSpPr>
                <p:nvPr/>
              </p:nvSpPr>
              <p:spPr bwMode="auto">
                <a:xfrm flipH="1">
                  <a:off x="365125" y="2798763"/>
                  <a:ext cx="1270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579" name="Line 208"/>
                <p:cNvSpPr>
                  <a:spLocks noChangeShapeType="1"/>
                </p:cNvSpPr>
                <p:nvPr/>
              </p:nvSpPr>
              <p:spPr bwMode="auto">
                <a:xfrm>
                  <a:off x="2044701" y="2798763"/>
                  <a:ext cx="111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580" name="Rectangle 209"/>
                <p:cNvSpPr>
                  <a:spLocks noChangeArrowheads="1"/>
                </p:cNvSpPr>
                <p:nvPr/>
              </p:nvSpPr>
              <p:spPr bwMode="auto">
                <a:xfrm>
                  <a:off x="290513" y="2849563"/>
                  <a:ext cx="3206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1</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581" name="Line 210"/>
                <p:cNvSpPr>
                  <a:spLocks noChangeShapeType="1"/>
                </p:cNvSpPr>
                <p:nvPr/>
              </p:nvSpPr>
              <p:spPr bwMode="auto">
                <a:xfrm flipH="1">
                  <a:off x="354013" y="2717800"/>
                  <a:ext cx="238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582" name="Line 211"/>
                <p:cNvSpPr>
                  <a:spLocks noChangeShapeType="1"/>
                </p:cNvSpPr>
                <p:nvPr/>
              </p:nvSpPr>
              <p:spPr bwMode="auto">
                <a:xfrm>
                  <a:off x="2044701" y="2717800"/>
                  <a:ext cx="2222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583" name="Line 212"/>
                <p:cNvSpPr>
                  <a:spLocks noChangeShapeType="1"/>
                </p:cNvSpPr>
                <p:nvPr/>
              </p:nvSpPr>
              <p:spPr bwMode="auto">
                <a:xfrm flipH="1">
                  <a:off x="365125" y="2636838"/>
                  <a:ext cx="1270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584" name="Line 213"/>
                <p:cNvSpPr>
                  <a:spLocks noChangeShapeType="1"/>
                </p:cNvSpPr>
                <p:nvPr/>
              </p:nvSpPr>
              <p:spPr bwMode="auto">
                <a:xfrm>
                  <a:off x="2044701" y="2636838"/>
                  <a:ext cx="111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585" name="Rectangle 214"/>
                <p:cNvSpPr>
                  <a:spLocks noChangeArrowheads="1"/>
                </p:cNvSpPr>
                <p:nvPr/>
              </p:nvSpPr>
              <p:spPr bwMode="auto">
                <a:xfrm>
                  <a:off x="238125" y="2687638"/>
                  <a:ext cx="8015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1.5</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586" name="Line 215"/>
                <p:cNvSpPr>
                  <a:spLocks noChangeShapeType="1"/>
                </p:cNvSpPr>
                <p:nvPr/>
              </p:nvSpPr>
              <p:spPr bwMode="auto">
                <a:xfrm flipH="1">
                  <a:off x="354013" y="2560638"/>
                  <a:ext cx="238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587" name="Line 216"/>
                <p:cNvSpPr>
                  <a:spLocks noChangeShapeType="1"/>
                </p:cNvSpPr>
                <p:nvPr/>
              </p:nvSpPr>
              <p:spPr bwMode="auto">
                <a:xfrm>
                  <a:off x="2044701" y="2560638"/>
                  <a:ext cx="2222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588" name="Line 217"/>
                <p:cNvSpPr>
                  <a:spLocks noChangeShapeType="1"/>
                </p:cNvSpPr>
                <p:nvPr/>
              </p:nvSpPr>
              <p:spPr bwMode="auto">
                <a:xfrm flipH="1">
                  <a:off x="365125" y="2479675"/>
                  <a:ext cx="1270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589" name="Line 218"/>
                <p:cNvSpPr>
                  <a:spLocks noChangeShapeType="1"/>
                </p:cNvSpPr>
                <p:nvPr/>
              </p:nvSpPr>
              <p:spPr bwMode="auto">
                <a:xfrm>
                  <a:off x="2044701" y="2479675"/>
                  <a:ext cx="111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590" name="Rectangle 219"/>
                <p:cNvSpPr>
                  <a:spLocks noChangeArrowheads="1"/>
                </p:cNvSpPr>
                <p:nvPr/>
              </p:nvSpPr>
              <p:spPr bwMode="auto">
                <a:xfrm>
                  <a:off x="290513" y="2530475"/>
                  <a:ext cx="3206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2</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591" name="Line 220"/>
                <p:cNvSpPr>
                  <a:spLocks noChangeShapeType="1"/>
                </p:cNvSpPr>
                <p:nvPr/>
              </p:nvSpPr>
              <p:spPr bwMode="auto">
                <a:xfrm flipH="1">
                  <a:off x="354013" y="2398713"/>
                  <a:ext cx="238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592" name="Line 221"/>
                <p:cNvSpPr>
                  <a:spLocks noChangeShapeType="1"/>
                </p:cNvSpPr>
                <p:nvPr/>
              </p:nvSpPr>
              <p:spPr bwMode="auto">
                <a:xfrm>
                  <a:off x="2044701" y="2398713"/>
                  <a:ext cx="2222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593" name="Line 222"/>
                <p:cNvSpPr>
                  <a:spLocks noChangeShapeType="1"/>
                </p:cNvSpPr>
                <p:nvPr/>
              </p:nvSpPr>
              <p:spPr bwMode="auto">
                <a:xfrm flipH="1">
                  <a:off x="365125" y="2317750"/>
                  <a:ext cx="1270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594" name="Line 223"/>
                <p:cNvSpPr>
                  <a:spLocks noChangeShapeType="1"/>
                </p:cNvSpPr>
                <p:nvPr/>
              </p:nvSpPr>
              <p:spPr bwMode="auto">
                <a:xfrm>
                  <a:off x="2044701" y="2317750"/>
                  <a:ext cx="111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595" name="Rectangle 224"/>
                <p:cNvSpPr>
                  <a:spLocks noChangeArrowheads="1"/>
                </p:cNvSpPr>
                <p:nvPr/>
              </p:nvSpPr>
              <p:spPr bwMode="auto">
                <a:xfrm>
                  <a:off x="238125" y="2368550"/>
                  <a:ext cx="8015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2.5</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596" name="Line 225"/>
                <p:cNvSpPr>
                  <a:spLocks noChangeShapeType="1"/>
                </p:cNvSpPr>
                <p:nvPr/>
              </p:nvSpPr>
              <p:spPr bwMode="auto">
                <a:xfrm flipH="1">
                  <a:off x="354013" y="2243138"/>
                  <a:ext cx="238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597" name="Line 226"/>
                <p:cNvSpPr>
                  <a:spLocks noChangeShapeType="1"/>
                </p:cNvSpPr>
                <p:nvPr/>
              </p:nvSpPr>
              <p:spPr bwMode="auto">
                <a:xfrm>
                  <a:off x="2044701" y="2243138"/>
                  <a:ext cx="2222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598" name="Rectangle 227"/>
                <p:cNvSpPr>
                  <a:spLocks noChangeArrowheads="1"/>
                </p:cNvSpPr>
                <p:nvPr/>
              </p:nvSpPr>
              <p:spPr bwMode="auto">
                <a:xfrm>
                  <a:off x="290513" y="2212975"/>
                  <a:ext cx="3206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3</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600" name="Line 229"/>
                <p:cNvSpPr>
                  <a:spLocks noChangeShapeType="1"/>
                </p:cNvSpPr>
                <p:nvPr/>
              </p:nvSpPr>
              <p:spPr bwMode="auto">
                <a:xfrm>
                  <a:off x="377825" y="3354388"/>
                  <a:ext cx="1666876"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01" name="Line 230"/>
                <p:cNvSpPr>
                  <a:spLocks noChangeShapeType="1"/>
                </p:cNvSpPr>
                <p:nvPr/>
              </p:nvSpPr>
              <p:spPr bwMode="auto">
                <a:xfrm flipV="1">
                  <a:off x="614363" y="2243138"/>
                  <a:ext cx="0" cy="1111250"/>
                </a:xfrm>
                <a:prstGeom prst="line">
                  <a:avLst/>
                </a:prstGeom>
                <a:noFill/>
                <a:ln w="6350">
                  <a:solidFill>
                    <a:srgbClr val="000000"/>
                  </a:solidFill>
                  <a:prstDash val="sysDot"/>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02" name="Line 231"/>
                <p:cNvSpPr>
                  <a:spLocks noChangeShapeType="1"/>
                </p:cNvSpPr>
                <p:nvPr/>
              </p:nvSpPr>
              <p:spPr bwMode="auto">
                <a:xfrm>
                  <a:off x="377825" y="3354388"/>
                  <a:ext cx="0" cy="2222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03" name="Line 232"/>
                <p:cNvSpPr>
                  <a:spLocks noChangeShapeType="1"/>
                </p:cNvSpPr>
                <p:nvPr/>
              </p:nvSpPr>
              <p:spPr bwMode="auto">
                <a:xfrm flipV="1">
                  <a:off x="377825" y="2219325"/>
                  <a:ext cx="0" cy="238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04" name="Line 233"/>
                <p:cNvSpPr>
                  <a:spLocks noChangeShapeType="1"/>
                </p:cNvSpPr>
                <p:nvPr/>
              </p:nvSpPr>
              <p:spPr bwMode="auto">
                <a:xfrm>
                  <a:off x="423863" y="3354388"/>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05" name="Line 234"/>
                <p:cNvSpPr>
                  <a:spLocks noChangeShapeType="1"/>
                </p:cNvSpPr>
                <p:nvPr/>
              </p:nvSpPr>
              <p:spPr bwMode="auto">
                <a:xfrm flipV="1">
                  <a:off x="423863" y="2230438"/>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06" name="Line 235"/>
                <p:cNvSpPr>
                  <a:spLocks noChangeShapeType="1"/>
                </p:cNvSpPr>
                <p:nvPr/>
              </p:nvSpPr>
              <p:spPr bwMode="auto">
                <a:xfrm>
                  <a:off x="469900" y="3354388"/>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07" name="Line 236"/>
                <p:cNvSpPr>
                  <a:spLocks noChangeShapeType="1"/>
                </p:cNvSpPr>
                <p:nvPr/>
              </p:nvSpPr>
              <p:spPr bwMode="auto">
                <a:xfrm flipV="1">
                  <a:off x="469900" y="2230438"/>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08" name="Line 237"/>
                <p:cNvSpPr>
                  <a:spLocks noChangeShapeType="1"/>
                </p:cNvSpPr>
                <p:nvPr/>
              </p:nvSpPr>
              <p:spPr bwMode="auto">
                <a:xfrm>
                  <a:off x="522288" y="3354388"/>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09" name="Line 238"/>
                <p:cNvSpPr>
                  <a:spLocks noChangeShapeType="1"/>
                </p:cNvSpPr>
                <p:nvPr/>
              </p:nvSpPr>
              <p:spPr bwMode="auto">
                <a:xfrm flipV="1">
                  <a:off x="522288" y="2230438"/>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10" name="Line 239"/>
                <p:cNvSpPr>
                  <a:spLocks noChangeShapeType="1"/>
                </p:cNvSpPr>
                <p:nvPr/>
              </p:nvSpPr>
              <p:spPr bwMode="auto">
                <a:xfrm>
                  <a:off x="568325" y="3354388"/>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11" name="Line 240"/>
                <p:cNvSpPr>
                  <a:spLocks noChangeShapeType="1"/>
                </p:cNvSpPr>
                <p:nvPr/>
              </p:nvSpPr>
              <p:spPr bwMode="auto">
                <a:xfrm flipV="1">
                  <a:off x="568325" y="2230438"/>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12" name="Rectangle 241"/>
                <p:cNvSpPr>
                  <a:spLocks noChangeArrowheads="1"/>
                </p:cNvSpPr>
                <p:nvPr/>
              </p:nvSpPr>
              <p:spPr bwMode="auto">
                <a:xfrm>
                  <a:off x="314325" y="3411538"/>
                  <a:ext cx="11702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-100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613" name="Line 242"/>
                <p:cNvSpPr>
                  <a:spLocks noChangeShapeType="1"/>
                </p:cNvSpPr>
                <p:nvPr/>
              </p:nvSpPr>
              <p:spPr bwMode="auto">
                <a:xfrm>
                  <a:off x="614363" y="3354388"/>
                  <a:ext cx="0" cy="2222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14" name="Line 243"/>
                <p:cNvSpPr>
                  <a:spLocks noChangeShapeType="1"/>
                </p:cNvSpPr>
                <p:nvPr/>
              </p:nvSpPr>
              <p:spPr bwMode="auto">
                <a:xfrm flipV="1">
                  <a:off x="614363" y="2219325"/>
                  <a:ext cx="0" cy="238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15" name="Line 244"/>
                <p:cNvSpPr>
                  <a:spLocks noChangeShapeType="1"/>
                </p:cNvSpPr>
                <p:nvPr/>
              </p:nvSpPr>
              <p:spPr bwMode="auto">
                <a:xfrm>
                  <a:off x="660400" y="3354388"/>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16" name="Line 245"/>
                <p:cNvSpPr>
                  <a:spLocks noChangeShapeType="1"/>
                </p:cNvSpPr>
                <p:nvPr/>
              </p:nvSpPr>
              <p:spPr bwMode="auto">
                <a:xfrm flipV="1">
                  <a:off x="660400" y="2230438"/>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17" name="Line 246"/>
                <p:cNvSpPr>
                  <a:spLocks noChangeShapeType="1"/>
                </p:cNvSpPr>
                <p:nvPr/>
              </p:nvSpPr>
              <p:spPr bwMode="auto">
                <a:xfrm>
                  <a:off x="708025" y="3354388"/>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18" name="Line 247"/>
                <p:cNvSpPr>
                  <a:spLocks noChangeShapeType="1"/>
                </p:cNvSpPr>
                <p:nvPr/>
              </p:nvSpPr>
              <p:spPr bwMode="auto">
                <a:xfrm flipV="1">
                  <a:off x="708025" y="2230438"/>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19" name="Line 248"/>
                <p:cNvSpPr>
                  <a:spLocks noChangeShapeType="1"/>
                </p:cNvSpPr>
                <p:nvPr/>
              </p:nvSpPr>
              <p:spPr bwMode="auto">
                <a:xfrm>
                  <a:off x="758825" y="3354388"/>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20" name="Line 249"/>
                <p:cNvSpPr>
                  <a:spLocks noChangeShapeType="1"/>
                </p:cNvSpPr>
                <p:nvPr/>
              </p:nvSpPr>
              <p:spPr bwMode="auto">
                <a:xfrm flipV="1">
                  <a:off x="758825" y="2230438"/>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21" name="Line 250"/>
                <p:cNvSpPr>
                  <a:spLocks noChangeShapeType="1"/>
                </p:cNvSpPr>
                <p:nvPr/>
              </p:nvSpPr>
              <p:spPr bwMode="auto">
                <a:xfrm>
                  <a:off x="804863" y="3354388"/>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22" name="Line 251"/>
                <p:cNvSpPr>
                  <a:spLocks noChangeShapeType="1"/>
                </p:cNvSpPr>
                <p:nvPr/>
              </p:nvSpPr>
              <p:spPr bwMode="auto">
                <a:xfrm flipV="1">
                  <a:off x="804863" y="2230438"/>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23" name="Rectangle 252"/>
                <p:cNvSpPr>
                  <a:spLocks noChangeArrowheads="1"/>
                </p:cNvSpPr>
                <p:nvPr/>
              </p:nvSpPr>
              <p:spPr bwMode="auto">
                <a:xfrm>
                  <a:off x="596900" y="3411538"/>
                  <a:ext cx="3206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624" name="Line 253"/>
                <p:cNvSpPr>
                  <a:spLocks noChangeShapeType="1"/>
                </p:cNvSpPr>
                <p:nvPr/>
              </p:nvSpPr>
              <p:spPr bwMode="auto">
                <a:xfrm>
                  <a:off x="852488" y="3354388"/>
                  <a:ext cx="0" cy="2222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25" name="Line 254"/>
                <p:cNvSpPr>
                  <a:spLocks noChangeShapeType="1"/>
                </p:cNvSpPr>
                <p:nvPr/>
              </p:nvSpPr>
              <p:spPr bwMode="auto">
                <a:xfrm flipV="1">
                  <a:off x="852488" y="2219325"/>
                  <a:ext cx="0" cy="238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26" name="Line 255"/>
                <p:cNvSpPr>
                  <a:spLocks noChangeShapeType="1"/>
                </p:cNvSpPr>
                <p:nvPr/>
              </p:nvSpPr>
              <p:spPr bwMode="auto">
                <a:xfrm>
                  <a:off x="898525" y="3354388"/>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27" name="Line 256"/>
                <p:cNvSpPr>
                  <a:spLocks noChangeShapeType="1"/>
                </p:cNvSpPr>
                <p:nvPr/>
              </p:nvSpPr>
              <p:spPr bwMode="auto">
                <a:xfrm flipV="1">
                  <a:off x="898525" y="2230438"/>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28" name="Line 257"/>
                <p:cNvSpPr>
                  <a:spLocks noChangeShapeType="1"/>
                </p:cNvSpPr>
                <p:nvPr/>
              </p:nvSpPr>
              <p:spPr bwMode="auto">
                <a:xfrm>
                  <a:off x="944563" y="3354388"/>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29" name="Line 258"/>
                <p:cNvSpPr>
                  <a:spLocks noChangeShapeType="1"/>
                </p:cNvSpPr>
                <p:nvPr/>
              </p:nvSpPr>
              <p:spPr bwMode="auto">
                <a:xfrm flipV="1">
                  <a:off x="944563" y="2230438"/>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30" name="Line 259"/>
                <p:cNvSpPr>
                  <a:spLocks noChangeShapeType="1"/>
                </p:cNvSpPr>
                <p:nvPr/>
              </p:nvSpPr>
              <p:spPr bwMode="auto">
                <a:xfrm>
                  <a:off x="996950" y="3354388"/>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31" name="Line 260"/>
                <p:cNvSpPr>
                  <a:spLocks noChangeShapeType="1"/>
                </p:cNvSpPr>
                <p:nvPr/>
              </p:nvSpPr>
              <p:spPr bwMode="auto">
                <a:xfrm flipV="1">
                  <a:off x="996950" y="2230438"/>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32" name="Line 261"/>
                <p:cNvSpPr>
                  <a:spLocks noChangeShapeType="1"/>
                </p:cNvSpPr>
                <p:nvPr/>
              </p:nvSpPr>
              <p:spPr bwMode="auto">
                <a:xfrm>
                  <a:off x="1042988" y="3354388"/>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33" name="Line 262"/>
                <p:cNvSpPr>
                  <a:spLocks noChangeShapeType="1"/>
                </p:cNvSpPr>
                <p:nvPr/>
              </p:nvSpPr>
              <p:spPr bwMode="auto">
                <a:xfrm flipV="1">
                  <a:off x="1042988" y="2230438"/>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34" name="Rectangle 263"/>
                <p:cNvSpPr>
                  <a:spLocks noChangeArrowheads="1"/>
                </p:cNvSpPr>
                <p:nvPr/>
              </p:nvSpPr>
              <p:spPr bwMode="auto">
                <a:xfrm>
                  <a:off x="800100" y="3411538"/>
                  <a:ext cx="9618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100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635" name="Line 264"/>
                <p:cNvSpPr>
                  <a:spLocks noChangeShapeType="1"/>
                </p:cNvSpPr>
                <p:nvPr/>
              </p:nvSpPr>
              <p:spPr bwMode="auto">
                <a:xfrm>
                  <a:off x="1089025" y="3354388"/>
                  <a:ext cx="0" cy="2222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36" name="Line 265"/>
                <p:cNvSpPr>
                  <a:spLocks noChangeShapeType="1"/>
                </p:cNvSpPr>
                <p:nvPr/>
              </p:nvSpPr>
              <p:spPr bwMode="auto">
                <a:xfrm flipV="1">
                  <a:off x="1089025" y="2219325"/>
                  <a:ext cx="0" cy="238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37" name="Line 266"/>
                <p:cNvSpPr>
                  <a:spLocks noChangeShapeType="1"/>
                </p:cNvSpPr>
                <p:nvPr/>
              </p:nvSpPr>
              <p:spPr bwMode="auto">
                <a:xfrm>
                  <a:off x="1135063" y="3354388"/>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38" name="Line 267"/>
                <p:cNvSpPr>
                  <a:spLocks noChangeShapeType="1"/>
                </p:cNvSpPr>
                <p:nvPr/>
              </p:nvSpPr>
              <p:spPr bwMode="auto">
                <a:xfrm flipV="1">
                  <a:off x="1135063" y="2230438"/>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39" name="Line 268"/>
                <p:cNvSpPr>
                  <a:spLocks noChangeShapeType="1"/>
                </p:cNvSpPr>
                <p:nvPr/>
              </p:nvSpPr>
              <p:spPr bwMode="auto">
                <a:xfrm>
                  <a:off x="1182688" y="3354388"/>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40" name="Line 269"/>
                <p:cNvSpPr>
                  <a:spLocks noChangeShapeType="1"/>
                </p:cNvSpPr>
                <p:nvPr/>
              </p:nvSpPr>
              <p:spPr bwMode="auto">
                <a:xfrm flipV="1">
                  <a:off x="1182688" y="2230438"/>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41" name="Line 270"/>
                <p:cNvSpPr>
                  <a:spLocks noChangeShapeType="1"/>
                </p:cNvSpPr>
                <p:nvPr/>
              </p:nvSpPr>
              <p:spPr bwMode="auto">
                <a:xfrm>
                  <a:off x="1233488" y="3354388"/>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42" name="Line 271"/>
                <p:cNvSpPr>
                  <a:spLocks noChangeShapeType="1"/>
                </p:cNvSpPr>
                <p:nvPr/>
              </p:nvSpPr>
              <p:spPr bwMode="auto">
                <a:xfrm flipV="1">
                  <a:off x="1233488" y="2230438"/>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43" name="Line 272"/>
                <p:cNvSpPr>
                  <a:spLocks noChangeShapeType="1"/>
                </p:cNvSpPr>
                <p:nvPr/>
              </p:nvSpPr>
              <p:spPr bwMode="auto">
                <a:xfrm>
                  <a:off x="1279525" y="3354388"/>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44" name="Line 273"/>
                <p:cNvSpPr>
                  <a:spLocks noChangeShapeType="1"/>
                </p:cNvSpPr>
                <p:nvPr/>
              </p:nvSpPr>
              <p:spPr bwMode="auto">
                <a:xfrm flipV="1">
                  <a:off x="1279525" y="2230438"/>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45" name="Rectangle 274"/>
                <p:cNvSpPr>
                  <a:spLocks noChangeArrowheads="1"/>
                </p:cNvSpPr>
                <p:nvPr/>
              </p:nvSpPr>
              <p:spPr bwMode="auto">
                <a:xfrm>
                  <a:off x="1036638" y="3411538"/>
                  <a:ext cx="9618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200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646" name="Line 275"/>
                <p:cNvSpPr>
                  <a:spLocks noChangeShapeType="1"/>
                </p:cNvSpPr>
                <p:nvPr/>
              </p:nvSpPr>
              <p:spPr bwMode="auto">
                <a:xfrm>
                  <a:off x="1331913" y="3354388"/>
                  <a:ext cx="0" cy="2222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47" name="Line 276"/>
                <p:cNvSpPr>
                  <a:spLocks noChangeShapeType="1"/>
                </p:cNvSpPr>
                <p:nvPr/>
              </p:nvSpPr>
              <p:spPr bwMode="auto">
                <a:xfrm flipV="1">
                  <a:off x="1331913" y="2219325"/>
                  <a:ext cx="0" cy="238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48" name="Line 277"/>
                <p:cNvSpPr>
                  <a:spLocks noChangeShapeType="1"/>
                </p:cNvSpPr>
                <p:nvPr/>
              </p:nvSpPr>
              <p:spPr bwMode="auto">
                <a:xfrm>
                  <a:off x="1377950" y="3354388"/>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49" name="Line 278"/>
                <p:cNvSpPr>
                  <a:spLocks noChangeShapeType="1"/>
                </p:cNvSpPr>
                <p:nvPr/>
              </p:nvSpPr>
              <p:spPr bwMode="auto">
                <a:xfrm flipV="1">
                  <a:off x="1377950" y="2230438"/>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50" name="Line 279"/>
                <p:cNvSpPr>
                  <a:spLocks noChangeShapeType="1"/>
                </p:cNvSpPr>
                <p:nvPr/>
              </p:nvSpPr>
              <p:spPr bwMode="auto">
                <a:xfrm>
                  <a:off x="1425575" y="3354388"/>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51" name="Line 280"/>
                <p:cNvSpPr>
                  <a:spLocks noChangeShapeType="1"/>
                </p:cNvSpPr>
                <p:nvPr/>
              </p:nvSpPr>
              <p:spPr bwMode="auto">
                <a:xfrm flipV="1">
                  <a:off x="1425575" y="2230438"/>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52" name="Line 281"/>
                <p:cNvSpPr>
                  <a:spLocks noChangeShapeType="1"/>
                </p:cNvSpPr>
                <p:nvPr/>
              </p:nvSpPr>
              <p:spPr bwMode="auto">
                <a:xfrm>
                  <a:off x="1476375" y="3354388"/>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53" name="Line 282"/>
                <p:cNvSpPr>
                  <a:spLocks noChangeShapeType="1"/>
                </p:cNvSpPr>
                <p:nvPr/>
              </p:nvSpPr>
              <p:spPr bwMode="auto">
                <a:xfrm flipV="1">
                  <a:off x="1476375" y="2230438"/>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54" name="Line 283"/>
                <p:cNvSpPr>
                  <a:spLocks noChangeShapeType="1"/>
                </p:cNvSpPr>
                <p:nvPr/>
              </p:nvSpPr>
              <p:spPr bwMode="auto">
                <a:xfrm>
                  <a:off x="1524000" y="3354388"/>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55" name="Line 284"/>
                <p:cNvSpPr>
                  <a:spLocks noChangeShapeType="1"/>
                </p:cNvSpPr>
                <p:nvPr/>
              </p:nvSpPr>
              <p:spPr bwMode="auto">
                <a:xfrm flipV="1">
                  <a:off x="1524000" y="2230438"/>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56" name="Rectangle 285"/>
                <p:cNvSpPr>
                  <a:spLocks noChangeArrowheads="1"/>
                </p:cNvSpPr>
                <p:nvPr/>
              </p:nvSpPr>
              <p:spPr bwMode="auto">
                <a:xfrm>
                  <a:off x="1279525" y="3411538"/>
                  <a:ext cx="9618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300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657" name="Line 286"/>
                <p:cNvSpPr>
                  <a:spLocks noChangeShapeType="1"/>
                </p:cNvSpPr>
                <p:nvPr/>
              </p:nvSpPr>
              <p:spPr bwMode="auto">
                <a:xfrm>
                  <a:off x="1570038" y="3354388"/>
                  <a:ext cx="0" cy="2222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58" name="Line 287"/>
                <p:cNvSpPr>
                  <a:spLocks noChangeShapeType="1"/>
                </p:cNvSpPr>
                <p:nvPr/>
              </p:nvSpPr>
              <p:spPr bwMode="auto">
                <a:xfrm flipV="1">
                  <a:off x="1570038" y="2219325"/>
                  <a:ext cx="0" cy="238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59" name="Line 288"/>
                <p:cNvSpPr>
                  <a:spLocks noChangeShapeType="1"/>
                </p:cNvSpPr>
                <p:nvPr/>
              </p:nvSpPr>
              <p:spPr bwMode="auto">
                <a:xfrm>
                  <a:off x="1616075" y="3354388"/>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60" name="Line 289"/>
                <p:cNvSpPr>
                  <a:spLocks noChangeShapeType="1"/>
                </p:cNvSpPr>
                <p:nvPr/>
              </p:nvSpPr>
              <p:spPr bwMode="auto">
                <a:xfrm flipV="1">
                  <a:off x="1616075" y="2230438"/>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61" name="Line 290"/>
                <p:cNvSpPr>
                  <a:spLocks noChangeShapeType="1"/>
                </p:cNvSpPr>
                <p:nvPr/>
              </p:nvSpPr>
              <p:spPr bwMode="auto">
                <a:xfrm>
                  <a:off x="1662113" y="3354388"/>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62" name="Line 291"/>
                <p:cNvSpPr>
                  <a:spLocks noChangeShapeType="1"/>
                </p:cNvSpPr>
                <p:nvPr/>
              </p:nvSpPr>
              <p:spPr bwMode="auto">
                <a:xfrm flipV="1">
                  <a:off x="1662113" y="2230438"/>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63" name="Line 292"/>
                <p:cNvSpPr>
                  <a:spLocks noChangeShapeType="1"/>
                </p:cNvSpPr>
                <p:nvPr/>
              </p:nvSpPr>
              <p:spPr bwMode="auto">
                <a:xfrm>
                  <a:off x="1714500" y="3354388"/>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64" name="Line 293"/>
                <p:cNvSpPr>
                  <a:spLocks noChangeShapeType="1"/>
                </p:cNvSpPr>
                <p:nvPr/>
              </p:nvSpPr>
              <p:spPr bwMode="auto">
                <a:xfrm flipV="1">
                  <a:off x="1714500" y="2230438"/>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65" name="Line 294"/>
                <p:cNvSpPr>
                  <a:spLocks noChangeShapeType="1"/>
                </p:cNvSpPr>
                <p:nvPr/>
              </p:nvSpPr>
              <p:spPr bwMode="auto">
                <a:xfrm>
                  <a:off x="1760538" y="3354388"/>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66" name="Line 295"/>
                <p:cNvSpPr>
                  <a:spLocks noChangeShapeType="1"/>
                </p:cNvSpPr>
                <p:nvPr/>
              </p:nvSpPr>
              <p:spPr bwMode="auto">
                <a:xfrm flipV="1">
                  <a:off x="1760538" y="2230438"/>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67" name="Rectangle 296"/>
                <p:cNvSpPr>
                  <a:spLocks noChangeArrowheads="1"/>
                </p:cNvSpPr>
                <p:nvPr/>
              </p:nvSpPr>
              <p:spPr bwMode="auto">
                <a:xfrm>
                  <a:off x="1517650" y="3411538"/>
                  <a:ext cx="9618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400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668" name="Line 297"/>
                <p:cNvSpPr>
                  <a:spLocks noChangeShapeType="1"/>
                </p:cNvSpPr>
                <p:nvPr/>
              </p:nvSpPr>
              <p:spPr bwMode="auto">
                <a:xfrm>
                  <a:off x="1806576" y="3354388"/>
                  <a:ext cx="0" cy="2222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69" name="Line 298"/>
                <p:cNvSpPr>
                  <a:spLocks noChangeShapeType="1"/>
                </p:cNvSpPr>
                <p:nvPr/>
              </p:nvSpPr>
              <p:spPr bwMode="auto">
                <a:xfrm flipV="1">
                  <a:off x="1806576" y="2219325"/>
                  <a:ext cx="0" cy="238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70" name="Line 299"/>
                <p:cNvSpPr>
                  <a:spLocks noChangeShapeType="1"/>
                </p:cNvSpPr>
                <p:nvPr/>
              </p:nvSpPr>
              <p:spPr bwMode="auto">
                <a:xfrm>
                  <a:off x="1852613" y="3354388"/>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71" name="Line 300"/>
                <p:cNvSpPr>
                  <a:spLocks noChangeShapeType="1"/>
                </p:cNvSpPr>
                <p:nvPr/>
              </p:nvSpPr>
              <p:spPr bwMode="auto">
                <a:xfrm flipV="1">
                  <a:off x="1852613" y="2230438"/>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72" name="Line 301"/>
                <p:cNvSpPr>
                  <a:spLocks noChangeShapeType="1"/>
                </p:cNvSpPr>
                <p:nvPr/>
              </p:nvSpPr>
              <p:spPr bwMode="auto">
                <a:xfrm>
                  <a:off x="1900238" y="3354388"/>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73" name="Line 302"/>
                <p:cNvSpPr>
                  <a:spLocks noChangeShapeType="1"/>
                </p:cNvSpPr>
                <p:nvPr/>
              </p:nvSpPr>
              <p:spPr bwMode="auto">
                <a:xfrm flipV="1">
                  <a:off x="1900238" y="2230438"/>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74" name="Line 303"/>
                <p:cNvSpPr>
                  <a:spLocks noChangeShapeType="1"/>
                </p:cNvSpPr>
                <p:nvPr/>
              </p:nvSpPr>
              <p:spPr bwMode="auto">
                <a:xfrm>
                  <a:off x="1951038" y="3354388"/>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75" name="Line 304"/>
                <p:cNvSpPr>
                  <a:spLocks noChangeShapeType="1"/>
                </p:cNvSpPr>
                <p:nvPr/>
              </p:nvSpPr>
              <p:spPr bwMode="auto">
                <a:xfrm flipV="1">
                  <a:off x="1951038" y="2230438"/>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76" name="Line 305"/>
                <p:cNvSpPr>
                  <a:spLocks noChangeShapeType="1"/>
                </p:cNvSpPr>
                <p:nvPr/>
              </p:nvSpPr>
              <p:spPr bwMode="auto">
                <a:xfrm>
                  <a:off x="1998663" y="3354388"/>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77" name="Line 306"/>
                <p:cNvSpPr>
                  <a:spLocks noChangeShapeType="1"/>
                </p:cNvSpPr>
                <p:nvPr/>
              </p:nvSpPr>
              <p:spPr bwMode="auto">
                <a:xfrm flipV="1">
                  <a:off x="1998663" y="2230438"/>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78" name="Rectangle 307"/>
                <p:cNvSpPr>
                  <a:spLocks noChangeArrowheads="1"/>
                </p:cNvSpPr>
                <p:nvPr/>
              </p:nvSpPr>
              <p:spPr bwMode="auto">
                <a:xfrm>
                  <a:off x="1754188" y="3411538"/>
                  <a:ext cx="9618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500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679" name="Line 308"/>
                <p:cNvSpPr>
                  <a:spLocks noChangeShapeType="1"/>
                </p:cNvSpPr>
                <p:nvPr/>
              </p:nvSpPr>
              <p:spPr bwMode="auto">
                <a:xfrm>
                  <a:off x="2044701" y="3354388"/>
                  <a:ext cx="0" cy="2222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80" name="Line 309"/>
                <p:cNvSpPr>
                  <a:spLocks noChangeShapeType="1"/>
                </p:cNvSpPr>
                <p:nvPr/>
              </p:nvSpPr>
              <p:spPr bwMode="auto">
                <a:xfrm flipV="1">
                  <a:off x="2044701" y="2219325"/>
                  <a:ext cx="0" cy="238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81" name="Rectangle 310"/>
                <p:cNvSpPr>
                  <a:spLocks noChangeArrowheads="1"/>
                </p:cNvSpPr>
                <p:nvPr/>
              </p:nvSpPr>
              <p:spPr bwMode="auto">
                <a:xfrm>
                  <a:off x="1992313" y="3411538"/>
                  <a:ext cx="9618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600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682" name="Rectangle 311"/>
                <p:cNvSpPr>
                  <a:spLocks noChangeArrowheads="1"/>
                </p:cNvSpPr>
                <p:nvPr/>
              </p:nvSpPr>
              <p:spPr bwMode="auto">
                <a:xfrm>
                  <a:off x="950913" y="3498850"/>
                  <a:ext cx="732573"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lvl="0"/>
                  <a:r>
                    <a:rPr kumimoji="0" lang="en-US" altLang="en-US" sz="6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Concentration (</a:t>
                  </a:r>
                  <a:r>
                    <a:rPr lang="en-US" altLang="en-US" sz="600" dirty="0">
                      <a:solidFill>
                        <a:srgbClr val="000000"/>
                      </a:solidFill>
                      <a:latin typeface="Times New Roman" panose="02020603050405020304" pitchFamily="18" charset="0"/>
                      <a:cs typeface="Times New Roman" panose="02020603050405020304" pitchFamily="18" charset="0"/>
                    </a:rPr>
                    <a:t>fmol/µl</a:t>
                  </a:r>
                  <a:r>
                    <a:rPr kumimoji="0" lang="en-US" altLang="en-US" sz="6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a:t>
                  </a:r>
                  <a:endParaRPr kumimoji="0" lang="en-US" altLang="en-US" sz="6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684" name="Rectangle 313"/>
                <p:cNvSpPr>
                  <a:spLocks noChangeArrowheads="1"/>
                </p:cNvSpPr>
                <p:nvPr/>
              </p:nvSpPr>
              <p:spPr bwMode="auto">
                <a:xfrm>
                  <a:off x="2209311" y="2849563"/>
                  <a:ext cx="6412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y8</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685" name="Oval 314"/>
                <p:cNvSpPr>
                  <a:spLocks noChangeArrowheads="1"/>
                </p:cNvSpPr>
                <p:nvPr/>
              </p:nvSpPr>
              <p:spPr bwMode="auto">
                <a:xfrm>
                  <a:off x="2139951" y="2865438"/>
                  <a:ext cx="39688" cy="39688"/>
                </a:xfrm>
                <a:prstGeom prst="ellipse">
                  <a:avLst/>
                </a:prstGeom>
                <a:solidFill>
                  <a:srgbClr val="00FF00"/>
                </a:solidFill>
                <a:ln w="6350">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86" name="Rectangle 315"/>
                <p:cNvSpPr>
                  <a:spLocks noChangeArrowheads="1"/>
                </p:cNvSpPr>
                <p:nvPr/>
              </p:nvSpPr>
              <p:spPr bwMode="auto">
                <a:xfrm>
                  <a:off x="2209311" y="2744788"/>
                  <a:ext cx="6412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y5</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687" name="Oval 316"/>
                <p:cNvSpPr>
                  <a:spLocks noChangeArrowheads="1"/>
                </p:cNvSpPr>
                <p:nvPr/>
              </p:nvSpPr>
              <p:spPr bwMode="auto">
                <a:xfrm>
                  <a:off x="2139951" y="2760663"/>
                  <a:ext cx="39688" cy="39688"/>
                </a:xfrm>
                <a:prstGeom prst="ellipse">
                  <a:avLst/>
                </a:prstGeom>
                <a:solidFill>
                  <a:srgbClr val="FF0000"/>
                </a:solidFill>
                <a:ln w="635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88" name="Rectangle 317"/>
                <p:cNvSpPr>
                  <a:spLocks noChangeArrowheads="1"/>
                </p:cNvSpPr>
                <p:nvPr/>
              </p:nvSpPr>
              <p:spPr bwMode="auto">
                <a:xfrm>
                  <a:off x="2209311" y="2641077"/>
                  <a:ext cx="6412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y4</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689" name="Oval 318"/>
                <p:cNvSpPr>
                  <a:spLocks noChangeArrowheads="1"/>
                </p:cNvSpPr>
                <p:nvPr/>
              </p:nvSpPr>
              <p:spPr bwMode="auto">
                <a:xfrm>
                  <a:off x="2139951" y="2662238"/>
                  <a:ext cx="39688" cy="39688"/>
                </a:xfrm>
                <a:prstGeom prst="ellipse">
                  <a:avLst/>
                </a:prstGeom>
                <a:solidFill>
                  <a:srgbClr val="0000FF"/>
                </a:solidFill>
                <a:ln w="635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90" name="Rectangle 319"/>
                <p:cNvSpPr>
                  <a:spLocks noChangeArrowheads="1"/>
                </p:cNvSpPr>
                <p:nvPr/>
              </p:nvSpPr>
              <p:spPr bwMode="auto">
                <a:xfrm>
                  <a:off x="177936" y="3777152"/>
                  <a:ext cx="2240998"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lvl="0"/>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11CFH I62V_SLGNIIMVCamR_y4 = -.002 + .005 * Concentration (</a:t>
                  </a:r>
                  <a:r>
                    <a:rPr lang="en-US" altLang="en-US" sz="500" dirty="0">
                      <a:solidFill>
                        <a:srgbClr val="000000"/>
                      </a:solidFill>
                      <a:latin typeface="Times New Roman" panose="02020603050405020304" pitchFamily="18" charset="0"/>
                      <a:cs typeface="Times New Roman" panose="02020603050405020304" pitchFamily="18" charset="0"/>
                    </a:rPr>
                    <a:t>fmol/µl</a:t>
                  </a: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 R^2 = 1</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691" name="Rectangle 320"/>
                <p:cNvSpPr>
                  <a:spLocks noChangeArrowheads="1"/>
                </p:cNvSpPr>
                <p:nvPr/>
              </p:nvSpPr>
              <p:spPr bwMode="auto">
                <a:xfrm>
                  <a:off x="177936" y="3696190"/>
                  <a:ext cx="2321148"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lvl="0"/>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11CFH I62V_SLGNIIMVCamR_y8 = -.008 + .006 * Concentration (</a:t>
                  </a:r>
                  <a:r>
                    <a:rPr lang="en-US" altLang="en-US" sz="500" dirty="0">
                      <a:solidFill>
                        <a:srgbClr val="000000"/>
                      </a:solidFill>
                      <a:latin typeface="Times New Roman" panose="02020603050405020304" pitchFamily="18" charset="0"/>
                      <a:cs typeface="Times New Roman" panose="02020603050405020304" pitchFamily="18" charset="0"/>
                    </a:rPr>
                    <a:t>fmol/µl</a:t>
                  </a: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 R^2 = .999</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692" name="Rectangle 321"/>
                <p:cNvSpPr>
                  <a:spLocks noChangeArrowheads="1"/>
                </p:cNvSpPr>
                <p:nvPr/>
              </p:nvSpPr>
              <p:spPr bwMode="auto">
                <a:xfrm>
                  <a:off x="177936" y="3615227"/>
                  <a:ext cx="2240998"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lvl="0"/>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11CFH I62V_SLGNIIMVCamR_y5 = -.003 + .005 * Concentration (</a:t>
                  </a:r>
                  <a:r>
                    <a:rPr lang="en-US" altLang="en-US" sz="500" dirty="0">
                      <a:solidFill>
                        <a:srgbClr val="000000"/>
                      </a:solidFill>
                      <a:latin typeface="Times New Roman" panose="02020603050405020304" pitchFamily="18" charset="0"/>
                      <a:cs typeface="Times New Roman" panose="02020603050405020304" pitchFamily="18" charset="0"/>
                    </a:rPr>
                    <a:t>fmol/µl</a:t>
                  </a: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 R^2 = 1</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693" name="Line 322"/>
                <p:cNvSpPr>
                  <a:spLocks noChangeShapeType="1"/>
                </p:cNvSpPr>
                <p:nvPr/>
              </p:nvSpPr>
              <p:spPr bwMode="auto">
                <a:xfrm>
                  <a:off x="382588" y="2243138"/>
                  <a:ext cx="16621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94" name="Line 323"/>
                <p:cNvSpPr>
                  <a:spLocks noChangeShapeType="1"/>
                </p:cNvSpPr>
                <p:nvPr/>
              </p:nvSpPr>
              <p:spPr bwMode="auto">
                <a:xfrm flipV="1">
                  <a:off x="2044701" y="2243138"/>
                  <a:ext cx="0" cy="111125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95" name="Line 324"/>
                <p:cNvSpPr>
                  <a:spLocks noChangeShapeType="1"/>
                </p:cNvSpPr>
                <p:nvPr/>
              </p:nvSpPr>
              <p:spPr bwMode="auto">
                <a:xfrm flipV="1">
                  <a:off x="377825" y="2260600"/>
                  <a:ext cx="1666876" cy="109378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96" name="Line 325"/>
                <p:cNvSpPr>
                  <a:spLocks noChangeShapeType="1"/>
                </p:cNvSpPr>
                <p:nvPr/>
              </p:nvSpPr>
              <p:spPr bwMode="auto">
                <a:xfrm flipV="1">
                  <a:off x="395288" y="2243138"/>
                  <a:ext cx="1573213" cy="111125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97" name="Line 326"/>
                <p:cNvSpPr>
                  <a:spLocks noChangeShapeType="1"/>
                </p:cNvSpPr>
                <p:nvPr/>
              </p:nvSpPr>
              <p:spPr bwMode="auto">
                <a:xfrm flipV="1">
                  <a:off x="400050" y="2243138"/>
                  <a:ext cx="1511300" cy="111125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98" name="Line 327"/>
                <p:cNvSpPr>
                  <a:spLocks noChangeShapeType="1"/>
                </p:cNvSpPr>
                <p:nvPr/>
              </p:nvSpPr>
              <p:spPr bwMode="auto">
                <a:xfrm>
                  <a:off x="377825" y="3354388"/>
                  <a:ext cx="1666876"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699" name="Line 328"/>
                <p:cNvSpPr>
                  <a:spLocks noChangeShapeType="1"/>
                </p:cNvSpPr>
                <p:nvPr/>
              </p:nvSpPr>
              <p:spPr bwMode="auto">
                <a:xfrm flipV="1">
                  <a:off x="377825" y="2243138"/>
                  <a:ext cx="0" cy="111125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00" name="Oval 329"/>
                <p:cNvSpPr>
                  <a:spLocks noChangeArrowheads="1"/>
                </p:cNvSpPr>
                <p:nvPr/>
              </p:nvSpPr>
              <p:spPr bwMode="auto">
                <a:xfrm>
                  <a:off x="1787526" y="2395538"/>
                  <a:ext cx="39688" cy="41275"/>
                </a:xfrm>
                <a:prstGeom prst="ellipse">
                  <a:avLst/>
                </a:prstGeom>
                <a:solidFill>
                  <a:srgbClr val="0000FF"/>
                </a:solidFill>
                <a:ln w="635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01" name="Oval 330"/>
                <p:cNvSpPr>
                  <a:spLocks noChangeArrowheads="1"/>
                </p:cNvSpPr>
                <p:nvPr/>
              </p:nvSpPr>
              <p:spPr bwMode="auto">
                <a:xfrm>
                  <a:off x="1190625" y="2789238"/>
                  <a:ext cx="39688" cy="41275"/>
                </a:xfrm>
                <a:prstGeom prst="ellipse">
                  <a:avLst/>
                </a:prstGeom>
                <a:solidFill>
                  <a:srgbClr val="0000FF"/>
                </a:solidFill>
                <a:ln w="635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02" name="Oval 331"/>
                <p:cNvSpPr>
                  <a:spLocks noChangeArrowheads="1"/>
                </p:cNvSpPr>
                <p:nvPr/>
              </p:nvSpPr>
              <p:spPr bwMode="auto">
                <a:xfrm>
                  <a:off x="895350" y="2981325"/>
                  <a:ext cx="39688" cy="39688"/>
                </a:xfrm>
                <a:prstGeom prst="ellipse">
                  <a:avLst/>
                </a:prstGeom>
                <a:solidFill>
                  <a:srgbClr val="0000FF"/>
                </a:solidFill>
                <a:ln w="635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03" name="Oval 332"/>
                <p:cNvSpPr>
                  <a:spLocks noChangeArrowheads="1"/>
                </p:cNvSpPr>
                <p:nvPr/>
              </p:nvSpPr>
              <p:spPr bwMode="auto">
                <a:xfrm>
                  <a:off x="744538" y="3073400"/>
                  <a:ext cx="41275" cy="39688"/>
                </a:xfrm>
                <a:prstGeom prst="ellipse">
                  <a:avLst/>
                </a:prstGeom>
                <a:solidFill>
                  <a:srgbClr val="0000FF"/>
                </a:solidFill>
                <a:ln w="635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04" name="Oval 333"/>
                <p:cNvSpPr>
                  <a:spLocks noChangeArrowheads="1"/>
                </p:cNvSpPr>
                <p:nvPr/>
              </p:nvSpPr>
              <p:spPr bwMode="auto">
                <a:xfrm>
                  <a:off x="669925" y="3125788"/>
                  <a:ext cx="39688" cy="39688"/>
                </a:xfrm>
                <a:prstGeom prst="ellipse">
                  <a:avLst/>
                </a:prstGeom>
                <a:solidFill>
                  <a:srgbClr val="0000FF"/>
                </a:solidFill>
                <a:ln w="635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05" name="Oval 334"/>
                <p:cNvSpPr>
                  <a:spLocks noChangeArrowheads="1"/>
                </p:cNvSpPr>
                <p:nvPr/>
              </p:nvSpPr>
              <p:spPr bwMode="auto">
                <a:xfrm>
                  <a:off x="635000" y="3148013"/>
                  <a:ext cx="39688" cy="41275"/>
                </a:xfrm>
                <a:prstGeom prst="ellipse">
                  <a:avLst/>
                </a:prstGeom>
                <a:solidFill>
                  <a:srgbClr val="0000FF"/>
                </a:solidFill>
                <a:ln w="635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06" name="Oval 335"/>
                <p:cNvSpPr>
                  <a:spLocks noChangeArrowheads="1"/>
                </p:cNvSpPr>
                <p:nvPr/>
              </p:nvSpPr>
              <p:spPr bwMode="auto">
                <a:xfrm>
                  <a:off x="612775" y="3165475"/>
                  <a:ext cx="39688" cy="39688"/>
                </a:xfrm>
                <a:prstGeom prst="ellipse">
                  <a:avLst/>
                </a:prstGeom>
                <a:solidFill>
                  <a:srgbClr val="0000FF"/>
                </a:solidFill>
                <a:ln w="635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07" name="Oval 336"/>
                <p:cNvSpPr>
                  <a:spLocks noChangeArrowheads="1"/>
                </p:cNvSpPr>
                <p:nvPr/>
              </p:nvSpPr>
              <p:spPr bwMode="auto">
                <a:xfrm>
                  <a:off x="595313" y="3178175"/>
                  <a:ext cx="39688" cy="39688"/>
                </a:xfrm>
                <a:prstGeom prst="ellipse">
                  <a:avLst/>
                </a:prstGeom>
                <a:solidFill>
                  <a:srgbClr val="0000FF"/>
                </a:solidFill>
                <a:ln w="635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08" name="Oval 337"/>
                <p:cNvSpPr>
                  <a:spLocks noChangeArrowheads="1"/>
                </p:cNvSpPr>
                <p:nvPr/>
              </p:nvSpPr>
              <p:spPr bwMode="auto">
                <a:xfrm>
                  <a:off x="1787526" y="2332038"/>
                  <a:ext cx="39688" cy="41275"/>
                </a:xfrm>
                <a:prstGeom prst="ellipse">
                  <a:avLst/>
                </a:prstGeom>
                <a:solidFill>
                  <a:srgbClr val="FF0000"/>
                </a:solidFill>
                <a:ln w="635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09" name="Oval 338"/>
                <p:cNvSpPr>
                  <a:spLocks noChangeArrowheads="1"/>
                </p:cNvSpPr>
                <p:nvPr/>
              </p:nvSpPr>
              <p:spPr bwMode="auto">
                <a:xfrm>
                  <a:off x="1190625" y="2760663"/>
                  <a:ext cx="39688" cy="39688"/>
                </a:xfrm>
                <a:prstGeom prst="ellipse">
                  <a:avLst/>
                </a:prstGeom>
                <a:solidFill>
                  <a:srgbClr val="FF0000"/>
                </a:solidFill>
                <a:ln w="635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10" name="Oval 339"/>
                <p:cNvSpPr>
                  <a:spLocks noChangeArrowheads="1"/>
                </p:cNvSpPr>
                <p:nvPr/>
              </p:nvSpPr>
              <p:spPr bwMode="auto">
                <a:xfrm>
                  <a:off x="895350" y="2974975"/>
                  <a:ext cx="39688" cy="39688"/>
                </a:xfrm>
                <a:prstGeom prst="ellipse">
                  <a:avLst/>
                </a:prstGeom>
                <a:solidFill>
                  <a:srgbClr val="FF0000"/>
                </a:solidFill>
                <a:ln w="635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11" name="Oval 340"/>
                <p:cNvSpPr>
                  <a:spLocks noChangeArrowheads="1"/>
                </p:cNvSpPr>
                <p:nvPr/>
              </p:nvSpPr>
              <p:spPr bwMode="auto">
                <a:xfrm>
                  <a:off x="744538" y="3073400"/>
                  <a:ext cx="41275" cy="39688"/>
                </a:xfrm>
                <a:prstGeom prst="ellipse">
                  <a:avLst/>
                </a:prstGeom>
                <a:solidFill>
                  <a:srgbClr val="FF0000"/>
                </a:solidFill>
                <a:ln w="635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12" name="Oval 341"/>
                <p:cNvSpPr>
                  <a:spLocks noChangeArrowheads="1"/>
                </p:cNvSpPr>
                <p:nvPr/>
              </p:nvSpPr>
              <p:spPr bwMode="auto">
                <a:xfrm>
                  <a:off x="669925" y="3119438"/>
                  <a:ext cx="39688" cy="39688"/>
                </a:xfrm>
                <a:prstGeom prst="ellipse">
                  <a:avLst/>
                </a:prstGeom>
                <a:solidFill>
                  <a:srgbClr val="FF0000"/>
                </a:solidFill>
                <a:ln w="635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13" name="Oval 342"/>
                <p:cNvSpPr>
                  <a:spLocks noChangeArrowheads="1"/>
                </p:cNvSpPr>
                <p:nvPr/>
              </p:nvSpPr>
              <p:spPr bwMode="auto">
                <a:xfrm>
                  <a:off x="635000" y="3148013"/>
                  <a:ext cx="39688" cy="41275"/>
                </a:xfrm>
                <a:prstGeom prst="ellipse">
                  <a:avLst/>
                </a:prstGeom>
                <a:solidFill>
                  <a:srgbClr val="FF0000"/>
                </a:solidFill>
                <a:ln w="635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14" name="Oval 343"/>
                <p:cNvSpPr>
                  <a:spLocks noChangeArrowheads="1"/>
                </p:cNvSpPr>
                <p:nvPr/>
              </p:nvSpPr>
              <p:spPr bwMode="auto">
                <a:xfrm>
                  <a:off x="612775" y="3160713"/>
                  <a:ext cx="39688" cy="39688"/>
                </a:xfrm>
                <a:prstGeom prst="ellipse">
                  <a:avLst/>
                </a:prstGeom>
                <a:solidFill>
                  <a:srgbClr val="FF0000"/>
                </a:solidFill>
                <a:ln w="635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15" name="Oval 344"/>
                <p:cNvSpPr>
                  <a:spLocks noChangeArrowheads="1"/>
                </p:cNvSpPr>
                <p:nvPr/>
              </p:nvSpPr>
              <p:spPr bwMode="auto">
                <a:xfrm>
                  <a:off x="606425" y="3165475"/>
                  <a:ext cx="39688" cy="39688"/>
                </a:xfrm>
                <a:prstGeom prst="ellipse">
                  <a:avLst/>
                </a:prstGeom>
                <a:solidFill>
                  <a:srgbClr val="FF0000"/>
                </a:solidFill>
                <a:ln w="635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16" name="Oval 345"/>
                <p:cNvSpPr>
                  <a:spLocks noChangeArrowheads="1"/>
                </p:cNvSpPr>
                <p:nvPr/>
              </p:nvSpPr>
              <p:spPr bwMode="auto">
                <a:xfrm>
                  <a:off x="600075" y="3171825"/>
                  <a:ext cx="39688" cy="39688"/>
                </a:xfrm>
                <a:prstGeom prst="ellipse">
                  <a:avLst/>
                </a:prstGeom>
                <a:solidFill>
                  <a:srgbClr val="FF0000"/>
                </a:solidFill>
                <a:ln w="635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17" name="Oval 346"/>
                <p:cNvSpPr>
                  <a:spLocks noChangeArrowheads="1"/>
                </p:cNvSpPr>
                <p:nvPr/>
              </p:nvSpPr>
              <p:spPr bwMode="auto">
                <a:xfrm>
                  <a:off x="600075" y="3171825"/>
                  <a:ext cx="39688" cy="39688"/>
                </a:xfrm>
                <a:prstGeom prst="ellipse">
                  <a:avLst/>
                </a:prstGeom>
                <a:solidFill>
                  <a:srgbClr val="FF0000"/>
                </a:solidFill>
                <a:ln w="635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18" name="Oval 347"/>
                <p:cNvSpPr>
                  <a:spLocks noChangeArrowheads="1"/>
                </p:cNvSpPr>
                <p:nvPr/>
              </p:nvSpPr>
              <p:spPr bwMode="auto">
                <a:xfrm>
                  <a:off x="595313" y="3171825"/>
                  <a:ext cx="39688" cy="39688"/>
                </a:xfrm>
                <a:prstGeom prst="ellipse">
                  <a:avLst/>
                </a:prstGeom>
                <a:solidFill>
                  <a:srgbClr val="FF0000"/>
                </a:solidFill>
                <a:ln w="635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19" name="Oval 348"/>
                <p:cNvSpPr>
                  <a:spLocks noChangeArrowheads="1"/>
                </p:cNvSpPr>
                <p:nvPr/>
              </p:nvSpPr>
              <p:spPr bwMode="auto">
                <a:xfrm>
                  <a:off x="595313" y="3178175"/>
                  <a:ext cx="39688" cy="39688"/>
                </a:xfrm>
                <a:prstGeom prst="ellipse">
                  <a:avLst/>
                </a:prstGeom>
                <a:solidFill>
                  <a:srgbClr val="FF0000"/>
                </a:solidFill>
                <a:ln w="635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20" name="Oval 349"/>
                <p:cNvSpPr>
                  <a:spLocks noChangeArrowheads="1"/>
                </p:cNvSpPr>
                <p:nvPr/>
              </p:nvSpPr>
              <p:spPr bwMode="auto">
                <a:xfrm>
                  <a:off x="1787526" y="2298700"/>
                  <a:ext cx="39688" cy="39688"/>
                </a:xfrm>
                <a:prstGeom prst="ellipse">
                  <a:avLst/>
                </a:prstGeom>
                <a:solidFill>
                  <a:srgbClr val="00FF00"/>
                </a:solidFill>
                <a:ln w="6350">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21" name="Oval 350"/>
                <p:cNvSpPr>
                  <a:spLocks noChangeArrowheads="1"/>
                </p:cNvSpPr>
                <p:nvPr/>
              </p:nvSpPr>
              <p:spPr bwMode="auto">
                <a:xfrm>
                  <a:off x="1190625" y="2749550"/>
                  <a:ext cx="39688" cy="39688"/>
                </a:xfrm>
                <a:prstGeom prst="ellipse">
                  <a:avLst/>
                </a:prstGeom>
                <a:solidFill>
                  <a:srgbClr val="00FF00"/>
                </a:solidFill>
                <a:ln w="6350">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22" name="Oval 351"/>
                <p:cNvSpPr>
                  <a:spLocks noChangeArrowheads="1"/>
                </p:cNvSpPr>
                <p:nvPr/>
              </p:nvSpPr>
              <p:spPr bwMode="auto">
                <a:xfrm>
                  <a:off x="895350" y="2946400"/>
                  <a:ext cx="39688" cy="39688"/>
                </a:xfrm>
                <a:prstGeom prst="ellipse">
                  <a:avLst/>
                </a:prstGeom>
                <a:solidFill>
                  <a:srgbClr val="00FF00"/>
                </a:solidFill>
                <a:ln w="6350">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23" name="Oval 352"/>
                <p:cNvSpPr>
                  <a:spLocks noChangeArrowheads="1"/>
                </p:cNvSpPr>
                <p:nvPr/>
              </p:nvSpPr>
              <p:spPr bwMode="auto">
                <a:xfrm>
                  <a:off x="744538" y="3062288"/>
                  <a:ext cx="41275" cy="39688"/>
                </a:xfrm>
                <a:prstGeom prst="ellipse">
                  <a:avLst/>
                </a:prstGeom>
                <a:solidFill>
                  <a:srgbClr val="00FF00"/>
                </a:solidFill>
                <a:ln w="6350">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24" name="Oval 353"/>
                <p:cNvSpPr>
                  <a:spLocks noChangeArrowheads="1"/>
                </p:cNvSpPr>
                <p:nvPr/>
              </p:nvSpPr>
              <p:spPr bwMode="auto">
                <a:xfrm>
                  <a:off x="669925" y="3125788"/>
                  <a:ext cx="39688" cy="39688"/>
                </a:xfrm>
                <a:prstGeom prst="ellipse">
                  <a:avLst/>
                </a:prstGeom>
                <a:solidFill>
                  <a:srgbClr val="00FF00"/>
                </a:solidFill>
                <a:ln w="6350">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25" name="Oval 354"/>
                <p:cNvSpPr>
                  <a:spLocks noChangeArrowheads="1"/>
                </p:cNvSpPr>
                <p:nvPr/>
              </p:nvSpPr>
              <p:spPr bwMode="auto">
                <a:xfrm>
                  <a:off x="635000" y="3154363"/>
                  <a:ext cx="39688" cy="39688"/>
                </a:xfrm>
                <a:prstGeom prst="ellipse">
                  <a:avLst/>
                </a:prstGeom>
                <a:solidFill>
                  <a:srgbClr val="00FF00"/>
                </a:solidFill>
                <a:ln w="6350">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26" name="Oval 355"/>
                <p:cNvSpPr>
                  <a:spLocks noChangeArrowheads="1"/>
                </p:cNvSpPr>
                <p:nvPr/>
              </p:nvSpPr>
              <p:spPr bwMode="auto">
                <a:xfrm>
                  <a:off x="612775" y="3165475"/>
                  <a:ext cx="39688" cy="39688"/>
                </a:xfrm>
                <a:prstGeom prst="ellipse">
                  <a:avLst/>
                </a:prstGeom>
                <a:solidFill>
                  <a:srgbClr val="00FF00"/>
                </a:solidFill>
                <a:ln w="6350">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27" name="Oval 356"/>
                <p:cNvSpPr>
                  <a:spLocks noChangeArrowheads="1"/>
                </p:cNvSpPr>
                <p:nvPr/>
              </p:nvSpPr>
              <p:spPr bwMode="auto">
                <a:xfrm>
                  <a:off x="595313" y="3178175"/>
                  <a:ext cx="39688" cy="39688"/>
                </a:xfrm>
                <a:prstGeom prst="ellipse">
                  <a:avLst/>
                </a:prstGeom>
                <a:solidFill>
                  <a:srgbClr val="00FF00"/>
                </a:solidFill>
                <a:ln w="6350">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grpSp>
          <p:sp>
            <p:nvSpPr>
              <p:cNvPr id="684" name="TextBox 683"/>
              <p:cNvSpPr txBox="1"/>
              <p:nvPr/>
            </p:nvSpPr>
            <p:spPr>
              <a:xfrm rot="16200000">
                <a:off x="-462407" y="2706170"/>
                <a:ext cx="1261884" cy="184666"/>
              </a:xfrm>
              <a:prstGeom prst="rect">
                <a:avLst/>
              </a:prstGeom>
              <a:noFill/>
            </p:spPr>
            <p:txBody>
              <a:bodyPr wrap="none" rtlCol="0">
                <a:spAutoFit/>
              </a:bodyPr>
              <a:lstStyle/>
              <a:p>
                <a:r>
                  <a:rPr lang="en-US" sz="600" dirty="0">
                    <a:latin typeface="Times New Roman" panose="02020603050405020304" pitchFamily="18" charset="0"/>
                    <a:cs typeface="Times New Roman" panose="02020603050405020304" pitchFamily="18" charset="0"/>
                  </a:rPr>
                  <a:t>Relative signal (standard/SIS ratio)</a:t>
                </a:r>
              </a:p>
            </p:txBody>
          </p:sp>
        </p:grpSp>
        <p:grpSp>
          <p:nvGrpSpPr>
            <p:cNvPr id="866" name="Group 865"/>
            <p:cNvGrpSpPr/>
            <p:nvPr/>
          </p:nvGrpSpPr>
          <p:grpSpPr>
            <a:xfrm>
              <a:off x="67689" y="3753213"/>
              <a:ext cx="2330758" cy="1722128"/>
              <a:chOff x="118489" y="3753213"/>
              <a:chExt cx="2330758" cy="1722128"/>
            </a:xfrm>
          </p:grpSpPr>
          <p:grpSp>
            <p:nvGrpSpPr>
              <p:cNvPr id="865" name="Group 864"/>
              <p:cNvGrpSpPr/>
              <p:nvPr/>
            </p:nvGrpSpPr>
            <p:grpSpPr>
              <a:xfrm>
                <a:off x="203439" y="3810000"/>
                <a:ext cx="2245808" cy="1665341"/>
                <a:chOff x="203439" y="3889375"/>
                <a:chExt cx="2245808" cy="1665341"/>
              </a:xfrm>
            </p:grpSpPr>
            <p:sp>
              <p:nvSpPr>
                <p:cNvPr id="2736" name="Line 360"/>
                <p:cNvSpPr>
                  <a:spLocks noChangeShapeType="1"/>
                </p:cNvSpPr>
                <p:nvPr/>
              </p:nvSpPr>
              <p:spPr bwMode="auto">
                <a:xfrm flipV="1">
                  <a:off x="419101" y="3919538"/>
                  <a:ext cx="0" cy="111125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37" name="Line 361"/>
                <p:cNvSpPr>
                  <a:spLocks noChangeShapeType="1"/>
                </p:cNvSpPr>
                <p:nvPr/>
              </p:nvSpPr>
              <p:spPr bwMode="auto">
                <a:xfrm>
                  <a:off x="419101" y="4873625"/>
                  <a:ext cx="1666875" cy="0"/>
                </a:xfrm>
                <a:prstGeom prst="line">
                  <a:avLst/>
                </a:prstGeom>
                <a:noFill/>
                <a:ln w="4763">
                  <a:solidFill>
                    <a:srgbClr val="000000"/>
                  </a:solidFill>
                  <a:prstDash val="sysDot"/>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38" name="Line 362"/>
                <p:cNvSpPr>
                  <a:spLocks noChangeShapeType="1"/>
                </p:cNvSpPr>
                <p:nvPr/>
              </p:nvSpPr>
              <p:spPr bwMode="auto">
                <a:xfrm flipH="1">
                  <a:off x="396876" y="5030788"/>
                  <a:ext cx="22225"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39" name="Line 363"/>
                <p:cNvSpPr>
                  <a:spLocks noChangeShapeType="1"/>
                </p:cNvSpPr>
                <p:nvPr/>
              </p:nvSpPr>
              <p:spPr bwMode="auto">
                <a:xfrm>
                  <a:off x="2085976" y="5030788"/>
                  <a:ext cx="22225"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40" name="Line 364"/>
                <p:cNvSpPr>
                  <a:spLocks noChangeShapeType="1"/>
                </p:cNvSpPr>
                <p:nvPr/>
              </p:nvSpPr>
              <p:spPr bwMode="auto">
                <a:xfrm flipH="1">
                  <a:off x="407988" y="4949825"/>
                  <a:ext cx="11113"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41" name="Line 365"/>
                <p:cNvSpPr>
                  <a:spLocks noChangeShapeType="1"/>
                </p:cNvSpPr>
                <p:nvPr/>
              </p:nvSpPr>
              <p:spPr bwMode="auto">
                <a:xfrm>
                  <a:off x="2085976" y="4949825"/>
                  <a:ext cx="11113"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42" name="Rectangle 366"/>
                <p:cNvSpPr>
                  <a:spLocks noChangeArrowheads="1"/>
                </p:cNvSpPr>
                <p:nvPr/>
              </p:nvSpPr>
              <p:spPr bwMode="auto">
                <a:xfrm>
                  <a:off x="309563" y="5000625"/>
                  <a:ext cx="5290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-1</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743" name="Line 367"/>
                <p:cNvSpPr>
                  <a:spLocks noChangeShapeType="1"/>
                </p:cNvSpPr>
                <p:nvPr/>
              </p:nvSpPr>
              <p:spPr bwMode="auto">
                <a:xfrm flipH="1">
                  <a:off x="396876" y="4873625"/>
                  <a:ext cx="22225"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44" name="Line 368"/>
                <p:cNvSpPr>
                  <a:spLocks noChangeShapeType="1"/>
                </p:cNvSpPr>
                <p:nvPr/>
              </p:nvSpPr>
              <p:spPr bwMode="auto">
                <a:xfrm>
                  <a:off x="2085976" y="4873625"/>
                  <a:ext cx="22225"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45" name="Line 369"/>
                <p:cNvSpPr>
                  <a:spLocks noChangeShapeType="1"/>
                </p:cNvSpPr>
                <p:nvPr/>
              </p:nvSpPr>
              <p:spPr bwMode="auto">
                <a:xfrm flipH="1">
                  <a:off x="407988" y="4792663"/>
                  <a:ext cx="11113"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46" name="Line 370"/>
                <p:cNvSpPr>
                  <a:spLocks noChangeShapeType="1"/>
                </p:cNvSpPr>
                <p:nvPr/>
              </p:nvSpPr>
              <p:spPr bwMode="auto">
                <a:xfrm>
                  <a:off x="2085976" y="4792663"/>
                  <a:ext cx="11113"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47" name="Rectangle 371"/>
                <p:cNvSpPr>
                  <a:spLocks noChangeArrowheads="1"/>
                </p:cNvSpPr>
                <p:nvPr/>
              </p:nvSpPr>
              <p:spPr bwMode="auto">
                <a:xfrm>
                  <a:off x="333376" y="4843463"/>
                  <a:ext cx="3206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748" name="Line 372"/>
                <p:cNvSpPr>
                  <a:spLocks noChangeShapeType="1"/>
                </p:cNvSpPr>
                <p:nvPr/>
              </p:nvSpPr>
              <p:spPr bwMode="auto">
                <a:xfrm flipH="1">
                  <a:off x="396876" y="4711700"/>
                  <a:ext cx="22225"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49" name="Line 373"/>
                <p:cNvSpPr>
                  <a:spLocks noChangeShapeType="1"/>
                </p:cNvSpPr>
                <p:nvPr/>
              </p:nvSpPr>
              <p:spPr bwMode="auto">
                <a:xfrm>
                  <a:off x="2085976" y="4711700"/>
                  <a:ext cx="22225"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50" name="Line 374"/>
                <p:cNvSpPr>
                  <a:spLocks noChangeShapeType="1"/>
                </p:cNvSpPr>
                <p:nvPr/>
              </p:nvSpPr>
              <p:spPr bwMode="auto">
                <a:xfrm flipH="1">
                  <a:off x="407988" y="4630738"/>
                  <a:ext cx="11113"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51" name="Line 375"/>
                <p:cNvSpPr>
                  <a:spLocks noChangeShapeType="1"/>
                </p:cNvSpPr>
                <p:nvPr/>
              </p:nvSpPr>
              <p:spPr bwMode="auto">
                <a:xfrm>
                  <a:off x="2085976" y="4630738"/>
                  <a:ext cx="11113"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672" name="Rectangle 376"/>
                <p:cNvSpPr>
                  <a:spLocks noChangeArrowheads="1"/>
                </p:cNvSpPr>
                <p:nvPr/>
              </p:nvSpPr>
              <p:spPr bwMode="auto">
                <a:xfrm>
                  <a:off x="333376" y="4681538"/>
                  <a:ext cx="3206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1</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673" name="Line 377"/>
                <p:cNvSpPr>
                  <a:spLocks noChangeShapeType="1"/>
                </p:cNvSpPr>
                <p:nvPr/>
              </p:nvSpPr>
              <p:spPr bwMode="auto">
                <a:xfrm flipH="1">
                  <a:off x="396876" y="4556125"/>
                  <a:ext cx="22225"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674" name="Line 378"/>
                <p:cNvSpPr>
                  <a:spLocks noChangeShapeType="1"/>
                </p:cNvSpPr>
                <p:nvPr/>
              </p:nvSpPr>
              <p:spPr bwMode="auto">
                <a:xfrm>
                  <a:off x="2085976" y="4556125"/>
                  <a:ext cx="22225"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675" name="Line 379"/>
                <p:cNvSpPr>
                  <a:spLocks noChangeShapeType="1"/>
                </p:cNvSpPr>
                <p:nvPr/>
              </p:nvSpPr>
              <p:spPr bwMode="auto">
                <a:xfrm flipH="1">
                  <a:off x="407988" y="4475163"/>
                  <a:ext cx="11113"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676" name="Line 380"/>
                <p:cNvSpPr>
                  <a:spLocks noChangeShapeType="1"/>
                </p:cNvSpPr>
                <p:nvPr/>
              </p:nvSpPr>
              <p:spPr bwMode="auto">
                <a:xfrm>
                  <a:off x="2085976" y="4475163"/>
                  <a:ext cx="11113"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677" name="Rectangle 381"/>
                <p:cNvSpPr>
                  <a:spLocks noChangeArrowheads="1"/>
                </p:cNvSpPr>
                <p:nvPr/>
              </p:nvSpPr>
              <p:spPr bwMode="auto">
                <a:xfrm>
                  <a:off x="333376" y="4525963"/>
                  <a:ext cx="3206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2</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678" name="Line 382"/>
                <p:cNvSpPr>
                  <a:spLocks noChangeShapeType="1"/>
                </p:cNvSpPr>
                <p:nvPr/>
              </p:nvSpPr>
              <p:spPr bwMode="auto">
                <a:xfrm flipH="1">
                  <a:off x="396876" y="4394200"/>
                  <a:ext cx="22225"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679" name="Line 383"/>
                <p:cNvSpPr>
                  <a:spLocks noChangeShapeType="1"/>
                </p:cNvSpPr>
                <p:nvPr/>
              </p:nvSpPr>
              <p:spPr bwMode="auto">
                <a:xfrm>
                  <a:off x="2085976" y="4394200"/>
                  <a:ext cx="22225"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680" name="Line 384"/>
                <p:cNvSpPr>
                  <a:spLocks noChangeShapeType="1"/>
                </p:cNvSpPr>
                <p:nvPr/>
              </p:nvSpPr>
              <p:spPr bwMode="auto">
                <a:xfrm flipH="1">
                  <a:off x="407988" y="4313238"/>
                  <a:ext cx="11113"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681" name="Line 385"/>
                <p:cNvSpPr>
                  <a:spLocks noChangeShapeType="1"/>
                </p:cNvSpPr>
                <p:nvPr/>
              </p:nvSpPr>
              <p:spPr bwMode="auto">
                <a:xfrm>
                  <a:off x="2085976" y="4313238"/>
                  <a:ext cx="11113"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682" name="Rectangle 386"/>
                <p:cNvSpPr>
                  <a:spLocks noChangeArrowheads="1"/>
                </p:cNvSpPr>
                <p:nvPr/>
              </p:nvSpPr>
              <p:spPr bwMode="auto">
                <a:xfrm>
                  <a:off x="333376" y="4364038"/>
                  <a:ext cx="3206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3</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683" name="Line 387"/>
                <p:cNvSpPr>
                  <a:spLocks noChangeShapeType="1"/>
                </p:cNvSpPr>
                <p:nvPr/>
              </p:nvSpPr>
              <p:spPr bwMode="auto">
                <a:xfrm flipH="1">
                  <a:off x="396876" y="4237038"/>
                  <a:ext cx="22225"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685" name="Line 388"/>
                <p:cNvSpPr>
                  <a:spLocks noChangeShapeType="1"/>
                </p:cNvSpPr>
                <p:nvPr/>
              </p:nvSpPr>
              <p:spPr bwMode="auto">
                <a:xfrm>
                  <a:off x="2085976" y="4237038"/>
                  <a:ext cx="22225"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686" name="Line 389"/>
                <p:cNvSpPr>
                  <a:spLocks noChangeShapeType="1"/>
                </p:cNvSpPr>
                <p:nvPr/>
              </p:nvSpPr>
              <p:spPr bwMode="auto">
                <a:xfrm flipH="1">
                  <a:off x="407988" y="4156075"/>
                  <a:ext cx="11113"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687" name="Line 390"/>
                <p:cNvSpPr>
                  <a:spLocks noChangeShapeType="1"/>
                </p:cNvSpPr>
                <p:nvPr/>
              </p:nvSpPr>
              <p:spPr bwMode="auto">
                <a:xfrm>
                  <a:off x="2085976" y="4156075"/>
                  <a:ext cx="11113"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688" name="Rectangle 391"/>
                <p:cNvSpPr>
                  <a:spLocks noChangeArrowheads="1"/>
                </p:cNvSpPr>
                <p:nvPr/>
              </p:nvSpPr>
              <p:spPr bwMode="auto">
                <a:xfrm>
                  <a:off x="333376" y="4206875"/>
                  <a:ext cx="3206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4</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689" name="Line 392"/>
                <p:cNvSpPr>
                  <a:spLocks noChangeShapeType="1"/>
                </p:cNvSpPr>
                <p:nvPr/>
              </p:nvSpPr>
              <p:spPr bwMode="auto">
                <a:xfrm flipH="1">
                  <a:off x="396876" y="4075113"/>
                  <a:ext cx="22225"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690" name="Line 393"/>
                <p:cNvSpPr>
                  <a:spLocks noChangeShapeType="1"/>
                </p:cNvSpPr>
                <p:nvPr/>
              </p:nvSpPr>
              <p:spPr bwMode="auto">
                <a:xfrm>
                  <a:off x="2085976" y="4075113"/>
                  <a:ext cx="22225"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691" name="Line 394"/>
                <p:cNvSpPr>
                  <a:spLocks noChangeShapeType="1"/>
                </p:cNvSpPr>
                <p:nvPr/>
              </p:nvSpPr>
              <p:spPr bwMode="auto">
                <a:xfrm flipH="1">
                  <a:off x="407988" y="3994150"/>
                  <a:ext cx="11113"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692" name="Line 395"/>
                <p:cNvSpPr>
                  <a:spLocks noChangeShapeType="1"/>
                </p:cNvSpPr>
                <p:nvPr/>
              </p:nvSpPr>
              <p:spPr bwMode="auto">
                <a:xfrm>
                  <a:off x="2085976" y="3994150"/>
                  <a:ext cx="11113"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693" name="Rectangle 396"/>
                <p:cNvSpPr>
                  <a:spLocks noChangeArrowheads="1"/>
                </p:cNvSpPr>
                <p:nvPr/>
              </p:nvSpPr>
              <p:spPr bwMode="auto">
                <a:xfrm>
                  <a:off x="333376" y="4044950"/>
                  <a:ext cx="3206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5</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694" name="Line 397"/>
                <p:cNvSpPr>
                  <a:spLocks noChangeShapeType="1"/>
                </p:cNvSpPr>
                <p:nvPr/>
              </p:nvSpPr>
              <p:spPr bwMode="auto">
                <a:xfrm flipH="1">
                  <a:off x="396876" y="3919538"/>
                  <a:ext cx="22225"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695" name="Line 398"/>
                <p:cNvSpPr>
                  <a:spLocks noChangeShapeType="1"/>
                </p:cNvSpPr>
                <p:nvPr/>
              </p:nvSpPr>
              <p:spPr bwMode="auto">
                <a:xfrm>
                  <a:off x="2085976" y="3919538"/>
                  <a:ext cx="22225"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696" name="Rectangle 399"/>
                <p:cNvSpPr>
                  <a:spLocks noChangeArrowheads="1"/>
                </p:cNvSpPr>
                <p:nvPr/>
              </p:nvSpPr>
              <p:spPr bwMode="auto">
                <a:xfrm>
                  <a:off x="333376" y="3889375"/>
                  <a:ext cx="3206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6</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698" name="Line 401"/>
                <p:cNvSpPr>
                  <a:spLocks noChangeShapeType="1"/>
                </p:cNvSpPr>
                <p:nvPr/>
              </p:nvSpPr>
              <p:spPr bwMode="auto">
                <a:xfrm>
                  <a:off x="419101" y="5030788"/>
                  <a:ext cx="1666875"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699" name="Line 402"/>
                <p:cNvSpPr>
                  <a:spLocks noChangeShapeType="1"/>
                </p:cNvSpPr>
                <p:nvPr/>
              </p:nvSpPr>
              <p:spPr bwMode="auto">
                <a:xfrm flipV="1">
                  <a:off x="657226" y="3919538"/>
                  <a:ext cx="0" cy="1111250"/>
                </a:xfrm>
                <a:prstGeom prst="line">
                  <a:avLst/>
                </a:prstGeom>
                <a:noFill/>
                <a:ln w="4763">
                  <a:solidFill>
                    <a:srgbClr val="000000"/>
                  </a:solidFill>
                  <a:prstDash val="sysDot"/>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700" name="Line 403"/>
                <p:cNvSpPr>
                  <a:spLocks noChangeShapeType="1"/>
                </p:cNvSpPr>
                <p:nvPr/>
              </p:nvSpPr>
              <p:spPr bwMode="auto">
                <a:xfrm>
                  <a:off x="419101" y="5030788"/>
                  <a:ext cx="0" cy="22225"/>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701" name="Line 404"/>
                <p:cNvSpPr>
                  <a:spLocks noChangeShapeType="1"/>
                </p:cNvSpPr>
                <p:nvPr/>
              </p:nvSpPr>
              <p:spPr bwMode="auto">
                <a:xfrm flipV="1">
                  <a:off x="419101" y="3895725"/>
                  <a:ext cx="0" cy="238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702" name="Line 405"/>
                <p:cNvSpPr>
                  <a:spLocks noChangeShapeType="1"/>
                </p:cNvSpPr>
                <p:nvPr/>
              </p:nvSpPr>
              <p:spPr bwMode="auto">
                <a:xfrm>
                  <a:off x="466726" y="5030788"/>
                  <a:ext cx="0" cy="111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703" name="Line 406"/>
                <p:cNvSpPr>
                  <a:spLocks noChangeShapeType="1"/>
                </p:cNvSpPr>
                <p:nvPr/>
              </p:nvSpPr>
              <p:spPr bwMode="auto">
                <a:xfrm flipV="1">
                  <a:off x="466726" y="3906838"/>
                  <a:ext cx="0" cy="1270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52" name="Line 407"/>
                <p:cNvSpPr>
                  <a:spLocks noChangeShapeType="1"/>
                </p:cNvSpPr>
                <p:nvPr/>
              </p:nvSpPr>
              <p:spPr bwMode="auto">
                <a:xfrm>
                  <a:off x="512763" y="5030788"/>
                  <a:ext cx="0" cy="111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53" name="Line 408"/>
                <p:cNvSpPr>
                  <a:spLocks noChangeShapeType="1"/>
                </p:cNvSpPr>
                <p:nvPr/>
              </p:nvSpPr>
              <p:spPr bwMode="auto">
                <a:xfrm flipV="1">
                  <a:off x="512763" y="3906838"/>
                  <a:ext cx="0" cy="1270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54" name="Line 409"/>
                <p:cNvSpPr>
                  <a:spLocks noChangeShapeType="1"/>
                </p:cNvSpPr>
                <p:nvPr/>
              </p:nvSpPr>
              <p:spPr bwMode="auto">
                <a:xfrm>
                  <a:off x="563563" y="5030788"/>
                  <a:ext cx="0" cy="111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55" name="Line 410"/>
                <p:cNvSpPr>
                  <a:spLocks noChangeShapeType="1"/>
                </p:cNvSpPr>
                <p:nvPr/>
              </p:nvSpPr>
              <p:spPr bwMode="auto">
                <a:xfrm flipV="1">
                  <a:off x="563563" y="3906838"/>
                  <a:ext cx="0" cy="1270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56" name="Line 411"/>
                <p:cNvSpPr>
                  <a:spLocks noChangeShapeType="1"/>
                </p:cNvSpPr>
                <p:nvPr/>
              </p:nvSpPr>
              <p:spPr bwMode="auto">
                <a:xfrm>
                  <a:off x="611188" y="5030788"/>
                  <a:ext cx="0" cy="111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57" name="Line 412"/>
                <p:cNvSpPr>
                  <a:spLocks noChangeShapeType="1"/>
                </p:cNvSpPr>
                <p:nvPr/>
              </p:nvSpPr>
              <p:spPr bwMode="auto">
                <a:xfrm flipV="1">
                  <a:off x="611188" y="3906838"/>
                  <a:ext cx="0" cy="1270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58" name="Rectangle 413"/>
                <p:cNvSpPr>
                  <a:spLocks noChangeArrowheads="1"/>
                </p:cNvSpPr>
                <p:nvPr/>
              </p:nvSpPr>
              <p:spPr bwMode="auto">
                <a:xfrm>
                  <a:off x="355601" y="5087938"/>
                  <a:ext cx="11702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-100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759" name="Line 414"/>
                <p:cNvSpPr>
                  <a:spLocks noChangeShapeType="1"/>
                </p:cNvSpPr>
                <p:nvPr/>
              </p:nvSpPr>
              <p:spPr bwMode="auto">
                <a:xfrm>
                  <a:off x="657226" y="5030788"/>
                  <a:ext cx="0" cy="22225"/>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60" name="Line 415"/>
                <p:cNvSpPr>
                  <a:spLocks noChangeShapeType="1"/>
                </p:cNvSpPr>
                <p:nvPr/>
              </p:nvSpPr>
              <p:spPr bwMode="auto">
                <a:xfrm flipV="1">
                  <a:off x="657226" y="3895725"/>
                  <a:ext cx="0" cy="238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61" name="Line 416"/>
                <p:cNvSpPr>
                  <a:spLocks noChangeShapeType="1"/>
                </p:cNvSpPr>
                <p:nvPr/>
              </p:nvSpPr>
              <p:spPr bwMode="auto">
                <a:xfrm>
                  <a:off x="703263" y="5030788"/>
                  <a:ext cx="0" cy="111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62" name="Line 417"/>
                <p:cNvSpPr>
                  <a:spLocks noChangeShapeType="1"/>
                </p:cNvSpPr>
                <p:nvPr/>
              </p:nvSpPr>
              <p:spPr bwMode="auto">
                <a:xfrm flipV="1">
                  <a:off x="703263" y="3906838"/>
                  <a:ext cx="0" cy="1270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63" name="Line 418"/>
                <p:cNvSpPr>
                  <a:spLocks noChangeShapeType="1"/>
                </p:cNvSpPr>
                <p:nvPr/>
              </p:nvSpPr>
              <p:spPr bwMode="auto">
                <a:xfrm>
                  <a:off x="749301" y="5030788"/>
                  <a:ext cx="0" cy="111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64" name="Line 419"/>
                <p:cNvSpPr>
                  <a:spLocks noChangeShapeType="1"/>
                </p:cNvSpPr>
                <p:nvPr/>
              </p:nvSpPr>
              <p:spPr bwMode="auto">
                <a:xfrm flipV="1">
                  <a:off x="749301" y="3906838"/>
                  <a:ext cx="0" cy="1270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65" name="Line 420"/>
                <p:cNvSpPr>
                  <a:spLocks noChangeShapeType="1"/>
                </p:cNvSpPr>
                <p:nvPr/>
              </p:nvSpPr>
              <p:spPr bwMode="auto">
                <a:xfrm>
                  <a:off x="801688" y="5030788"/>
                  <a:ext cx="0" cy="111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66" name="Line 421"/>
                <p:cNvSpPr>
                  <a:spLocks noChangeShapeType="1"/>
                </p:cNvSpPr>
                <p:nvPr/>
              </p:nvSpPr>
              <p:spPr bwMode="auto">
                <a:xfrm flipV="1">
                  <a:off x="801688" y="3906838"/>
                  <a:ext cx="0" cy="1270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67" name="Line 422"/>
                <p:cNvSpPr>
                  <a:spLocks noChangeShapeType="1"/>
                </p:cNvSpPr>
                <p:nvPr/>
              </p:nvSpPr>
              <p:spPr bwMode="auto">
                <a:xfrm>
                  <a:off x="847726" y="5030788"/>
                  <a:ext cx="0" cy="111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68" name="Line 423"/>
                <p:cNvSpPr>
                  <a:spLocks noChangeShapeType="1"/>
                </p:cNvSpPr>
                <p:nvPr/>
              </p:nvSpPr>
              <p:spPr bwMode="auto">
                <a:xfrm flipV="1">
                  <a:off x="847726" y="3906838"/>
                  <a:ext cx="0" cy="1270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69" name="Rectangle 424"/>
                <p:cNvSpPr>
                  <a:spLocks noChangeArrowheads="1"/>
                </p:cNvSpPr>
                <p:nvPr/>
              </p:nvSpPr>
              <p:spPr bwMode="auto">
                <a:xfrm>
                  <a:off x="639763" y="5087938"/>
                  <a:ext cx="3206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770" name="Line 425"/>
                <p:cNvSpPr>
                  <a:spLocks noChangeShapeType="1"/>
                </p:cNvSpPr>
                <p:nvPr/>
              </p:nvSpPr>
              <p:spPr bwMode="auto">
                <a:xfrm>
                  <a:off x="893763" y="5030788"/>
                  <a:ext cx="0" cy="22225"/>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71" name="Line 426"/>
                <p:cNvSpPr>
                  <a:spLocks noChangeShapeType="1"/>
                </p:cNvSpPr>
                <p:nvPr/>
              </p:nvSpPr>
              <p:spPr bwMode="auto">
                <a:xfrm flipV="1">
                  <a:off x="893763" y="3895725"/>
                  <a:ext cx="0" cy="238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72" name="Line 427"/>
                <p:cNvSpPr>
                  <a:spLocks noChangeShapeType="1"/>
                </p:cNvSpPr>
                <p:nvPr/>
              </p:nvSpPr>
              <p:spPr bwMode="auto">
                <a:xfrm>
                  <a:off x="939801" y="5030788"/>
                  <a:ext cx="0" cy="111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73" name="Line 428"/>
                <p:cNvSpPr>
                  <a:spLocks noChangeShapeType="1"/>
                </p:cNvSpPr>
                <p:nvPr/>
              </p:nvSpPr>
              <p:spPr bwMode="auto">
                <a:xfrm flipV="1">
                  <a:off x="939801" y="3906838"/>
                  <a:ext cx="0" cy="1270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74" name="Line 429"/>
                <p:cNvSpPr>
                  <a:spLocks noChangeShapeType="1"/>
                </p:cNvSpPr>
                <p:nvPr/>
              </p:nvSpPr>
              <p:spPr bwMode="auto">
                <a:xfrm>
                  <a:off x="985838" y="5030788"/>
                  <a:ext cx="0" cy="111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75" name="Line 430"/>
                <p:cNvSpPr>
                  <a:spLocks noChangeShapeType="1"/>
                </p:cNvSpPr>
                <p:nvPr/>
              </p:nvSpPr>
              <p:spPr bwMode="auto">
                <a:xfrm flipV="1">
                  <a:off x="985838" y="3906838"/>
                  <a:ext cx="0" cy="1270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76" name="Line 431"/>
                <p:cNvSpPr>
                  <a:spLocks noChangeShapeType="1"/>
                </p:cNvSpPr>
                <p:nvPr/>
              </p:nvSpPr>
              <p:spPr bwMode="auto">
                <a:xfrm>
                  <a:off x="1038226" y="5030788"/>
                  <a:ext cx="0" cy="111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77" name="Line 432"/>
                <p:cNvSpPr>
                  <a:spLocks noChangeShapeType="1"/>
                </p:cNvSpPr>
                <p:nvPr/>
              </p:nvSpPr>
              <p:spPr bwMode="auto">
                <a:xfrm flipV="1">
                  <a:off x="1038226" y="3906838"/>
                  <a:ext cx="0" cy="1270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78" name="Line 433"/>
                <p:cNvSpPr>
                  <a:spLocks noChangeShapeType="1"/>
                </p:cNvSpPr>
                <p:nvPr/>
              </p:nvSpPr>
              <p:spPr bwMode="auto">
                <a:xfrm>
                  <a:off x="1084263" y="5030788"/>
                  <a:ext cx="0" cy="111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79" name="Line 434"/>
                <p:cNvSpPr>
                  <a:spLocks noChangeShapeType="1"/>
                </p:cNvSpPr>
                <p:nvPr/>
              </p:nvSpPr>
              <p:spPr bwMode="auto">
                <a:xfrm flipV="1">
                  <a:off x="1084263" y="3906838"/>
                  <a:ext cx="0" cy="1270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80" name="Rectangle 435"/>
                <p:cNvSpPr>
                  <a:spLocks noChangeArrowheads="1"/>
                </p:cNvSpPr>
                <p:nvPr/>
              </p:nvSpPr>
              <p:spPr bwMode="auto">
                <a:xfrm>
                  <a:off x="841376" y="5087938"/>
                  <a:ext cx="9618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100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781" name="Line 436"/>
                <p:cNvSpPr>
                  <a:spLocks noChangeShapeType="1"/>
                </p:cNvSpPr>
                <p:nvPr/>
              </p:nvSpPr>
              <p:spPr bwMode="auto">
                <a:xfrm>
                  <a:off x="1131888" y="5030788"/>
                  <a:ext cx="0" cy="22225"/>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82" name="Line 437"/>
                <p:cNvSpPr>
                  <a:spLocks noChangeShapeType="1"/>
                </p:cNvSpPr>
                <p:nvPr/>
              </p:nvSpPr>
              <p:spPr bwMode="auto">
                <a:xfrm flipV="1">
                  <a:off x="1131888" y="3895725"/>
                  <a:ext cx="0" cy="238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83" name="Line 438"/>
                <p:cNvSpPr>
                  <a:spLocks noChangeShapeType="1"/>
                </p:cNvSpPr>
                <p:nvPr/>
              </p:nvSpPr>
              <p:spPr bwMode="auto">
                <a:xfrm>
                  <a:off x="1177926" y="5030788"/>
                  <a:ext cx="0" cy="111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84" name="Line 439"/>
                <p:cNvSpPr>
                  <a:spLocks noChangeShapeType="1"/>
                </p:cNvSpPr>
                <p:nvPr/>
              </p:nvSpPr>
              <p:spPr bwMode="auto">
                <a:xfrm flipV="1">
                  <a:off x="1177926" y="3906838"/>
                  <a:ext cx="0" cy="1270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85" name="Line 440"/>
                <p:cNvSpPr>
                  <a:spLocks noChangeShapeType="1"/>
                </p:cNvSpPr>
                <p:nvPr/>
              </p:nvSpPr>
              <p:spPr bwMode="auto">
                <a:xfrm>
                  <a:off x="1223963" y="5030788"/>
                  <a:ext cx="0" cy="111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86" name="Line 441"/>
                <p:cNvSpPr>
                  <a:spLocks noChangeShapeType="1"/>
                </p:cNvSpPr>
                <p:nvPr/>
              </p:nvSpPr>
              <p:spPr bwMode="auto">
                <a:xfrm flipV="1">
                  <a:off x="1223963" y="3906838"/>
                  <a:ext cx="0" cy="1270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87" name="Line 442"/>
                <p:cNvSpPr>
                  <a:spLocks noChangeShapeType="1"/>
                </p:cNvSpPr>
                <p:nvPr/>
              </p:nvSpPr>
              <p:spPr bwMode="auto">
                <a:xfrm>
                  <a:off x="1276351" y="5030788"/>
                  <a:ext cx="0" cy="111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88" name="Line 443"/>
                <p:cNvSpPr>
                  <a:spLocks noChangeShapeType="1"/>
                </p:cNvSpPr>
                <p:nvPr/>
              </p:nvSpPr>
              <p:spPr bwMode="auto">
                <a:xfrm flipV="1">
                  <a:off x="1276351" y="3906838"/>
                  <a:ext cx="0" cy="1270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89" name="Line 444"/>
                <p:cNvSpPr>
                  <a:spLocks noChangeShapeType="1"/>
                </p:cNvSpPr>
                <p:nvPr/>
              </p:nvSpPr>
              <p:spPr bwMode="auto">
                <a:xfrm>
                  <a:off x="1322388" y="5030788"/>
                  <a:ext cx="0" cy="111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90" name="Line 445"/>
                <p:cNvSpPr>
                  <a:spLocks noChangeShapeType="1"/>
                </p:cNvSpPr>
                <p:nvPr/>
              </p:nvSpPr>
              <p:spPr bwMode="auto">
                <a:xfrm flipV="1">
                  <a:off x="1322388" y="3906838"/>
                  <a:ext cx="0" cy="1270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91" name="Rectangle 446"/>
                <p:cNvSpPr>
                  <a:spLocks noChangeArrowheads="1"/>
                </p:cNvSpPr>
                <p:nvPr/>
              </p:nvSpPr>
              <p:spPr bwMode="auto">
                <a:xfrm>
                  <a:off x="1079501" y="5087938"/>
                  <a:ext cx="9618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200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792" name="Line 447"/>
                <p:cNvSpPr>
                  <a:spLocks noChangeShapeType="1"/>
                </p:cNvSpPr>
                <p:nvPr/>
              </p:nvSpPr>
              <p:spPr bwMode="auto">
                <a:xfrm>
                  <a:off x="1374776" y="5030788"/>
                  <a:ext cx="0" cy="22225"/>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93" name="Line 448"/>
                <p:cNvSpPr>
                  <a:spLocks noChangeShapeType="1"/>
                </p:cNvSpPr>
                <p:nvPr/>
              </p:nvSpPr>
              <p:spPr bwMode="auto">
                <a:xfrm flipV="1">
                  <a:off x="1374776" y="3895725"/>
                  <a:ext cx="0" cy="238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94" name="Line 449"/>
                <p:cNvSpPr>
                  <a:spLocks noChangeShapeType="1"/>
                </p:cNvSpPr>
                <p:nvPr/>
              </p:nvSpPr>
              <p:spPr bwMode="auto">
                <a:xfrm>
                  <a:off x="1420813" y="5030788"/>
                  <a:ext cx="0" cy="111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95" name="Line 450"/>
                <p:cNvSpPr>
                  <a:spLocks noChangeShapeType="1"/>
                </p:cNvSpPr>
                <p:nvPr/>
              </p:nvSpPr>
              <p:spPr bwMode="auto">
                <a:xfrm flipV="1">
                  <a:off x="1420813" y="3906838"/>
                  <a:ext cx="0" cy="1270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96" name="Line 451"/>
                <p:cNvSpPr>
                  <a:spLocks noChangeShapeType="1"/>
                </p:cNvSpPr>
                <p:nvPr/>
              </p:nvSpPr>
              <p:spPr bwMode="auto">
                <a:xfrm>
                  <a:off x="1466851" y="5030788"/>
                  <a:ext cx="0" cy="111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97" name="Line 452"/>
                <p:cNvSpPr>
                  <a:spLocks noChangeShapeType="1"/>
                </p:cNvSpPr>
                <p:nvPr/>
              </p:nvSpPr>
              <p:spPr bwMode="auto">
                <a:xfrm flipV="1">
                  <a:off x="1466851" y="3906838"/>
                  <a:ext cx="0" cy="1270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98" name="Line 453"/>
                <p:cNvSpPr>
                  <a:spLocks noChangeShapeType="1"/>
                </p:cNvSpPr>
                <p:nvPr/>
              </p:nvSpPr>
              <p:spPr bwMode="auto">
                <a:xfrm>
                  <a:off x="1519238" y="5030788"/>
                  <a:ext cx="0" cy="111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799" name="Line 454"/>
                <p:cNvSpPr>
                  <a:spLocks noChangeShapeType="1"/>
                </p:cNvSpPr>
                <p:nvPr/>
              </p:nvSpPr>
              <p:spPr bwMode="auto">
                <a:xfrm flipV="1">
                  <a:off x="1519238" y="3906838"/>
                  <a:ext cx="0" cy="1270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00" name="Line 455"/>
                <p:cNvSpPr>
                  <a:spLocks noChangeShapeType="1"/>
                </p:cNvSpPr>
                <p:nvPr/>
              </p:nvSpPr>
              <p:spPr bwMode="auto">
                <a:xfrm>
                  <a:off x="1565276" y="5030788"/>
                  <a:ext cx="0" cy="111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01" name="Line 456"/>
                <p:cNvSpPr>
                  <a:spLocks noChangeShapeType="1"/>
                </p:cNvSpPr>
                <p:nvPr/>
              </p:nvSpPr>
              <p:spPr bwMode="auto">
                <a:xfrm flipV="1">
                  <a:off x="1565276" y="3906838"/>
                  <a:ext cx="0" cy="1270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02" name="Rectangle 457"/>
                <p:cNvSpPr>
                  <a:spLocks noChangeArrowheads="1"/>
                </p:cNvSpPr>
                <p:nvPr/>
              </p:nvSpPr>
              <p:spPr bwMode="auto">
                <a:xfrm>
                  <a:off x="1322388" y="5087938"/>
                  <a:ext cx="9618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300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803" name="Line 458"/>
                <p:cNvSpPr>
                  <a:spLocks noChangeShapeType="1"/>
                </p:cNvSpPr>
                <p:nvPr/>
              </p:nvSpPr>
              <p:spPr bwMode="auto">
                <a:xfrm>
                  <a:off x="1611313" y="5030788"/>
                  <a:ext cx="0" cy="22225"/>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04" name="Line 459"/>
                <p:cNvSpPr>
                  <a:spLocks noChangeShapeType="1"/>
                </p:cNvSpPr>
                <p:nvPr/>
              </p:nvSpPr>
              <p:spPr bwMode="auto">
                <a:xfrm flipV="1">
                  <a:off x="1611313" y="3895725"/>
                  <a:ext cx="0" cy="238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05" name="Line 460"/>
                <p:cNvSpPr>
                  <a:spLocks noChangeShapeType="1"/>
                </p:cNvSpPr>
                <p:nvPr/>
              </p:nvSpPr>
              <p:spPr bwMode="auto">
                <a:xfrm>
                  <a:off x="1657351" y="5030788"/>
                  <a:ext cx="0" cy="111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06" name="Line 461"/>
                <p:cNvSpPr>
                  <a:spLocks noChangeShapeType="1"/>
                </p:cNvSpPr>
                <p:nvPr/>
              </p:nvSpPr>
              <p:spPr bwMode="auto">
                <a:xfrm flipV="1">
                  <a:off x="1657351" y="3906838"/>
                  <a:ext cx="0" cy="1270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07" name="Line 462"/>
                <p:cNvSpPr>
                  <a:spLocks noChangeShapeType="1"/>
                </p:cNvSpPr>
                <p:nvPr/>
              </p:nvSpPr>
              <p:spPr bwMode="auto">
                <a:xfrm>
                  <a:off x="1703388" y="5030788"/>
                  <a:ext cx="0" cy="111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08" name="Line 463"/>
                <p:cNvSpPr>
                  <a:spLocks noChangeShapeType="1"/>
                </p:cNvSpPr>
                <p:nvPr/>
              </p:nvSpPr>
              <p:spPr bwMode="auto">
                <a:xfrm flipV="1">
                  <a:off x="1703388" y="3906838"/>
                  <a:ext cx="0" cy="1270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09" name="Line 464"/>
                <p:cNvSpPr>
                  <a:spLocks noChangeShapeType="1"/>
                </p:cNvSpPr>
                <p:nvPr/>
              </p:nvSpPr>
              <p:spPr bwMode="auto">
                <a:xfrm>
                  <a:off x="1755776" y="5030788"/>
                  <a:ext cx="0" cy="111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10" name="Line 465"/>
                <p:cNvSpPr>
                  <a:spLocks noChangeShapeType="1"/>
                </p:cNvSpPr>
                <p:nvPr/>
              </p:nvSpPr>
              <p:spPr bwMode="auto">
                <a:xfrm flipV="1">
                  <a:off x="1755776" y="3906838"/>
                  <a:ext cx="0" cy="1270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11" name="Line 466"/>
                <p:cNvSpPr>
                  <a:spLocks noChangeShapeType="1"/>
                </p:cNvSpPr>
                <p:nvPr/>
              </p:nvSpPr>
              <p:spPr bwMode="auto">
                <a:xfrm>
                  <a:off x="1801813" y="5030788"/>
                  <a:ext cx="0" cy="111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12" name="Line 467"/>
                <p:cNvSpPr>
                  <a:spLocks noChangeShapeType="1"/>
                </p:cNvSpPr>
                <p:nvPr/>
              </p:nvSpPr>
              <p:spPr bwMode="auto">
                <a:xfrm flipV="1">
                  <a:off x="1801813" y="3906838"/>
                  <a:ext cx="0" cy="1270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13" name="Rectangle 468"/>
                <p:cNvSpPr>
                  <a:spLocks noChangeArrowheads="1"/>
                </p:cNvSpPr>
                <p:nvPr/>
              </p:nvSpPr>
              <p:spPr bwMode="auto">
                <a:xfrm>
                  <a:off x="1558926" y="5087938"/>
                  <a:ext cx="9618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400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814" name="Line 469"/>
                <p:cNvSpPr>
                  <a:spLocks noChangeShapeType="1"/>
                </p:cNvSpPr>
                <p:nvPr/>
              </p:nvSpPr>
              <p:spPr bwMode="auto">
                <a:xfrm>
                  <a:off x="1847851" y="5030788"/>
                  <a:ext cx="0" cy="22225"/>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15" name="Line 470"/>
                <p:cNvSpPr>
                  <a:spLocks noChangeShapeType="1"/>
                </p:cNvSpPr>
                <p:nvPr/>
              </p:nvSpPr>
              <p:spPr bwMode="auto">
                <a:xfrm flipV="1">
                  <a:off x="1847851" y="3895725"/>
                  <a:ext cx="0" cy="238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16" name="Line 471"/>
                <p:cNvSpPr>
                  <a:spLocks noChangeShapeType="1"/>
                </p:cNvSpPr>
                <p:nvPr/>
              </p:nvSpPr>
              <p:spPr bwMode="auto">
                <a:xfrm>
                  <a:off x="1895476" y="5030788"/>
                  <a:ext cx="0" cy="111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17" name="Line 472"/>
                <p:cNvSpPr>
                  <a:spLocks noChangeShapeType="1"/>
                </p:cNvSpPr>
                <p:nvPr/>
              </p:nvSpPr>
              <p:spPr bwMode="auto">
                <a:xfrm flipV="1">
                  <a:off x="1895476" y="3906838"/>
                  <a:ext cx="0" cy="1270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18" name="Line 473"/>
                <p:cNvSpPr>
                  <a:spLocks noChangeShapeType="1"/>
                </p:cNvSpPr>
                <p:nvPr/>
              </p:nvSpPr>
              <p:spPr bwMode="auto">
                <a:xfrm>
                  <a:off x="1941513" y="5030788"/>
                  <a:ext cx="0" cy="111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19" name="Line 474"/>
                <p:cNvSpPr>
                  <a:spLocks noChangeShapeType="1"/>
                </p:cNvSpPr>
                <p:nvPr/>
              </p:nvSpPr>
              <p:spPr bwMode="auto">
                <a:xfrm flipV="1">
                  <a:off x="1941513" y="3906838"/>
                  <a:ext cx="0" cy="1270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20" name="Line 475"/>
                <p:cNvSpPr>
                  <a:spLocks noChangeShapeType="1"/>
                </p:cNvSpPr>
                <p:nvPr/>
              </p:nvSpPr>
              <p:spPr bwMode="auto">
                <a:xfrm>
                  <a:off x="1993901" y="5030788"/>
                  <a:ext cx="0" cy="111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21" name="Line 476"/>
                <p:cNvSpPr>
                  <a:spLocks noChangeShapeType="1"/>
                </p:cNvSpPr>
                <p:nvPr/>
              </p:nvSpPr>
              <p:spPr bwMode="auto">
                <a:xfrm flipV="1">
                  <a:off x="1993901" y="3906838"/>
                  <a:ext cx="0" cy="1270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22" name="Line 477"/>
                <p:cNvSpPr>
                  <a:spLocks noChangeShapeType="1"/>
                </p:cNvSpPr>
                <p:nvPr/>
              </p:nvSpPr>
              <p:spPr bwMode="auto">
                <a:xfrm>
                  <a:off x="2039938" y="5030788"/>
                  <a:ext cx="0" cy="111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23" name="Line 478"/>
                <p:cNvSpPr>
                  <a:spLocks noChangeShapeType="1"/>
                </p:cNvSpPr>
                <p:nvPr/>
              </p:nvSpPr>
              <p:spPr bwMode="auto">
                <a:xfrm flipV="1">
                  <a:off x="2039938" y="3906838"/>
                  <a:ext cx="0" cy="1270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24" name="Rectangle 479"/>
                <p:cNvSpPr>
                  <a:spLocks noChangeArrowheads="1"/>
                </p:cNvSpPr>
                <p:nvPr/>
              </p:nvSpPr>
              <p:spPr bwMode="auto">
                <a:xfrm>
                  <a:off x="1797051" y="5087938"/>
                  <a:ext cx="9618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500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825" name="Line 480"/>
                <p:cNvSpPr>
                  <a:spLocks noChangeShapeType="1"/>
                </p:cNvSpPr>
                <p:nvPr/>
              </p:nvSpPr>
              <p:spPr bwMode="auto">
                <a:xfrm>
                  <a:off x="2085976" y="5030788"/>
                  <a:ext cx="0" cy="22225"/>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26" name="Line 481"/>
                <p:cNvSpPr>
                  <a:spLocks noChangeShapeType="1"/>
                </p:cNvSpPr>
                <p:nvPr/>
              </p:nvSpPr>
              <p:spPr bwMode="auto">
                <a:xfrm flipV="1">
                  <a:off x="2085976" y="3895725"/>
                  <a:ext cx="0" cy="238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27" name="Rectangle 482"/>
                <p:cNvSpPr>
                  <a:spLocks noChangeArrowheads="1"/>
                </p:cNvSpPr>
                <p:nvPr/>
              </p:nvSpPr>
              <p:spPr bwMode="auto">
                <a:xfrm>
                  <a:off x="2033588" y="5087938"/>
                  <a:ext cx="9618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600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828" name="Rectangle 483"/>
                <p:cNvSpPr>
                  <a:spLocks noChangeArrowheads="1"/>
                </p:cNvSpPr>
                <p:nvPr/>
              </p:nvSpPr>
              <p:spPr bwMode="auto">
                <a:xfrm>
                  <a:off x="986902" y="5183694"/>
                  <a:ext cx="734175"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lvl="0"/>
                  <a:r>
                    <a:rPr kumimoji="0" lang="en-US" altLang="en-US" sz="6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Concentration (</a:t>
                  </a:r>
                  <a:r>
                    <a:rPr lang="en-US" altLang="en-US" sz="600" dirty="0">
                      <a:solidFill>
                        <a:srgbClr val="000000"/>
                      </a:solidFill>
                      <a:latin typeface="Times New Roman" panose="02020603050405020304" pitchFamily="18" charset="0"/>
                      <a:cs typeface="Times New Roman" panose="02020603050405020304" pitchFamily="18" charset="0"/>
                    </a:rPr>
                    <a:t>fmol/µl</a:t>
                  </a:r>
                  <a:r>
                    <a:rPr kumimoji="0" lang="en-US" altLang="en-US" sz="6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a:t>
                  </a:r>
                  <a:endParaRPr kumimoji="0" lang="en-US" altLang="en-US" sz="6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830" name="Rectangle 485"/>
                <p:cNvSpPr>
                  <a:spLocks noChangeArrowheads="1"/>
                </p:cNvSpPr>
                <p:nvPr/>
              </p:nvSpPr>
              <p:spPr bwMode="auto">
                <a:xfrm>
                  <a:off x="2244726" y="4525963"/>
                  <a:ext cx="66675" cy="7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y8</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831" name="Oval 486"/>
                <p:cNvSpPr>
                  <a:spLocks noChangeArrowheads="1"/>
                </p:cNvSpPr>
                <p:nvPr/>
              </p:nvSpPr>
              <p:spPr bwMode="auto">
                <a:xfrm>
                  <a:off x="2179638" y="4540250"/>
                  <a:ext cx="42863" cy="42863"/>
                </a:xfrm>
                <a:prstGeom prst="ellipse">
                  <a:avLst/>
                </a:prstGeom>
                <a:solidFill>
                  <a:srgbClr val="00FF00"/>
                </a:solidFill>
                <a:ln w="4763">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32" name="Rectangle 487"/>
                <p:cNvSpPr>
                  <a:spLocks noChangeArrowheads="1"/>
                </p:cNvSpPr>
                <p:nvPr/>
              </p:nvSpPr>
              <p:spPr bwMode="auto">
                <a:xfrm>
                  <a:off x="2244726" y="4421188"/>
                  <a:ext cx="66675" cy="7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y7</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833" name="Oval 488"/>
                <p:cNvSpPr>
                  <a:spLocks noChangeArrowheads="1"/>
                </p:cNvSpPr>
                <p:nvPr/>
              </p:nvSpPr>
              <p:spPr bwMode="auto">
                <a:xfrm>
                  <a:off x="2179638" y="4435475"/>
                  <a:ext cx="42863" cy="42863"/>
                </a:xfrm>
                <a:prstGeom prst="ellipse">
                  <a:avLst/>
                </a:prstGeom>
                <a:solidFill>
                  <a:srgbClr val="FF0000"/>
                </a:solidFill>
                <a:ln w="4763">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34" name="Rectangle 489"/>
                <p:cNvSpPr>
                  <a:spLocks noChangeArrowheads="1"/>
                </p:cNvSpPr>
                <p:nvPr/>
              </p:nvSpPr>
              <p:spPr bwMode="auto">
                <a:xfrm>
                  <a:off x="2244726" y="4318000"/>
                  <a:ext cx="66675" cy="7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y6</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835" name="Oval 490"/>
                <p:cNvSpPr>
                  <a:spLocks noChangeArrowheads="1"/>
                </p:cNvSpPr>
                <p:nvPr/>
              </p:nvSpPr>
              <p:spPr bwMode="auto">
                <a:xfrm>
                  <a:off x="2179638" y="4337050"/>
                  <a:ext cx="42863" cy="42863"/>
                </a:xfrm>
                <a:prstGeom prst="ellipse">
                  <a:avLst/>
                </a:prstGeom>
                <a:solidFill>
                  <a:srgbClr val="0000FF"/>
                </a:solidFill>
                <a:ln w="4763">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36" name="Rectangle 491"/>
                <p:cNvSpPr>
                  <a:spLocks noChangeArrowheads="1"/>
                </p:cNvSpPr>
                <p:nvPr/>
              </p:nvSpPr>
              <p:spPr bwMode="auto">
                <a:xfrm>
                  <a:off x="203439" y="5477772"/>
                  <a:ext cx="2165657"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lvl="0"/>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31CFH1_LSYT(Cam)EGGFR_y6 = -.025 + .011 * Concentration (</a:t>
                  </a:r>
                  <a:r>
                    <a:rPr lang="en-US" altLang="en-US" sz="500" dirty="0">
                      <a:solidFill>
                        <a:srgbClr val="000000"/>
                      </a:solidFill>
                      <a:latin typeface="Times New Roman" panose="02020603050405020304" pitchFamily="18" charset="0"/>
                      <a:cs typeface="Times New Roman" panose="02020603050405020304" pitchFamily="18" charset="0"/>
                    </a:rPr>
                    <a:t>fmol/µl</a:t>
                  </a: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 R^2 = 1</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837" name="Rectangle 492"/>
                <p:cNvSpPr>
                  <a:spLocks noChangeArrowheads="1"/>
                </p:cNvSpPr>
                <p:nvPr/>
              </p:nvSpPr>
              <p:spPr bwMode="auto">
                <a:xfrm>
                  <a:off x="203439" y="5396810"/>
                  <a:ext cx="2165657"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lvl="0"/>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31CFH1_LSYT(Cam)EGGFR_y8 = -.023 + .011 * Concentration (</a:t>
                  </a:r>
                  <a:r>
                    <a:rPr lang="en-US" altLang="en-US" sz="500" dirty="0">
                      <a:solidFill>
                        <a:srgbClr val="000000"/>
                      </a:solidFill>
                      <a:latin typeface="Times New Roman" panose="02020603050405020304" pitchFamily="18" charset="0"/>
                      <a:cs typeface="Times New Roman" panose="02020603050405020304" pitchFamily="18" charset="0"/>
                    </a:rPr>
                    <a:t>fmol/µl</a:t>
                  </a: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 R^2 = 1</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838" name="Rectangle 493"/>
                <p:cNvSpPr>
                  <a:spLocks noChangeArrowheads="1"/>
                </p:cNvSpPr>
                <p:nvPr/>
              </p:nvSpPr>
              <p:spPr bwMode="auto">
                <a:xfrm>
                  <a:off x="203439" y="5315847"/>
                  <a:ext cx="2245808"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lvl="0"/>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31CFH1_LSYT(Cam)EGGFR_y7 = -.025 + .009 * Concentration (</a:t>
                  </a:r>
                  <a:r>
                    <a:rPr lang="en-US" altLang="en-US" sz="500" dirty="0">
                      <a:solidFill>
                        <a:srgbClr val="000000"/>
                      </a:solidFill>
                      <a:latin typeface="Times New Roman" panose="02020603050405020304" pitchFamily="18" charset="0"/>
                      <a:cs typeface="Times New Roman" panose="02020603050405020304" pitchFamily="18" charset="0"/>
                    </a:rPr>
                    <a:t>fmol/µl</a:t>
                  </a: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 R^2 = .999</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839" name="Line 494"/>
                <p:cNvSpPr>
                  <a:spLocks noChangeShapeType="1"/>
                </p:cNvSpPr>
                <p:nvPr/>
              </p:nvSpPr>
              <p:spPr bwMode="auto">
                <a:xfrm>
                  <a:off x="425451" y="3919538"/>
                  <a:ext cx="1660525"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40" name="Line 495"/>
                <p:cNvSpPr>
                  <a:spLocks noChangeShapeType="1"/>
                </p:cNvSpPr>
                <p:nvPr/>
              </p:nvSpPr>
              <p:spPr bwMode="auto">
                <a:xfrm flipV="1">
                  <a:off x="2085976" y="3919538"/>
                  <a:ext cx="0" cy="111125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41" name="Line 496"/>
                <p:cNvSpPr>
                  <a:spLocks noChangeShapeType="1"/>
                </p:cNvSpPr>
                <p:nvPr/>
              </p:nvSpPr>
              <p:spPr bwMode="auto">
                <a:xfrm flipV="1">
                  <a:off x="442913" y="3919538"/>
                  <a:ext cx="1555750" cy="111125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42" name="Line 497"/>
                <p:cNvSpPr>
                  <a:spLocks noChangeShapeType="1"/>
                </p:cNvSpPr>
                <p:nvPr/>
              </p:nvSpPr>
              <p:spPr bwMode="auto">
                <a:xfrm flipV="1">
                  <a:off x="419101" y="3987800"/>
                  <a:ext cx="1666875" cy="1036638"/>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43" name="Line 498"/>
                <p:cNvSpPr>
                  <a:spLocks noChangeShapeType="1"/>
                </p:cNvSpPr>
                <p:nvPr/>
              </p:nvSpPr>
              <p:spPr bwMode="auto">
                <a:xfrm flipV="1">
                  <a:off x="442913" y="3919538"/>
                  <a:ext cx="1544638" cy="111125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44" name="Line 499"/>
                <p:cNvSpPr>
                  <a:spLocks noChangeShapeType="1"/>
                </p:cNvSpPr>
                <p:nvPr/>
              </p:nvSpPr>
              <p:spPr bwMode="auto">
                <a:xfrm>
                  <a:off x="419101" y="5030788"/>
                  <a:ext cx="1666875"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45" name="Line 500"/>
                <p:cNvSpPr>
                  <a:spLocks noChangeShapeType="1"/>
                </p:cNvSpPr>
                <p:nvPr/>
              </p:nvSpPr>
              <p:spPr bwMode="auto">
                <a:xfrm flipV="1">
                  <a:off x="419101" y="3919538"/>
                  <a:ext cx="0" cy="111125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46" name="Oval 501"/>
                <p:cNvSpPr>
                  <a:spLocks noChangeArrowheads="1"/>
                </p:cNvSpPr>
                <p:nvPr/>
              </p:nvSpPr>
              <p:spPr bwMode="auto">
                <a:xfrm>
                  <a:off x="1827213" y="4002088"/>
                  <a:ext cx="42863" cy="42863"/>
                </a:xfrm>
                <a:prstGeom prst="ellipse">
                  <a:avLst/>
                </a:prstGeom>
                <a:solidFill>
                  <a:srgbClr val="0000FF"/>
                </a:solidFill>
                <a:ln w="4763">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47" name="Oval 502"/>
                <p:cNvSpPr>
                  <a:spLocks noChangeArrowheads="1"/>
                </p:cNvSpPr>
                <p:nvPr/>
              </p:nvSpPr>
              <p:spPr bwMode="auto">
                <a:xfrm>
                  <a:off x="1231901" y="4435475"/>
                  <a:ext cx="42863" cy="42863"/>
                </a:xfrm>
                <a:prstGeom prst="ellipse">
                  <a:avLst/>
                </a:prstGeom>
                <a:solidFill>
                  <a:srgbClr val="0000FF"/>
                </a:solidFill>
                <a:ln w="4763">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48" name="Oval 503"/>
                <p:cNvSpPr>
                  <a:spLocks noChangeArrowheads="1"/>
                </p:cNvSpPr>
                <p:nvPr/>
              </p:nvSpPr>
              <p:spPr bwMode="auto">
                <a:xfrm>
                  <a:off x="936626" y="4649788"/>
                  <a:ext cx="42863" cy="42863"/>
                </a:xfrm>
                <a:prstGeom prst="ellipse">
                  <a:avLst/>
                </a:prstGeom>
                <a:solidFill>
                  <a:srgbClr val="0000FF"/>
                </a:solidFill>
                <a:ln w="4763">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49" name="Oval 504"/>
                <p:cNvSpPr>
                  <a:spLocks noChangeArrowheads="1"/>
                </p:cNvSpPr>
                <p:nvPr/>
              </p:nvSpPr>
              <p:spPr bwMode="auto">
                <a:xfrm>
                  <a:off x="785813" y="4748213"/>
                  <a:ext cx="42863" cy="42863"/>
                </a:xfrm>
                <a:prstGeom prst="ellipse">
                  <a:avLst/>
                </a:prstGeom>
                <a:solidFill>
                  <a:srgbClr val="0000FF"/>
                </a:solidFill>
                <a:ln w="4763">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50" name="Oval 505"/>
                <p:cNvSpPr>
                  <a:spLocks noChangeArrowheads="1"/>
                </p:cNvSpPr>
                <p:nvPr/>
              </p:nvSpPr>
              <p:spPr bwMode="auto">
                <a:xfrm>
                  <a:off x="711201" y="4805363"/>
                  <a:ext cx="42863" cy="44450"/>
                </a:xfrm>
                <a:prstGeom prst="ellipse">
                  <a:avLst/>
                </a:prstGeom>
                <a:solidFill>
                  <a:srgbClr val="0000FF"/>
                </a:solidFill>
                <a:ln w="4763">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51" name="Oval 506"/>
                <p:cNvSpPr>
                  <a:spLocks noChangeArrowheads="1"/>
                </p:cNvSpPr>
                <p:nvPr/>
              </p:nvSpPr>
              <p:spPr bwMode="auto">
                <a:xfrm>
                  <a:off x="676276" y="4835525"/>
                  <a:ext cx="42863" cy="42863"/>
                </a:xfrm>
                <a:prstGeom prst="ellipse">
                  <a:avLst/>
                </a:prstGeom>
                <a:solidFill>
                  <a:srgbClr val="0000FF"/>
                </a:solidFill>
                <a:ln w="4763">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52" name="Oval 507"/>
                <p:cNvSpPr>
                  <a:spLocks noChangeArrowheads="1"/>
                </p:cNvSpPr>
                <p:nvPr/>
              </p:nvSpPr>
              <p:spPr bwMode="auto">
                <a:xfrm>
                  <a:off x="652463" y="4840288"/>
                  <a:ext cx="42863" cy="42863"/>
                </a:xfrm>
                <a:prstGeom prst="ellipse">
                  <a:avLst/>
                </a:prstGeom>
                <a:solidFill>
                  <a:srgbClr val="0000FF"/>
                </a:solidFill>
                <a:ln w="4763">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53" name="Oval 508"/>
                <p:cNvSpPr>
                  <a:spLocks noChangeArrowheads="1"/>
                </p:cNvSpPr>
                <p:nvPr/>
              </p:nvSpPr>
              <p:spPr bwMode="auto">
                <a:xfrm>
                  <a:off x="646113" y="4840288"/>
                  <a:ext cx="44450" cy="42863"/>
                </a:xfrm>
                <a:prstGeom prst="ellipse">
                  <a:avLst/>
                </a:prstGeom>
                <a:solidFill>
                  <a:srgbClr val="0000FF"/>
                </a:solidFill>
                <a:ln w="4763">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54" name="Oval 509"/>
                <p:cNvSpPr>
                  <a:spLocks noChangeArrowheads="1"/>
                </p:cNvSpPr>
                <p:nvPr/>
              </p:nvSpPr>
              <p:spPr bwMode="auto">
                <a:xfrm>
                  <a:off x="641351" y="4840288"/>
                  <a:ext cx="42863" cy="42863"/>
                </a:xfrm>
                <a:prstGeom prst="ellipse">
                  <a:avLst/>
                </a:prstGeom>
                <a:solidFill>
                  <a:srgbClr val="0000FF"/>
                </a:solidFill>
                <a:ln w="4763">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55" name="Oval 510"/>
                <p:cNvSpPr>
                  <a:spLocks noChangeArrowheads="1"/>
                </p:cNvSpPr>
                <p:nvPr/>
              </p:nvSpPr>
              <p:spPr bwMode="auto">
                <a:xfrm>
                  <a:off x="641351" y="4846638"/>
                  <a:ext cx="42863" cy="42863"/>
                </a:xfrm>
                <a:prstGeom prst="ellipse">
                  <a:avLst/>
                </a:prstGeom>
                <a:solidFill>
                  <a:srgbClr val="0000FF"/>
                </a:solidFill>
                <a:ln w="4763">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56" name="Oval 511"/>
                <p:cNvSpPr>
                  <a:spLocks noChangeArrowheads="1"/>
                </p:cNvSpPr>
                <p:nvPr/>
              </p:nvSpPr>
              <p:spPr bwMode="auto">
                <a:xfrm>
                  <a:off x="635001" y="4852988"/>
                  <a:ext cx="42863" cy="42863"/>
                </a:xfrm>
                <a:prstGeom prst="ellipse">
                  <a:avLst/>
                </a:prstGeom>
                <a:solidFill>
                  <a:srgbClr val="0000FF"/>
                </a:solidFill>
                <a:ln w="4763">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57" name="Oval 512"/>
                <p:cNvSpPr>
                  <a:spLocks noChangeArrowheads="1"/>
                </p:cNvSpPr>
                <p:nvPr/>
              </p:nvSpPr>
              <p:spPr bwMode="auto">
                <a:xfrm>
                  <a:off x="1827213" y="4100513"/>
                  <a:ext cx="42863" cy="42863"/>
                </a:xfrm>
                <a:prstGeom prst="ellipse">
                  <a:avLst/>
                </a:prstGeom>
                <a:solidFill>
                  <a:srgbClr val="FF0000"/>
                </a:solidFill>
                <a:ln w="4763">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58" name="Oval 513"/>
                <p:cNvSpPr>
                  <a:spLocks noChangeArrowheads="1"/>
                </p:cNvSpPr>
                <p:nvPr/>
              </p:nvSpPr>
              <p:spPr bwMode="auto">
                <a:xfrm>
                  <a:off x="1231901" y="4494213"/>
                  <a:ext cx="42863" cy="42863"/>
                </a:xfrm>
                <a:prstGeom prst="ellipse">
                  <a:avLst/>
                </a:prstGeom>
                <a:solidFill>
                  <a:srgbClr val="FF0000"/>
                </a:solidFill>
                <a:ln w="4763">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59" name="Oval 514"/>
                <p:cNvSpPr>
                  <a:spLocks noChangeArrowheads="1"/>
                </p:cNvSpPr>
                <p:nvPr/>
              </p:nvSpPr>
              <p:spPr bwMode="auto">
                <a:xfrm>
                  <a:off x="936626" y="4684713"/>
                  <a:ext cx="42863" cy="42863"/>
                </a:xfrm>
                <a:prstGeom prst="ellipse">
                  <a:avLst/>
                </a:prstGeom>
                <a:solidFill>
                  <a:srgbClr val="FF0000"/>
                </a:solidFill>
                <a:ln w="4763">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60" name="Oval 515"/>
                <p:cNvSpPr>
                  <a:spLocks noChangeArrowheads="1"/>
                </p:cNvSpPr>
                <p:nvPr/>
              </p:nvSpPr>
              <p:spPr bwMode="auto">
                <a:xfrm>
                  <a:off x="785813" y="4765675"/>
                  <a:ext cx="42863" cy="42863"/>
                </a:xfrm>
                <a:prstGeom prst="ellipse">
                  <a:avLst/>
                </a:prstGeom>
                <a:solidFill>
                  <a:srgbClr val="FF0000"/>
                </a:solidFill>
                <a:ln w="4763">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61" name="Oval 516"/>
                <p:cNvSpPr>
                  <a:spLocks noChangeArrowheads="1"/>
                </p:cNvSpPr>
                <p:nvPr/>
              </p:nvSpPr>
              <p:spPr bwMode="auto">
                <a:xfrm>
                  <a:off x="711201" y="4805363"/>
                  <a:ext cx="42863" cy="44450"/>
                </a:xfrm>
                <a:prstGeom prst="ellipse">
                  <a:avLst/>
                </a:prstGeom>
                <a:solidFill>
                  <a:srgbClr val="FF0000"/>
                </a:solidFill>
                <a:ln w="4763">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62" name="Oval 517"/>
                <p:cNvSpPr>
                  <a:spLocks noChangeArrowheads="1"/>
                </p:cNvSpPr>
                <p:nvPr/>
              </p:nvSpPr>
              <p:spPr bwMode="auto">
                <a:xfrm>
                  <a:off x="676276" y="4835525"/>
                  <a:ext cx="42863" cy="42863"/>
                </a:xfrm>
                <a:prstGeom prst="ellipse">
                  <a:avLst/>
                </a:prstGeom>
                <a:solidFill>
                  <a:srgbClr val="FF0000"/>
                </a:solidFill>
                <a:ln w="4763">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63" name="Oval 518"/>
                <p:cNvSpPr>
                  <a:spLocks noChangeArrowheads="1"/>
                </p:cNvSpPr>
                <p:nvPr/>
              </p:nvSpPr>
              <p:spPr bwMode="auto">
                <a:xfrm>
                  <a:off x="652463" y="4840288"/>
                  <a:ext cx="42863" cy="42863"/>
                </a:xfrm>
                <a:prstGeom prst="ellipse">
                  <a:avLst/>
                </a:prstGeom>
                <a:solidFill>
                  <a:srgbClr val="FF0000"/>
                </a:solidFill>
                <a:ln w="4763">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64" name="Oval 519"/>
                <p:cNvSpPr>
                  <a:spLocks noChangeArrowheads="1"/>
                </p:cNvSpPr>
                <p:nvPr/>
              </p:nvSpPr>
              <p:spPr bwMode="auto">
                <a:xfrm>
                  <a:off x="646113" y="4846638"/>
                  <a:ext cx="44450" cy="42863"/>
                </a:xfrm>
                <a:prstGeom prst="ellipse">
                  <a:avLst/>
                </a:prstGeom>
                <a:solidFill>
                  <a:srgbClr val="FF0000"/>
                </a:solidFill>
                <a:ln w="4763">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65" name="Oval 520"/>
                <p:cNvSpPr>
                  <a:spLocks noChangeArrowheads="1"/>
                </p:cNvSpPr>
                <p:nvPr/>
              </p:nvSpPr>
              <p:spPr bwMode="auto">
                <a:xfrm>
                  <a:off x="641351" y="4846638"/>
                  <a:ext cx="42863" cy="42863"/>
                </a:xfrm>
                <a:prstGeom prst="ellipse">
                  <a:avLst/>
                </a:prstGeom>
                <a:solidFill>
                  <a:srgbClr val="FF0000"/>
                </a:solidFill>
                <a:ln w="4763">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66" name="Oval 521"/>
                <p:cNvSpPr>
                  <a:spLocks noChangeArrowheads="1"/>
                </p:cNvSpPr>
                <p:nvPr/>
              </p:nvSpPr>
              <p:spPr bwMode="auto">
                <a:xfrm>
                  <a:off x="641351" y="4846638"/>
                  <a:ext cx="42863" cy="42863"/>
                </a:xfrm>
                <a:prstGeom prst="ellipse">
                  <a:avLst/>
                </a:prstGeom>
                <a:solidFill>
                  <a:srgbClr val="FF0000"/>
                </a:solidFill>
                <a:ln w="4763">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67" name="Oval 522"/>
                <p:cNvSpPr>
                  <a:spLocks noChangeArrowheads="1"/>
                </p:cNvSpPr>
                <p:nvPr/>
              </p:nvSpPr>
              <p:spPr bwMode="auto">
                <a:xfrm>
                  <a:off x="635001" y="4846638"/>
                  <a:ext cx="42863" cy="42863"/>
                </a:xfrm>
                <a:prstGeom prst="ellipse">
                  <a:avLst/>
                </a:prstGeom>
                <a:solidFill>
                  <a:srgbClr val="FF0000"/>
                </a:solidFill>
                <a:ln w="4763">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68" name="Oval 523"/>
                <p:cNvSpPr>
                  <a:spLocks noChangeArrowheads="1"/>
                </p:cNvSpPr>
                <p:nvPr/>
              </p:nvSpPr>
              <p:spPr bwMode="auto">
                <a:xfrm>
                  <a:off x="635001" y="4852988"/>
                  <a:ext cx="42863" cy="42863"/>
                </a:xfrm>
                <a:prstGeom prst="ellipse">
                  <a:avLst/>
                </a:prstGeom>
                <a:solidFill>
                  <a:srgbClr val="FF0000"/>
                </a:solidFill>
                <a:ln w="4763">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69" name="Oval 524"/>
                <p:cNvSpPr>
                  <a:spLocks noChangeArrowheads="1"/>
                </p:cNvSpPr>
                <p:nvPr/>
              </p:nvSpPr>
              <p:spPr bwMode="auto">
                <a:xfrm>
                  <a:off x="1827213" y="3995738"/>
                  <a:ext cx="42863" cy="42863"/>
                </a:xfrm>
                <a:prstGeom prst="ellipse">
                  <a:avLst/>
                </a:prstGeom>
                <a:solidFill>
                  <a:srgbClr val="00FF00"/>
                </a:solidFill>
                <a:ln w="4763">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70" name="Oval 525"/>
                <p:cNvSpPr>
                  <a:spLocks noChangeArrowheads="1"/>
                </p:cNvSpPr>
                <p:nvPr/>
              </p:nvSpPr>
              <p:spPr bwMode="auto">
                <a:xfrm>
                  <a:off x="1231901" y="4435475"/>
                  <a:ext cx="42863" cy="42863"/>
                </a:xfrm>
                <a:prstGeom prst="ellipse">
                  <a:avLst/>
                </a:prstGeom>
                <a:solidFill>
                  <a:srgbClr val="00FF00"/>
                </a:solidFill>
                <a:ln w="4763">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71" name="Oval 526"/>
                <p:cNvSpPr>
                  <a:spLocks noChangeArrowheads="1"/>
                </p:cNvSpPr>
                <p:nvPr/>
              </p:nvSpPr>
              <p:spPr bwMode="auto">
                <a:xfrm>
                  <a:off x="936626" y="4638675"/>
                  <a:ext cx="42863" cy="42863"/>
                </a:xfrm>
                <a:prstGeom prst="ellipse">
                  <a:avLst/>
                </a:prstGeom>
                <a:solidFill>
                  <a:srgbClr val="00FF00"/>
                </a:solidFill>
                <a:ln w="4763">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72" name="Oval 527"/>
                <p:cNvSpPr>
                  <a:spLocks noChangeArrowheads="1"/>
                </p:cNvSpPr>
                <p:nvPr/>
              </p:nvSpPr>
              <p:spPr bwMode="auto">
                <a:xfrm>
                  <a:off x="785813" y="4741863"/>
                  <a:ext cx="42863" cy="44450"/>
                </a:xfrm>
                <a:prstGeom prst="ellipse">
                  <a:avLst/>
                </a:prstGeom>
                <a:solidFill>
                  <a:srgbClr val="00FF00"/>
                </a:solidFill>
                <a:ln w="4763">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73" name="Oval 528"/>
                <p:cNvSpPr>
                  <a:spLocks noChangeArrowheads="1"/>
                </p:cNvSpPr>
                <p:nvPr/>
              </p:nvSpPr>
              <p:spPr bwMode="auto">
                <a:xfrm>
                  <a:off x="711201" y="4805363"/>
                  <a:ext cx="42863" cy="44450"/>
                </a:xfrm>
                <a:prstGeom prst="ellipse">
                  <a:avLst/>
                </a:prstGeom>
                <a:solidFill>
                  <a:srgbClr val="00FF00"/>
                </a:solidFill>
                <a:ln w="4763">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74" name="Oval 529"/>
                <p:cNvSpPr>
                  <a:spLocks noChangeArrowheads="1"/>
                </p:cNvSpPr>
                <p:nvPr/>
              </p:nvSpPr>
              <p:spPr bwMode="auto">
                <a:xfrm>
                  <a:off x="676276" y="4840288"/>
                  <a:ext cx="42863" cy="42863"/>
                </a:xfrm>
                <a:prstGeom prst="ellipse">
                  <a:avLst/>
                </a:prstGeom>
                <a:solidFill>
                  <a:srgbClr val="00FF00"/>
                </a:solidFill>
                <a:ln w="4763">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75" name="Oval 530"/>
                <p:cNvSpPr>
                  <a:spLocks noChangeArrowheads="1"/>
                </p:cNvSpPr>
                <p:nvPr/>
              </p:nvSpPr>
              <p:spPr bwMode="auto">
                <a:xfrm>
                  <a:off x="652463" y="4840288"/>
                  <a:ext cx="42863" cy="42863"/>
                </a:xfrm>
                <a:prstGeom prst="ellipse">
                  <a:avLst/>
                </a:prstGeom>
                <a:solidFill>
                  <a:srgbClr val="00FF00"/>
                </a:solidFill>
                <a:ln w="4763">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76" name="Oval 531"/>
                <p:cNvSpPr>
                  <a:spLocks noChangeArrowheads="1"/>
                </p:cNvSpPr>
                <p:nvPr/>
              </p:nvSpPr>
              <p:spPr bwMode="auto">
                <a:xfrm>
                  <a:off x="646113" y="4840288"/>
                  <a:ext cx="44450" cy="42863"/>
                </a:xfrm>
                <a:prstGeom prst="ellipse">
                  <a:avLst/>
                </a:prstGeom>
                <a:solidFill>
                  <a:srgbClr val="00FF00"/>
                </a:solidFill>
                <a:ln w="4763">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77" name="Oval 532"/>
                <p:cNvSpPr>
                  <a:spLocks noChangeArrowheads="1"/>
                </p:cNvSpPr>
                <p:nvPr/>
              </p:nvSpPr>
              <p:spPr bwMode="auto">
                <a:xfrm>
                  <a:off x="641351" y="4846638"/>
                  <a:ext cx="42863" cy="42863"/>
                </a:xfrm>
                <a:prstGeom prst="ellipse">
                  <a:avLst/>
                </a:prstGeom>
                <a:solidFill>
                  <a:srgbClr val="00FF00"/>
                </a:solidFill>
                <a:ln w="4763">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78" name="Oval 533"/>
                <p:cNvSpPr>
                  <a:spLocks noChangeArrowheads="1"/>
                </p:cNvSpPr>
                <p:nvPr/>
              </p:nvSpPr>
              <p:spPr bwMode="auto">
                <a:xfrm>
                  <a:off x="641351" y="4846638"/>
                  <a:ext cx="42863" cy="42863"/>
                </a:xfrm>
                <a:prstGeom prst="ellipse">
                  <a:avLst/>
                </a:prstGeom>
                <a:solidFill>
                  <a:srgbClr val="00FF00"/>
                </a:solidFill>
                <a:ln w="4763">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79" name="Oval 534"/>
                <p:cNvSpPr>
                  <a:spLocks noChangeArrowheads="1"/>
                </p:cNvSpPr>
                <p:nvPr/>
              </p:nvSpPr>
              <p:spPr bwMode="auto">
                <a:xfrm>
                  <a:off x="635001" y="4852988"/>
                  <a:ext cx="42863" cy="42863"/>
                </a:xfrm>
                <a:prstGeom prst="ellipse">
                  <a:avLst/>
                </a:prstGeom>
                <a:solidFill>
                  <a:srgbClr val="00FF00"/>
                </a:solidFill>
                <a:ln w="4763">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grpSp>
          <p:sp>
            <p:nvSpPr>
              <p:cNvPr id="864" name="TextBox 863"/>
              <p:cNvSpPr txBox="1"/>
              <p:nvPr/>
            </p:nvSpPr>
            <p:spPr>
              <a:xfrm rot="16200000">
                <a:off x="-420120" y="4291822"/>
                <a:ext cx="1261884" cy="184666"/>
              </a:xfrm>
              <a:prstGeom prst="rect">
                <a:avLst/>
              </a:prstGeom>
              <a:noFill/>
            </p:spPr>
            <p:txBody>
              <a:bodyPr wrap="none" rtlCol="0">
                <a:spAutoFit/>
              </a:bodyPr>
              <a:lstStyle/>
              <a:p>
                <a:r>
                  <a:rPr lang="en-US" sz="600" dirty="0">
                    <a:latin typeface="Times New Roman" panose="02020603050405020304" pitchFamily="18" charset="0"/>
                    <a:cs typeface="Times New Roman" panose="02020603050405020304" pitchFamily="18" charset="0"/>
                  </a:rPr>
                  <a:t>Relative signal (standard/SIS ratio)</a:t>
                </a:r>
              </a:p>
            </p:txBody>
          </p:sp>
        </p:grpSp>
        <p:grpSp>
          <p:nvGrpSpPr>
            <p:cNvPr id="3018" name="Group 3017"/>
            <p:cNvGrpSpPr/>
            <p:nvPr/>
          </p:nvGrpSpPr>
          <p:grpSpPr>
            <a:xfrm>
              <a:off x="41806" y="5559133"/>
              <a:ext cx="2512022" cy="1692635"/>
              <a:chOff x="130706" y="5617279"/>
              <a:chExt cx="2512022" cy="1692635"/>
            </a:xfrm>
          </p:grpSpPr>
          <p:sp>
            <p:nvSpPr>
              <p:cNvPr id="869" name="Line 538"/>
              <p:cNvSpPr>
                <a:spLocks noChangeShapeType="1"/>
              </p:cNvSpPr>
              <p:nvPr/>
            </p:nvSpPr>
            <p:spPr bwMode="auto">
              <a:xfrm flipV="1">
                <a:off x="463550" y="5672138"/>
                <a:ext cx="0" cy="111125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870" name="Line 539"/>
              <p:cNvSpPr>
                <a:spLocks noChangeShapeType="1"/>
              </p:cNvSpPr>
              <p:nvPr/>
            </p:nvSpPr>
            <p:spPr bwMode="auto">
              <a:xfrm>
                <a:off x="463550" y="6626225"/>
                <a:ext cx="1665288" cy="0"/>
              </a:xfrm>
              <a:prstGeom prst="line">
                <a:avLst/>
              </a:prstGeom>
              <a:noFill/>
              <a:ln w="4763">
                <a:solidFill>
                  <a:srgbClr val="000000"/>
                </a:solidFill>
                <a:prstDash val="sysDot"/>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871" name="Line 540"/>
              <p:cNvSpPr>
                <a:spLocks noChangeShapeType="1"/>
              </p:cNvSpPr>
              <p:nvPr/>
            </p:nvSpPr>
            <p:spPr bwMode="auto">
              <a:xfrm flipH="1">
                <a:off x="439738" y="6783388"/>
                <a:ext cx="23813"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872" name="Line 541"/>
              <p:cNvSpPr>
                <a:spLocks noChangeShapeType="1"/>
              </p:cNvSpPr>
              <p:nvPr/>
            </p:nvSpPr>
            <p:spPr bwMode="auto">
              <a:xfrm>
                <a:off x="2128838" y="6783388"/>
                <a:ext cx="23813"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873" name="Line 542"/>
              <p:cNvSpPr>
                <a:spLocks noChangeShapeType="1"/>
              </p:cNvSpPr>
              <p:nvPr/>
            </p:nvSpPr>
            <p:spPr bwMode="auto">
              <a:xfrm flipH="1">
                <a:off x="450850" y="6702425"/>
                <a:ext cx="12700"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874" name="Line 543"/>
              <p:cNvSpPr>
                <a:spLocks noChangeShapeType="1"/>
              </p:cNvSpPr>
              <p:nvPr/>
            </p:nvSpPr>
            <p:spPr bwMode="auto">
              <a:xfrm>
                <a:off x="2128838" y="6702425"/>
                <a:ext cx="11113"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875" name="Rectangle 544"/>
              <p:cNvSpPr>
                <a:spLocks noChangeArrowheads="1"/>
              </p:cNvSpPr>
              <p:nvPr/>
            </p:nvSpPr>
            <p:spPr bwMode="auto">
              <a:xfrm>
                <a:off x="334963" y="6753225"/>
                <a:ext cx="6893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-.5</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876" name="Line 545"/>
              <p:cNvSpPr>
                <a:spLocks noChangeShapeType="1"/>
              </p:cNvSpPr>
              <p:nvPr/>
            </p:nvSpPr>
            <p:spPr bwMode="auto">
              <a:xfrm flipH="1">
                <a:off x="439738" y="6626225"/>
                <a:ext cx="23813"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877" name="Line 546"/>
              <p:cNvSpPr>
                <a:spLocks noChangeShapeType="1"/>
              </p:cNvSpPr>
              <p:nvPr/>
            </p:nvSpPr>
            <p:spPr bwMode="auto">
              <a:xfrm>
                <a:off x="2128838" y="6626225"/>
                <a:ext cx="23813"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878" name="Line 547"/>
              <p:cNvSpPr>
                <a:spLocks noChangeShapeType="1"/>
              </p:cNvSpPr>
              <p:nvPr/>
            </p:nvSpPr>
            <p:spPr bwMode="auto">
              <a:xfrm flipH="1">
                <a:off x="450850" y="6545263"/>
                <a:ext cx="12700"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879" name="Line 548"/>
              <p:cNvSpPr>
                <a:spLocks noChangeShapeType="1"/>
              </p:cNvSpPr>
              <p:nvPr/>
            </p:nvSpPr>
            <p:spPr bwMode="auto">
              <a:xfrm>
                <a:off x="2128838" y="6545263"/>
                <a:ext cx="11113"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880" name="Rectangle 549"/>
              <p:cNvSpPr>
                <a:spLocks noChangeArrowheads="1"/>
              </p:cNvSpPr>
              <p:nvPr/>
            </p:nvSpPr>
            <p:spPr bwMode="auto">
              <a:xfrm>
                <a:off x="376238" y="6596063"/>
                <a:ext cx="3206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881" name="Line 550"/>
              <p:cNvSpPr>
                <a:spLocks noChangeShapeType="1"/>
              </p:cNvSpPr>
              <p:nvPr/>
            </p:nvSpPr>
            <p:spPr bwMode="auto">
              <a:xfrm flipH="1">
                <a:off x="439738" y="6464300"/>
                <a:ext cx="23813"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882" name="Line 551"/>
              <p:cNvSpPr>
                <a:spLocks noChangeShapeType="1"/>
              </p:cNvSpPr>
              <p:nvPr/>
            </p:nvSpPr>
            <p:spPr bwMode="auto">
              <a:xfrm>
                <a:off x="2128838" y="6464300"/>
                <a:ext cx="23813"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883" name="Line 552"/>
              <p:cNvSpPr>
                <a:spLocks noChangeShapeType="1"/>
              </p:cNvSpPr>
              <p:nvPr/>
            </p:nvSpPr>
            <p:spPr bwMode="auto">
              <a:xfrm flipH="1">
                <a:off x="450850" y="6383338"/>
                <a:ext cx="12700"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884" name="Line 553"/>
              <p:cNvSpPr>
                <a:spLocks noChangeShapeType="1"/>
              </p:cNvSpPr>
              <p:nvPr/>
            </p:nvSpPr>
            <p:spPr bwMode="auto">
              <a:xfrm>
                <a:off x="2128838" y="6383338"/>
                <a:ext cx="11113"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885" name="Rectangle 554"/>
              <p:cNvSpPr>
                <a:spLocks noChangeArrowheads="1"/>
              </p:cNvSpPr>
              <p:nvPr/>
            </p:nvSpPr>
            <p:spPr bwMode="auto">
              <a:xfrm>
                <a:off x="358775" y="6434138"/>
                <a:ext cx="4809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.5</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886" name="Line 555"/>
              <p:cNvSpPr>
                <a:spLocks noChangeShapeType="1"/>
              </p:cNvSpPr>
              <p:nvPr/>
            </p:nvSpPr>
            <p:spPr bwMode="auto">
              <a:xfrm flipH="1">
                <a:off x="439738" y="6308725"/>
                <a:ext cx="23813"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887" name="Line 556"/>
              <p:cNvSpPr>
                <a:spLocks noChangeShapeType="1"/>
              </p:cNvSpPr>
              <p:nvPr/>
            </p:nvSpPr>
            <p:spPr bwMode="auto">
              <a:xfrm>
                <a:off x="2128838" y="6308725"/>
                <a:ext cx="23813"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888" name="Line 557"/>
              <p:cNvSpPr>
                <a:spLocks noChangeShapeType="1"/>
              </p:cNvSpPr>
              <p:nvPr/>
            </p:nvSpPr>
            <p:spPr bwMode="auto">
              <a:xfrm flipH="1">
                <a:off x="450850" y="6227763"/>
                <a:ext cx="12700"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889" name="Line 558"/>
              <p:cNvSpPr>
                <a:spLocks noChangeShapeType="1"/>
              </p:cNvSpPr>
              <p:nvPr/>
            </p:nvSpPr>
            <p:spPr bwMode="auto">
              <a:xfrm>
                <a:off x="2128838" y="6227763"/>
                <a:ext cx="11113"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890" name="Rectangle 559"/>
              <p:cNvSpPr>
                <a:spLocks noChangeArrowheads="1"/>
              </p:cNvSpPr>
              <p:nvPr/>
            </p:nvSpPr>
            <p:spPr bwMode="auto">
              <a:xfrm>
                <a:off x="376238" y="6278563"/>
                <a:ext cx="3206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1</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891" name="Line 560"/>
              <p:cNvSpPr>
                <a:spLocks noChangeShapeType="1"/>
              </p:cNvSpPr>
              <p:nvPr/>
            </p:nvSpPr>
            <p:spPr bwMode="auto">
              <a:xfrm flipH="1">
                <a:off x="439738" y="6146800"/>
                <a:ext cx="23813"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892" name="Line 561"/>
              <p:cNvSpPr>
                <a:spLocks noChangeShapeType="1"/>
              </p:cNvSpPr>
              <p:nvPr/>
            </p:nvSpPr>
            <p:spPr bwMode="auto">
              <a:xfrm>
                <a:off x="2128838" y="6146800"/>
                <a:ext cx="23813"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893" name="Line 562"/>
              <p:cNvSpPr>
                <a:spLocks noChangeShapeType="1"/>
              </p:cNvSpPr>
              <p:nvPr/>
            </p:nvSpPr>
            <p:spPr bwMode="auto">
              <a:xfrm flipH="1">
                <a:off x="450850" y="6065838"/>
                <a:ext cx="12700"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894" name="Line 563"/>
              <p:cNvSpPr>
                <a:spLocks noChangeShapeType="1"/>
              </p:cNvSpPr>
              <p:nvPr/>
            </p:nvSpPr>
            <p:spPr bwMode="auto">
              <a:xfrm>
                <a:off x="2128838" y="6065838"/>
                <a:ext cx="11113"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895" name="Rectangle 564"/>
              <p:cNvSpPr>
                <a:spLocks noChangeArrowheads="1"/>
              </p:cNvSpPr>
              <p:nvPr/>
            </p:nvSpPr>
            <p:spPr bwMode="auto">
              <a:xfrm>
                <a:off x="323850" y="6116638"/>
                <a:ext cx="8015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1.5</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880" name="Line 565"/>
              <p:cNvSpPr>
                <a:spLocks noChangeShapeType="1"/>
              </p:cNvSpPr>
              <p:nvPr/>
            </p:nvSpPr>
            <p:spPr bwMode="auto">
              <a:xfrm flipH="1">
                <a:off x="439738" y="5989638"/>
                <a:ext cx="23813"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81" name="Line 566"/>
              <p:cNvSpPr>
                <a:spLocks noChangeShapeType="1"/>
              </p:cNvSpPr>
              <p:nvPr/>
            </p:nvSpPr>
            <p:spPr bwMode="auto">
              <a:xfrm>
                <a:off x="2128838" y="5989638"/>
                <a:ext cx="23813"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82" name="Line 567"/>
              <p:cNvSpPr>
                <a:spLocks noChangeShapeType="1"/>
              </p:cNvSpPr>
              <p:nvPr/>
            </p:nvSpPr>
            <p:spPr bwMode="auto">
              <a:xfrm flipH="1">
                <a:off x="450850" y="5908675"/>
                <a:ext cx="12700"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83" name="Line 568"/>
              <p:cNvSpPr>
                <a:spLocks noChangeShapeType="1"/>
              </p:cNvSpPr>
              <p:nvPr/>
            </p:nvSpPr>
            <p:spPr bwMode="auto">
              <a:xfrm>
                <a:off x="2128838" y="5908675"/>
                <a:ext cx="11113"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84" name="Rectangle 569"/>
              <p:cNvSpPr>
                <a:spLocks noChangeArrowheads="1"/>
              </p:cNvSpPr>
              <p:nvPr/>
            </p:nvSpPr>
            <p:spPr bwMode="auto">
              <a:xfrm>
                <a:off x="376238" y="5959475"/>
                <a:ext cx="3206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2</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885" name="Line 570"/>
              <p:cNvSpPr>
                <a:spLocks noChangeShapeType="1"/>
              </p:cNvSpPr>
              <p:nvPr/>
            </p:nvSpPr>
            <p:spPr bwMode="auto">
              <a:xfrm flipH="1">
                <a:off x="439738" y="5827713"/>
                <a:ext cx="23813"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86" name="Line 571"/>
              <p:cNvSpPr>
                <a:spLocks noChangeShapeType="1"/>
              </p:cNvSpPr>
              <p:nvPr/>
            </p:nvSpPr>
            <p:spPr bwMode="auto">
              <a:xfrm>
                <a:off x="2128838" y="5827713"/>
                <a:ext cx="23813"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87" name="Line 572"/>
              <p:cNvSpPr>
                <a:spLocks noChangeShapeType="1"/>
              </p:cNvSpPr>
              <p:nvPr/>
            </p:nvSpPr>
            <p:spPr bwMode="auto">
              <a:xfrm flipH="1">
                <a:off x="450850" y="5746750"/>
                <a:ext cx="12700"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88" name="Line 573"/>
              <p:cNvSpPr>
                <a:spLocks noChangeShapeType="1"/>
              </p:cNvSpPr>
              <p:nvPr/>
            </p:nvSpPr>
            <p:spPr bwMode="auto">
              <a:xfrm>
                <a:off x="2128838" y="5746750"/>
                <a:ext cx="11113"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89" name="Rectangle 574"/>
              <p:cNvSpPr>
                <a:spLocks noChangeArrowheads="1"/>
              </p:cNvSpPr>
              <p:nvPr/>
            </p:nvSpPr>
            <p:spPr bwMode="auto">
              <a:xfrm>
                <a:off x="323850" y="5797550"/>
                <a:ext cx="8015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2.5</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890" name="Line 575"/>
              <p:cNvSpPr>
                <a:spLocks noChangeShapeType="1"/>
              </p:cNvSpPr>
              <p:nvPr/>
            </p:nvSpPr>
            <p:spPr bwMode="auto">
              <a:xfrm flipH="1">
                <a:off x="439738" y="5672138"/>
                <a:ext cx="23813"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91" name="Line 576"/>
              <p:cNvSpPr>
                <a:spLocks noChangeShapeType="1"/>
              </p:cNvSpPr>
              <p:nvPr/>
            </p:nvSpPr>
            <p:spPr bwMode="auto">
              <a:xfrm>
                <a:off x="2128838" y="5672138"/>
                <a:ext cx="23813"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92" name="Rectangle 577"/>
              <p:cNvSpPr>
                <a:spLocks noChangeArrowheads="1"/>
              </p:cNvSpPr>
              <p:nvPr/>
            </p:nvSpPr>
            <p:spPr bwMode="auto">
              <a:xfrm>
                <a:off x="376238" y="5641975"/>
                <a:ext cx="3206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3</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894" name="Line 579"/>
              <p:cNvSpPr>
                <a:spLocks noChangeShapeType="1"/>
              </p:cNvSpPr>
              <p:nvPr/>
            </p:nvSpPr>
            <p:spPr bwMode="auto">
              <a:xfrm>
                <a:off x="463550" y="6783388"/>
                <a:ext cx="1665288"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95" name="Line 580"/>
              <p:cNvSpPr>
                <a:spLocks noChangeShapeType="1"/>
              </p:cNvSpPr>
              <p:nvPr/>
            </p:nvSpPr>
            <p:spPr bwMode="auto">
              <a:xfrm flipV="1">
                <a:off x="700088" y="5672138"/>
                <a:ext cx="0" cy="1111250"/>
              </a:xfrm>
              <a:prstGeom prst="line">
                <a:avLst/>
              </a:prstGeom>
              <a:noFill/>
              <a:ln w="4763">
                <a:solidFill>
                  <a:srgbClr val="000000"/>
                </a:solidFill>
                <a:prstDash val="sysDot"/>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96" name="Line 581"/>
              <p:cNvSpPr>
                <a:spLocks noChangeShapeType="1"/>
              </p:cNvSpPr>
              <p:nvPr/>
            </p:nvSpPr>
            <p:spPr bwMode="auto">
              <a:xfrm>
                <a:off x="463550" y="6783388"/>
                <a:ext cx="0" cy="22225"/>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97" name="Line 582"/>
              <p:cNvSpPr>
                <a:spLocks noChangeShapeType="1"/>
              </p:cNvSpPr>
              <p:nvPr/>
            </p:nvSpPr>
            <p:spPr bwMode="auto">
              <a:xfrm flipV="1">
                <a:off x="463550" y="5648325"/>
                <a:ext cx="0" cy="238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98" name="Line 583"/>
              <p:cNvSpPr>
                <a:spLocks noChangeShapeType="1"/>
              </p:cNvSpPr>
              <p:nvPr/>
            </p:nvSpPr>
            <p:spPr bwMode="auto">
              <a:xfrm>
                <a:off x="509588" y="6783388"/>
                <a:ext cx="0" cy="111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899" name="Line 584"/>
              <p:cNvSpPr>
                <a:spLocks noChangeShapeType="1"/>
              </p:cNvSpPr>
              <p:nvPr/>
            </p:nvSpPr>
            <p:spPr bwMode="auto">
              <a:xfrm flipV="1">
                <a:off x="509588" y="5659438"/>
                <a:ext cx="0" cy="1270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00" name="Line 585"/>
              <p:cNvSpPr>
                <a:spLocks noChangeShapeType="1"/>
              </p:cNvSpPr>
              <p:nvPr/>
            </p:nvSpPr>
            <p:spPr bwMode="auto">
              <a:xfrm>
                <a:off x="555625" y="6783388"/>
                <a:ext cx="0" cy="111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01" name="Line 586"/>
              <p:cNvSpPr>
                <a:spLocks noChangeShapeType="1"/>
              </p:cNvSpPr>
              <p:nvPr/>
            </p:nvSpPr>
            <p:spPr bwMode="auto">
              <a:xfrm flipV="1">
                <a:off x="555625" y="5659438"/>
                <a:ext cx="0" cy="1270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02" name="Line 587"/>
              <p:cNvSpPr>
                <a:spLocks noChangeShapeType="1"/>
              </p:cNvSpPr>
              <p:nvPr/>
            </p:nvSpPr>
            <p:spPr bwMode="auto">
              <a:xfrm>
                <a:off x="608013" y="6783388"/>
                <a:ext cx="0" cy="111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03" name="Line 588"/>
              <p:cNvSpPr>
                <a:spLocks noChangeShapeType="1"/>
              </p:cNvSpPr>
              <p:nvPr/>
            </p:nvSpPr>
            <p:spPr bwMode="auto">
              <a:xfrm flipV="1">
                <a:off x="608013" y="5659438"/>
                <a:ext cx="0" cy="1270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04" name="Line 589"/>
              <p:cNvSpPr>
                <a:spLocks noChangeShapeType="1"/>
              </p:cNvSpPr>
              <p:nvPr/>
            </p:nvSpPr>
            <p:spPr bwMode="auto">
              <a:xfrm>
                <a:off x="654050" y="6783388"/>
                <a:ext cx="0" cy="111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05" name="Line 590"/>
              <p:cNvSpPr>
                <a:spLocks noChangeShapeType="1"/>
              </p:cNvSpPr>
              <p:nvPr/>
            </p:nvSpPr>
            <p:spPr bwMode="auto">
              <a:xfrm flipV="1">
                <a:off x="654050" y="5659438"/>
                <a:ext cx="0" cy="1270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06" name="Rectangle 591"/>
              <p:cNvSpPr>
                <a:spLocks noChangeArrowheads="1"/>
              </p:cNvSpPr>
              <p:nvPr/>
            </p:nvSpPr>
            <p:spPr bwMode="auto">
              <a:xfrm>
                <a:off x="398463" y="6840538"/>
                <a:ext cx="11702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-100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907" name="Line 592"/>
              <p:cNvSpPr>
                <a:spLocks noChangeShapeType="1"/>
              </p:cNvSpPr>
              <p:nvPr/>
            </p:nvSpPr>
            <p:spPr bwMode="auto">
              <a:xfrm>
                <a:off x="700088" y="6783388"/>
                <a:ext cx="0" cy="22225"/>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08" name="Line 593"/>
              <p:cNvSpPr>
                <a:spLocks noChangeShapeType="1"/>
              </p:cNvSpPr>
              <p:nvPr/>
            </p:nvSpPr>
            <p:spPr bwMode="auto">
              <a:xfrm flipV="1">
                <a:off x="700088" y="5648325"/>
                <a:ext cx="0" cy="238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09" name="Line 594"/>
              <p:cNvSpPr>
                <a:spLocks noChangeShapeType="1"/>
              </p:cNvSpPr>
              <p:nvPr/>
            </p:nvSpPr>
            <p:spPr bwMode="auto">
              <a:xfrm>
                <a:off x="746125" y="6783388"/>
                <a:ext cx="0" cy="111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10" name="Line 595"/>
              <p:cNvSpPr>
                <a:spLocks noChangeShapeType="1"/>
              </p:cNvSpPr>
              <p:nvPr/>
            </p:nvSpPr>
            <p:spPr bwMode="auto">
              <a:xfrm flipV="1">
                <a:off x="746125" y="5659438"/>
                <a:ext cx="0" cy="1270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11" name="Line 596"/>
              <p:cNvSpPr>
                <a:spLocks noChangeShapeType="1"/>
              </p:cNvSpPr>
              <p:nvPr/>
            </p:nvSpPr>
            <p:spPr bwMode="auto">
              <a:xfrm>
                <a:off x="792163" y="6783388"/>
                <a:ext cx="0" cy="111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12" name="Line 597"/>
              <p:cNvSpPr>
                <a:spLocks noChangeShapeType="1"/>
              </p:cNvSpPr>
              <p:nvPr/>
            </p:nvSpPr>
            <p:spPr bwMode="auto">
              <a:xfrm flipV="1">
                <a:off x="792163" y="5659438"/>
                <a:ext cx="0" cy="1270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13" name="Line 598"/>
              <p:cNvSpPr>
                <a:spLocks noChangeShapeType="1"/>
              </p:cNvSpPr>
              <p:nvPr/>
            </p:nvSpPr>
            <p:spPr bwMode="auto">
              <a:xfrm>
                <a:off x="844550" y="6783388"/>
                <a:ext cx="0" cy="111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14" name="Line 599"/>
              <p:cNvSpPr>
                <a:spLocks noChangeShapeType="1"/>
              </p:cNvSpPr>
              <p:nvPr/>
            </p:nvSpPr>
            <p:spPr bwMode="auto">
              <a:xfrm flipV="1">
                <a:off x="844550" y="5659438"/>
                <a:ext cx="0" cy="1270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15" name="Line 600"/>
              <p:cNvSpPr>
                <a:spLocks noChangeShapeType="1"/>
              </p:cNvSpPr>
              <p:nvPr/>
            </p:nvSpPr>
            <p:spPr bwMode="auto">
              <a:xfrm>
                <a:off x="890588" y="6783388"/>
                <a:ext cx="0" cy="111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16" name="Line 601"/>
              <p:cNvSpPr>
                <a:spLocks noChangeShapeType="1"/>
              </p:cNvSpPr>
              <p:nvPr/>
            </p:nvSpPr>
            <p:spPr bwMode="auto">
              <a:xfrm flipV="1">
                <a:off x="890588" y="5659438"/>
                <a:ext cx="0" cy="1270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17" name="Rectangle 602"/>
              <p:cNvSpPr>
                <a:spLocks noChangeArrowheads="1"/>
              </p:cNvSpPr>
              <p:nvPr/>
            </p:nvSpPr>
            <p:spPr bwMode="auto">
              <a:xfrm>
                <a:off x="682625" y="6840538"/>
                <a:ext cx="3206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918" name="Line 603"/>
              <p:cNvSpPr>
                <a:spLocks noChangeShapeType="1"/>
              </p:cNvSpPr>
              <p:nvPr/>
            </p:nvSpPr>
            <p:spPr bwMode="auto">
              <a:xfrm>
                <a:off x="936625" y="6783388"/>
                <a:ext cx="0" cy="22225"/>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19" name="Line 604"/>
              <p:cNvSpPr>
                <a:spLocks noChangeShapeType="1"/>
              </p:cNvSpPr>
              <p:nvPr/>
            </p:nvSpPr>
            <p:spPr bwMode="auto">
              <a:xfrm flipV="1">
                <a:off x="936625" y="5648325"/>
                <a:ext cx="0" cy="238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20" name="Line 605"/>
              <p:cNvSpPr>
                <a:spLocks noChangeShapeType="1"/>
              </p:cNvSpPr>
              <p:nvPr/>
            </p:nvSpPr>
            <p:spPr bwMode="auto">
              <a:xfrm>
                <a:off x="984250" y="6783388"/>
                <a:ext cx="0" cy="111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21" name="Line 606"/>
              <p:cNvSpPr>
                <a:spLocks noChangeShapeType="1"/>
              </p:cNvSpPr>
              <p:nvPr/>
            </p:nvSpPr>
            <p:spPr bwMode="auto">
              <a:xfrm flipV="1">
                <a:off x="984250" y="5659438"/>
                <a:ext cx="0" cy="1270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22" name="Line 607"/>
              <p:cNvSpPr>
                <a:spLocks noChangeShapeType="1"/>
              </p:cNvSpPr>
              <p:nvPr/>
            </p:nvSpPr>
            <p:spPr bwMode="auto">
              <a:xfrm>
                <a:off x="1030288" y="6783388"/>
                <a:ext cx="0" cy="111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23" name="Line 608"/>
              <p:cNvSpPr>
                <a:spLocks noChangeShapeType="1"/>
              </p:cNvSpPr>
              <p:nvPr/>
            </p:nvSpPr>
            <p:spPr bwMode="auto">
              <a:xfrm flipV="1">
                <a:off x="1030288" y="5659438"/>
                <a:ext cx="0" cy="1270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24" name="Line 609"/>
              <p:cNvSpPr>
                <a:spLocks noChangeShapeType="1"/>
              </p:cNvSpPr>
              <p:nvPr/>
            </p:nvSpPr>
            <p:spPr bwMode="auto">
              <a:xfrm>
                <a:off x="1081088" y="6783388"/>
                <a:ext cx="0" cy="111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25" name="Line 610"/>
              <p:cNvSpPr>
                <a:spLocks noChangeShapeType="1"/>
              </p:cNvSpPr>
              <p:nvPr/>
            </p:nvSpPr>
            <p:spPr bwMode="auto">
              <a:xfrm flipV="1">
                <a:off x="1081088" y="5659438"/>
                <a:ext cx="0" cy="1270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26" name="Line 611"/>
              <p:cNvSpPr>
                <a:spLocks noChangeShapeType="1"/>
              </p:cNvSpPr>
              <p:nvPr/>
            </p:nvSpPr>
            <p:spPr bwMode="auto">
              <a:xfrm>
                <a:off x="1128713" y="6783388"/>
                <a:ext cx="0" cy="111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27" name="Line 612"/>
              <p:cNvSpPr>
                <a:spLocks noChangeShapeType="1"/>
              </p:cNvSpPr>
              <p:nvPr/>
            </p:nvSpPr>
            <p:spPr bwMode="auto">
              <a:xfrm flipV="1">
                <a:off x="1128713" y="5659438"/>
                <a:ext cx="0" cy="1270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28" name="Rectangle 613"/>
              <p:cNvSpPr>
                <a:spLocks noChangeArrowheads="1"/>
              </p:cNvSpPr>
              <p:nvPr/>
            </p:nvSpPr>
            <p:spPr bwMode="auto">
              <a:xfrm>
                <a:off x="885825" y="6840538"/>
                <a:ext cx="9618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100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929" name="Line 614"/>
              <p:cNvSpPr>
                <a:spLocks noChangeShapeType="1"/>
              </p:cNvSpPr>
              <p:nvPr/>
            </p:nvSpPr>
            <p:spPr bwMode="auto">
              <a:xfrm>
                <a:off x="1174750" y="6783388"/>
                <a:ext cx="0" cy="22225"/>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30" name="Line 615"/>
              <p:cNvSpPr>
                <a:spLocks noChangeShapeType="1"/>
              </p:cNvSpPr>
              <p:nvPr/>
            </p:nvSpPr>
            <p:spPr bwMode="auto">
              <a:xfrm flipV="1">
                <a:off x="1174750" y="5648325"/>
                <a:ext cx="0" cy="238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31" name="Line 616"/>
              <p:cNvSpPr>
                <a:spLocks noChangeShapeType="1"/>
              </p:cNvSpPr>
              <p:nvPr/>
            </p:nvSpPr>
            <p:spPr bwMode="auto">
              <a:xfrm>
                <a:off x="1220788" y="6783388"/>
                <a:ext cx="0" cy="111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32" name="Line 617"/>
              <p:cNvSpPr>
                <a:spLocks noChangeShapeType="1"/>
              </p:cNvSpPr>
              <p:nvPr/>
            </p:nvSpPr>
            <p:spPr bwMode="auto">
              <a:xfrm flipV="1">
                <a:off x="1220788" y="5659438"/>
                <a:ext cx="0" cy="1270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33" name="Line 618"/>
              <p:cNvSpPr>
                <a:spLocks noChangeShapeType="1"/>
              </p:cNvSpPr>
              <p:nvPr/>
            </p:nvSpPr>
            <p:spPr bwMode="auto">
              <a:xfrm>
                <a:off x="1266825" y="6783388"/>
                <a:ext cx="0" cy="111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34" name="Line 619"/>
              <p:cNvSpPr>
                <a:spLocks noChangeShapeType="1"/>
              </p:cNvSpPr>
              <p:nvPr/>
            </p:nvSpPr>
            <p:spPr bwMode="auto">
              <a:xfrm flipV="1">
                <a:off x="1266825" y="5659438"/>
                <a:ext cx="0" cy="1270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35" name="Line 620"/>
              <p:cNvSpPr>
                <a:spLocks noChangeShapeType="1"/>
              </p:cNvSpPr>
              <p:nvPr/>
            </p:nvSpPr>
            <p:spPr bwMode="auto">
              <a:xfrm>
                <a:off x="1319213" y="6783388"/>
                <a:ext cx="0" cy="111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36" name="Line 621"/>
              <p:cNvSpPr>
                <a:spLocks noChangeShapeType="1"/>
              </p:cNvSpPr>
              <p:nvPr/>
            </p:nvSpPr>
            <p:spPr bwMode="auto">
              <a:xfrm flipV="1">
                <a:off x="1319213" y="5659438"/>
                <a:ext cx="0" cy="1270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37" name="Line 622"/>
              <p:cNvSpPr>
                <a:spLocks noChangeShapeType="1"/>
              </p:cNvSpPr>
              <p:nvPr/>
            </p:nvSpPr>
            <p:spPr bwMode="auto">
              <a:xfrm>
                <a:off x="1365250" y="6783388"/>
                <a:ext cx="0" cy="111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38" name="Line 623"/>
              <p:cNvSpPr>
                <a:spLocks noChangeShapeType="1"/>
              </p:cNvSpPr>
              <p:nvPr/>
            </p:nvSpPr>
            <p:spPr bwMode="auto">
              <a:xfrm flipV="1">
                <a:off x="1365250" y="5659438"/>
                <a:ext cx="0" cy="1270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39" name="Rectangle 624"/>
              <p:cNvSpPr>
                <a:spLocks noChangeArrowheads="1"/>
              </p:cNvSpPr>
              <p:nvPr/>
            </p:nvSpPr>
            <p:spPr bwMode="auto">
              <a:xfrm>
                <a:off x="1122363" y="6840538"/>
                <a:ext cx="9618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200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940" name="Line 625"/>
              <p:cNvSpPr>
                <a:spLocks noChangeShapeType="1"/>
              </p:cNvSpPr>
              <p:nvPr/>
            </p:nvSpPr>
            <p:spPr bwMode="auto">
              <a:xfrm>
                <a:off x="1417638" y="6783388"/>
                <a:ext cx="0" cy="22225"/>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41" name="Line 626"/>
              <p:cNvSpPr>
                <a:spLocks noChangeShapeType="1"/>
              </p:cNvSpPr>
              <p:nvPr/>
            </p:nvSpPr>
            <p:spPr bwMode="auto">
              <a:xfrm flipV="1">
                <a:off x="1417638" y="5648325"/>
                <a:ext cx="0" cy="238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42" name="Line 627"/>
              <p:cNvSpPr>
                <a:spLocks noChangeShapeType="1"/>
              </p:cNvSpPr>
              <p:nvPr/>
            </p:nvSpPr>
            <p:spPr bwMode="auto">
              <a:xfrm>
                <a:off x="1463675" y="6783388"/>
                <a:ext cx="0" cy="111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43" name="Line 628"/>
              <p:cNvSpPr>
                <a:spLocks noChangeShapeType="1"/>
              </p:cNvSpPr>
              <p:nvPr/>
            </p:nvSpPr>
            <p:spPr bwMode="auto">
              <a:xfrm flipV="1">
                <a:off x="1463675" y="5659438"/>
                <a:ext cx="0" cy="1270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44" name="Line 629"/>
              <p:cNvSpPr>
                <a:spLocks noChangeShapeType="1"/>
              </p:cNvSpPr>
              <p:nvPr/>
            </p:nvSpPr>
            <p:spPr bwMode="auto">
              <a:xfrm>
                <a:off x="1509713" y="6783388"/>
                <a:ext cx="0" cy="111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45" name="Line 630"/>
              <p:cNvSpPr>
                <a:spLocks noChangeShapeType="1"/>
              </p:cNvSpPr>
              <p:nvPr/>
            </p:nvSpPr>
            <p:spPr bwMode="auto">
              <a:xfrm flipV="1">
                <a:off x="1509713" y="5659438"/>
                <a:ext cx="0" cy="1270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46" name="Line 631"/>
              <p:cNvSpPr>
                <a:spLocks noChangeShapeType="1"/>
              </p:cNvSpPr>
              <p:nvPr/>
            </p:nvSpPr>
            <p:spPr bwMode="auto">
              <a:xfrm>
                <a:off x="1562100" y="6783388"/>
                <a:ext cx="0" cy="111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47" name="Line 632"/>
              <p:cNvSpPr>
                <a:spLocks noChangeShapeType="1"/>
              </p:cNvSpPr>
              <p:nvPr/>
            </p:nvSpPr>
            <p:spPr bwMode="auto">
              <a:xfrm flipV="1">
                <a:off x="1562100" y="5659438"/>
                <a:ext cx="0" cy="1270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48" name="Line 633"/>
              <p:cNvSpPr>
                <a:spLocks noChangeShapeType="1"/>
              </p:cNvSpPr>
              <p:nvPr/>
            </p:nvSpPr>
            <p:spPr bwMode="auto">
              <a:xfrm>
                <a:off x="1608138" y="6783388"/>
                <a:ext cx="0" cy="111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49" name="Line 634"/>
              <p:cNvSpPr>
                <a:spLocks noChangeShapeType="1"/>
              </p:cNvSpPr>
              <p:nvPr/>
            </p:nvSpPr>
            <p:spPr bwMode="auto">
              <a:xfrm flipV="1">
                <a:off x="1608138" y="5659438"/>
                <a:ext cx="0" cy="1270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50" name="Rectangle 635"/>
              <p:cNvSpPr>
                <a:spLocks noChangeArrowheads="1"/>
              </p:cNvSpPr>
              <p:nvPr/>
            </p:nvSpPr>
            <p:spPr bwMode="auto">
              <a:xfrm>
                <a:off x="1365250" y="6840538"/>
                <a:ext cx="9618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300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951" name="Line 636"/>
              <p:cNvSpPr>
                <a:spLocks noChangeShapeType="1"/>
              </p:cNvSpPr>
              <p:nvPr/>
            </p:nvSpPr>
            <p:spPr bwMode="auto">
              <a:xfrm>
                <a:off x="1654175" y="6783388"/>
                <a:ext cx="0" cy="22225"/>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52" name="Line 637"/>
              <p:cNvSpPr>
                <a:spLocks noChangeShapeType="1"/>
              </p:cNvSpPr>
              <p:nvPr/>
            </p:nvSpPr>
            <p:spPr bwMode="auto">
              <a:xfrm flipV="1">
                <a:off x="1654175" y="5648325"/>
                <a:ext cx="0" cy="238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53" name="Line 638"/>
              <p:cNvSpPr>
                <a:spLocks noChangeShapeType="1"/>
              </p:cNvSpPr>
              <p:nvPr/>
            </p:nvSpPr>
            <p:spPr bwMode="auto">
              <a:xfrm>
                <a:off x="1700213" y="6783388"/>
                <a:ext cx="0" cy="111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54" name="Line 639"/>
              <p:cNvSpPr>
                <a:spLocks noChangeShapeType="1"/>
              </p:cNvSpPr>
              <p:nvPr/>
            </p:nvSpPr>
            <p:spPr bwMode="auto">
              <a:xfrm flipV="1">
                <a:off x="1700213" y="5659438"/>
                <a:ext cx="0" cy="1270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55" name="Line 640"/>
              <p:cNvSpPr>
                <a:spLocks noChangeShapeType="1"/>
              </p:cNvSpPr>
              <p:nvPr/>
            </p:nvSpPr>
            <p:spPr bwMode="auto">
              <a:xfrm>
                <a:off x="1747838" y="6783388"/>
                <a:ext cx="0" cy="111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56" name="Line 641"/>
              <p:cNvSpPr>
                <a:spLocks noChangeShapeType="1"/>
              </p:cNvSpPr>
              <p:nvPr/>
            </p:nvSpPr>
            <p:spPr bwMode="auto">
              <a:xfrm flipV="1">
                <a:off x="1747838" y="5659438"/>
                <a:ext cx="0" cy="1270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57" name="Line 642"/>
              <p:cNvSpPr>
                <a:spLocks noChangeShapeType="1"/>
              </p:cNvSpPr>
              <p:nvPr/>
            </p:nvSpPr>
            <p:spPr bwMode="auto">
              <a:xfrm>
                <a:off x="1798638" y="6783388"/>
                <a:ext cx="0" cy="111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58" name="Line 643"/>
              <p:cNvSpPr>
                <a:spLocks noChangeShapeType="1"/>
              </p:cNvSpPr>
              <p:nvPr/>
            </p:nvSpPr>
            <p:spPr bwMode="auto">
              <a:xfrm flipV="1">
                <a:off x="1798638" y="5659438"/>
                <a:ext cx="0" cy="1270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59" name="Line 644"/>
              <p:cNvSpPr>
                <a:spLocks noChangeShapeType="1"/>
              </p:cNvSpPr>
              <p:nvPr/>
            </p:nvSpPr>
            <p:spPr bwMode="auto">
              <a:xfrm>
                <a:off x="1844675" y="6783388"/>
                <a:ext cx="0" cy="111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60" name="Line 645"/>
              <p:cNvSpPr>
                <a:spLocks noChangeShapeType="1"/>
              </p:cNvSpPr>
              <p:nvPr/>
            </p:nvSpPr>
            <p:spPr bwMode="auto">
              <a:xfrm flipV="1">
                <a:off x="1844675" y="5659438"/>
                <a:ext cx="0" cy="1270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61" name="Rectangle 646"/>
              <p:cNvSpPr>
                <a:spLocks noChangeArrowheads="1"/>
              </p:cNvSpPr>
              <p:nvPr/>
            </p:nvSpPr>
            <p:spPr bwMode="auto">
              <a:xfrm>
                <a:off x="1601788" y="6840538"/>
                <a:ext cx="9618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400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962" name="Line 647"/>
              <p:cNvSpPr>
                <a:spLocks noChangeShapeType="1"/>
              </p:cNvSpPr>
              <p:nvPr/>
            </p:nvSpPr>
            <p:spPr bwMode="auto">
              <a:xfrm>
                <a:off x="1892300" y="6783388"/>
                <a:ext cx="0" cy="22225"/>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63" name="Line 648"/>
              <p:cNvSpPr>
                <a:spLocks noChangeShapeType="1"/>
              </p:cNvSpPr>
              <p:nvPr/>
            </p:nvSpPr>
            <p:spPr bwMode="auto">
              <a:xfrm flipV="1">
                <a:off x="1892300" y="5648325"/>
                <a:ext cx="0" cy="238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64" name="Line 649"/>
              <p:cNvSpPr>
                <a:spLocks noChangeShapeType="1"/>
              </p:cNvSpPr>
              <p:nvPr/>
            </p:nvSpPr>
            <p:spPr bwMode="auto">
              <a:xfrm>
                <a:off x="1938338" y="6783388"/>
                <a:ext cx="0" cy="111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65" name="Line 650"/>
              <p:cNvSpPr>
                <a:spLocks noChangeShapeType="1"/>
              </p:cNvSpPr>
              <p:nvPr/>
            </p:nvSpPr>
            <p:spPr bwMode="auto">
              <a:xfrm flipV="1">
                <a:off x="1938338" y="5659438"/>
                <a:ext cx="0" cy="1270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66" name="Line 651"/>
              <p:cNvSpPr>
                <a:spLocks noChangeShapeType="1"/>
              </p:cNvSpPr>
              <p:nvPr/>
            </p:nvSpPr>
            <p:spPr bwMode="auto">
              <a:xfrm>
                <a:off x="1984375" y="6783388"/>
                <a:ext cx="0" cy="111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67" name="Line 652"/>
              <p:cNvSpPr>
                <a:spLocks noChangeShapeType="1"/>
              </p:cNvSpPr>
              <p:nvPr/>
            </p:nvSpPr>
            <p:spPr bwMode="auto">
              <a:xfrm flipV="1">
                <a:off x="1984375" y="5659438"/>
                <a:ext cx="0" cy="1270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68" name="Line 653"/>
              <p:cNvSpPr>
                <a:spLocks noChangeShapeType="1"/>
              </p:cNvSpPr>
              <p:nvPr/>
            </p:nvSpPr>
            <p:spPr bwMode="auto">
              <a:xfrm>
                <a:off x="2036763" y="6783388"/>
                <a:ext cx="0" cy="111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69" name="Line 654"/>
              <p:cNvSpPr>
                <a:spLocks noChangeShapeType="1"/>
              </p:cNvSpPr>
              <p:nvPr/>
            </p:nvSpPr>
            <p:spPr bwMode="auto">
              <a:xfrm flipV="1">
                <a:off x="2036763" y="5659438"/>
                <a:ext cx="0" cy="1270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70" name="Line 655"/>
              <p:cNvSpPr>
                <a:spLocks noChangeShapeType="1"/>
              </p:cNvSpPr>
              <p:nvPr/>
            </p:nvSpPr>
            <p:spPr bwMode="auto">
              <a:xfrm>
                <a:off x="2082800" y="6783388"/>
                <a:ext cx="0" cy="111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71" name="Line 656"/>
              <p:cNvSpPr>
                <a:spLocks noChangeShapeType="1"/>
              </p:cNvSpPr>
              <p:nvPr/>
            </p:nvSpPr>
            <p:spPr bwMode="auto">
              <a:xfrm flipV="1">
                <a:off x="2082800" y="5659438"/>
                <a:ext cx="0" cy="1270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72" name="Rectangle 657"/>
              <p:cNvSpPr>
                <a:spLocks noChangeArrowheads="1"/>
              </p:cNvSpPr>
              <p:nvPr/>
            </p:nvSpPr>
            <p:spPr bwMode="auto">
              <a:xfrm>
                <a:off x="1839913" y="6840538"/>
                <a:ext cx="9618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500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973" name="Line 658"/>
              <p:cNvSpPr>
                <a:spLocks noChangeShapeType="1"/>
              </p:cNvSpPr>
              <p:nvPr/>
            </p:nvSpPr>
            <p:spPr bwMode="auto">
              <a:xfrm>
                <a:off x="2128838" y="6783388"/>
                <a:ext cx="0" cy="22225"/>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74" name="Line 659"/>
              <p:cNvSpPr>
                <a:spLocks noChangeShapeType="1"/>
              </p:cNvSpPr>
              <p:nvPr/>
            </p:nvSpPr>
            <p:spPr bwMode="auto">
              <a:xfrm flipV="1">
                <a:off x="2128838" y="5648325"/>
                <a:ext cx="0" cy="23813"/>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75" name="Rectangle 660"/>
              <p:cNvSpPr>
                <a:spLocks noChangeArrowheads="1"/>
              </p:cNvSpPr>
              <p:nvPr/>
            </p:nvSpPr>
            <p:spPr bwMode="auto">
              <a:xfrm>
                <a:off x="2076450" y="6840538"/>
                <a:ext cx="9618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600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976" name="Rectangle 661"/>
              <p:cNvSpPr>
                <a:spLocks noChangeArrowheads="1"/>
              </p:cNvSpPr>
              <p:nvPr/>
            </p:nvSpPr>
            <p:spPr bwMode="auto">
              <a:xfrm>
                <a:off x="1035050" y="6946866"/>
                <a:ext cx="734175"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lvl="0"/>
                <a:r>
                  <a:rPr kumimoji="0" lang="en-US" altLang="en-US" sz="6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Concentration (</a:t>
                </a:r>
                <a:r>
                  <a:rPr lang="en-US" altLang="en-US" sz="600" dirty="0">
                    <a:solidFill>
                      <a:srgbClr val="000000"/>
                    </a:solidFill>
                    <a:latin typeface="Times New Roman" panose="02020603050405020304" pitchFamily="18" charset="0"/>
                    <a:cs typeface="Times New Roman" panose="02020603050405020304" pitchFamily="18" charset="0"/>
                  </a:rPr>
                  <a:t>fmol/µl</a:t>
                </a:r>
                <a:r>
                  <a:rPr kumimoji="0" lang="en-US" altLang="en-US" sz="6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a:t>
                </a:r>
                <a:endParaRPr kumimoji="0" lang="en-US" altLang="en-US" sz="6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978" name="Rectangle 663"/>
              <p:cNvSpPr>
                <a:spLocks noChangeArrowheads="1"/>
              </p:cNvSpPr>
              <p:nvPr/>
            </p:nvSpPr>
            <p:spPr bwMode="auto">
              <a:xfrm>
                <a:off x="2289750" y="6278563"/>
                <a:ext cx="6412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y9</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979" name="Oval 664"/>
              <p:cNvSpPr>
                <a:spLocks noChangeArrowheads="1"/>
              </p:cNvSpPr>
              <p:nvPr/>
            </p:nvSpPr>
            <p:spPr bwMode="auto">
              <a:xfrm>
                <a:off x="2222500" y="6292850"/>
                <a:ext cx="44450" cy="42863"/>
              </a:xfrm>
              <a:prstGeom prst="ellipse">
                <a:avLst/>
              </a:prstGeom>
              <a:solidFill>
                <a:srgbClr val="00FF00"/>
              </a:solidFill>
              <a:ln w="4763">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80" name="Rectangle 665"/>
              <p:cNvSpPr>
                <a:spLocks noChangeArrowheads="1"/>
              </p:cNvSpPr>
              <p:nvPr/>
            </p:nvSpPr>
            <p:spPr bwMode="auto">
              <a:xfrm>
                <a:off x="2289750" y="6173788"/>
                <a:ext cx="9618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y11</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981" name="Oval 666"/>
              <p:cNvSpPr>
                <a:spLocks noChangeArrowheads="1"/>
              </p:cNvSpPr>
              <p:nvPr/>
            </p:nvSpPr>
            <p:spPr bwMode="auto">
              <a:xfrm>
                <a:off x="2222500" y="6188075"/>
                <a:ext cx="44450" cy="42863"/>
              </a:xfrm>
              <a:prstGeom prst="ellipse">
                <a:avLst/>
              </a:prstGeom>
              <a:solidFill>
                <a:srgbClr val="FF0000"/>
              </a:solidFill>
              <a:ln w="4763">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82" name="Rectangle 667"/>
              <p:cNvSpPr>
                <a:spLocks noChangeArrowheads="1"/>
              </p:cNvSpPr>
              <p:nvPr/>
            </p:nvSpPr>
            <p:spPr bwMode="auto">
              <a:xfrm>
                <a:off x="2289750" y="6075363"/>
                <a:ext cx="6412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b2</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983" name="Oval 668"/>
              <p:cNvSpPr>
                <a:spLocks noChangeArrowheads="1"/>
              </p:cNvSpPr>
              <p:nvPr/>
            </p:nvSpPr>
            <p:spPr bwMode="auto">
              <a:xfrm>
                <a:off x="2222500" y="6089650"/>
                <a:ext cx="44450" cy="42863"/>
              </a:xfrm>
              <a:prstGeom prst="ellipse">
                <a:avLst/>
              </a:prstGeom>
              <a:solidFill>
                <a:srgbClr val="0000FF"/>
              </a:solidFill>
              <a:ln w="4763">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84" name="Rectangle 669"/>
              <p:cNvSpPr>
                <a:spLocks noChangeArrowheads="1"/>
              </p:cNvSpPr>
              <p:nvPr/>
            </p:nvSpPr>
            <p:spPr bwMode="auto">
              <a:xfrm>
                <a:off x="236620" y="7232970"/>
                <a:ext cx="2374048"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lvl="0"/>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33CFH2_(Cam)FEGFGIDGPAIAK_b2 = -.02 + .005 * Concentration (</a:t>
                </a:r>
                <a:r>
                  <a:rPr lang="en-US" altLang="en-US" sz="500" dirty="0">
                    <a:solidFill>
                      <a:srgbClr val="000000"/>
                    </a:solidFill>
                    <a:latin typeface="Times New Roman" panose="02020603050405020304" pitchFamily="18" charset="0"/>
                    <a:cs typeface="Times New Roman" panose="02020603050405020304" pitchFamily="18" charset="0"/>
                  </a:rPr>
                  <a:t>fmol/µl</a:t>
                </a: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 R^2 = .999</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985" name="Rectangle 670"/>
              <p:cNvSpPr>
                <a:spLocks noChangeArrowheads="1"/>
              </p:cNvSpPr>
              <p:nvPr/>
            </p:nvSpPr>
            <p:spPr bwMode="auto">
              <a:xfrm>
                <a:off x="236620" y="7152008"/>
                <a:ext cx="2406108"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lvl="0"/>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33CFH2_(Cam)FEGFGIDGPAIAK_y9 = -.028 + .006 * Concentration (</a:t>
                </a:r>
                <a:r>
                  <a:rPr lang="en-US" altLang="en-US" sz="500" dirty="0">
                    <a:solidFill>
                      <a:srgbClr val="000000"/>
                    </a:solidFill>
                    <a:latin typeface="Times New Roman" panose="02020603050405020304" pitchFamily="18" charset="0"/>
                    <a:cs typeface="Times New Roman" panose="02020603050405020304" pitchFamily="18" charset="0"/>
                  </a:rPr>
                  <a:t>fmol/µl</a:t>
                </a: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 R^2 = .999</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986" name="Rectangle 671"/>
              <p:cNvSpPr>
                <a:spLocks noChangeArrowheads="1"/>
              </p:cNvSpPr>
              <p:nvPr/>
            </p:nvSpPr>
            <p:spPr bwMode="auto">
              <a:xfrm>
                <a:off x="236620" y="7071045"/>
                <a:ext cx="2358018"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lvl="0"/>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33CFH2_(Cam)FEGFGIDGPAIAK_y11 = -.026 + .006 * Concentration (</a:t>
                </a:r>
                <a:r>
                  <a:rPr lang="en-US" altLang="en-US" sz="500" dirty="0">
                    <a:solidFill>
                      <a:srgbClr val="000000"/>
                    </a:solidFill>
                    <a:latin typeface="Times New Roman" panose="02020603050405020304" pitchFamily="18" charset="0"/>
                    <a:cs typeface="Times New Roman" panose="02020603050405020304" pitchFamily="18" charset="0"/>
                  </a:rPr>
                  <a:t>fmol/µl</a:t>
                </a: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 R^2 = 1</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987" name="Line 672"/>
              <p:cNvSpPr>
                <a:spLocks noChangeShapeType="1"/>
              </p:cNvSpPr>
              <p:nvPr/>
            </p:nvSpPr>
            <p:spPr bwMode="auto">
              <a:xfrm>
                <a:off x="468313" y="5672138"/>
                <a:ext cx="1660525"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88" name="Line 673"/>
              <p:cNvSpPr>
                <a:spLocks noChangeShapeType="1"/>
              </p:cNvSpPr>
              <p:nvPr/>
            </p:nvSpPr>
            <p:spPr bwMode="auto">
              <a:xfrm flipV="1">
                <a:off x="2128838" y="5672138"/>
                <a:ext cx="0" cy="111125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89" name="Line 674"/>
              <p:cNvSpPr>
                <a:spLocks noChangeShapeType="1"/>
              </p:cNvSpPr>
              <p:nvPr/>
            </p:nvSpPr>
            <p:spPr bwMode="auto">
              <a:xfrm flipV="1">
                <a:off x="463550" y="5740400"/>
                <a:ext cx="1665288" cy="1036638"/>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90" name="Line 675"/>
              <p:cNvSpPr>
                <a:spLocks noChangeShapeType="1"/>
              </p:cNvSpPr>
              <p:nvPr/>
            </p:nvSpPr>
            <p:spPr bwMode="auto">
              <a:xfrm flipV="1">
                <a:off x="496888" y="5672138"/>
                <a:ext cx="1498600" cy="111125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91" name="Line 676"/>
              <p:cNvSpPr>
                <a:spLocks noChangeShapeType="1"/>
              </p:cNvSpPr>
              <p:nvPr/>
            </p:nvSpPr>
            <p:spPr bwMode="auto">
              <a:xfrm flipV="1">
                <a:off x="503238" y="5672138"/>
                <a:ext cx="1446213" cy="111125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92" name="Line 677"/>
              <p:cNvSpPr>
                <a:spLocks noChangeShapeType="1"/>
              </p:cNvSpPr>
              <p:nvPr/>
            </p:nvSpPr>
            <p:spPr bwMode="auto">
              <a:xfrm>
                <a:off x="463550" y="6783388"/>
                <a:ext cx="1665288" cy="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93" name="Line 678"/>
              <p:cNvSpPr>
                <a:spLocks noChangeShapeType="1"/>
              </p:cNvSpPr>
              <p:nvPr/>
            </p:nvSpPr>
            <p:spPr bwMode="auto">
              <a:xfrm flipV="1">
                <a:off x="463550" y="5672138"/>
                <a:ext cx="0" cy="1111250"/>
              </a:xfrm>
              <a:prstGeom prst="line">
                <a:avLst/>
              </a:prstGeom>
              <a:noFill/>
              <a:ln w="476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94" name="Oval 679"/>
              <p:cNvSpPr>
                <a:spLocks noChangeArrowheads="1"/>
              </p:cNvSpPr>
              <p:nvPr/>
            </p:nvSpPr>
            <p:spPr bwMode="auto">
              <a:xfrm>
                <a:off x="1870075" y="5870575"/>
                <a:ext cx="42863" cy="42863"/>
              </a:xfrm>
              <a:prstGeom prst="ellipse">
                <a:avLst/>
              </a:prstGeom>
              <a:solidFill>
                <a:srgbClr val="0000FF"/>
              </a:solidFill>
              <a:ln w="4763">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95" name="Oval 680"/>
              <p:cNvSpPr>
                <a:spLocks noChangeArrowheads="1"/>
              </p:cNvSpPr>
              <p:nvPr/>
            </p:nvSpPr>
            <p:spPr bwMode="auto">
              <a:xfrm>
                <a:off x="1274763" y="6229350"/>
                <a:ext cx="42863" cy="42863"/>
              </a:xfrm>
              <a:prstGeom prst="ellipse">
                <a:avLst/>
              </a:prstGeom>
              <a:solidFill>
                <a:srgbClr val="0000FF"/>
              </a:solidFill>
              <a:ln w="4763">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96" name="Oval 681"/>
              <p:cNvSpPr>
                <a:spLocks noChangeArrowheads="1"/>
              </p:cNvSpPr>
              <p:nvPr/>
            </p:nvSpPr>
            <p:spPr bwMode="auto">
              <a:xfrm>
                <a:off x="979488" y="6419850"/>
                <a:ext cx="42863" cy="42863"/>
              </a:xfrm>
              <a:prstGeom prst="ellipse">
                <a:avLst/>
              </a:prstGeom>
              <a:solidFill>
                <a:srgbClr val="0000FF"/>
              </a:solidFill>
              <a:ln w="4763">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97" name="Oval 682"/>
              <p:cNvSpPr>
                <a:spLocks noChangeArrowheads="1"/>
              </p:cNvSpPr>
              <p:nvPr/>
            </p:nvSpPr>
            <p:spPr bwMode="auto">
              <a:xfrm>
                <a:off x="828675" y="6524625"/>
                <a:ext cx="42863" cy="42863"/>
              </a:xfrm>
              <a:prstGeom prst="ellipse">
                <a:avLst/>
              </a:prstGeom>
              <a:solidFill>
                <a:srgbClr val="0000FF"/>
              </a:solidFill>
              <a:ln w="4763">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98" name="Oval 683"/>
              <p:cNvSpPr>
                <a:spLocks noChangeArrowheads="1"/>
              </p:cNvSpPr>
              <p:nvPr/>
            </p:nvSpPr>
            <p:spPr bwMode="auto">
              <a:xfrm>
                <a:off x="754063" y="6570663"/>
                <a:ext cx="42863" cy="42863"/>
              </a:xfrm>
              <a:prstGeom prst="ellipse">
                <a:avLst/>
              </a:prstGeom>
              <a:solidFill>
                <a:srgbClr val="0000FF"/>
              </a:solidFill>
              <a:ln w="4763">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2999" name="Oval 684"/>
              <p:cNvSpPr>
                <a:spLocks noChangeArrowheads="1"/>
              </p:cNvSpPr>
              <p:nvPr/>
            </p:nvSpPr>
            <p:spPr bwMode="auto">
              <a:xfrm>
                <a:off x="719138" y="6588125"/>
                <a:ext cx="42863" cy="42863"/>
              </a:xfrm>
              <a:prstGeom prst="ellipse">
                <a:avLst/>
              </a:prstGeom>
              <a:solidFill>
                <a:srgbClr val="0000FF"/>
              </a:solidFill>
              <a:ln w="4763">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00" name="Oval 685"/>
              <p:cNvSpPr>
                <a:spLocks noChangeArrowheads="1"/>
              </p:cNvSpPr>
              <p:nvPr/>
            </p:nvSpPr>
            <p:spPr bwMode="auto">
              <a:xfrm>
                <a:off x="695325" y="6592888"/>
                <a:ext cx="42863" cy="42863"/>
              </a:xfrm>
              <a:prstGeom prst="ellipse">
                <a:avLst/>
              </a:prstGeom>
              <a:solidFill>
                <a:srgbClr val="0000FF"/>
              </a:solidFill>
              <a:ln w="4763">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01" name="Oval 686"/>
              <p:cNvSpPr>
                <a:spLocks noChangeArrowheads="1"/>
              </p:cNvSpPr>
              <p:nvPr/>
            </p:nvSpPr>
            <p:spPr bwMode="auto">
              <a:xfrm>
                <a:off x="677863" y="6605588"/>
                <a:ext cx="44450" cy="42863"/>
              </a:xfrm>
              <a:prstGeom prst="ellipse">
                <a:avLst/>
              </a:prstGeom>
              <a:solidFill>
                <a:srgbClr val="0000FF"/>
              </a:solidFill>
              <a:ln w="4763">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02" name="Oval 687"/>
              <p:cNvSpPr>
                <a:spLocks noChangeArrowheads="1"/>
              </p:cNvSpPr>
              <p:nvPr/>
            </p:nvSpPr>
            <p:spPr bwMode="auto">
              <a:xfrm>
                <a:off x="1870075" y="5726113"/>
                <a:ext cx="42863" cy="42863"/>
              </a:xfrm>
              <a:prstGeom prst="ellipse">
                <a:avLst/>
              </a:prstGeom>
              <a:solidFill>
                <a:srgbClr val="FF0000"/>
              </a:solidFill>
              <a:ln w="4763">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03" name="Oval 688"/>
              <p:cNvSpPr>
                <a:spLocks noChangeArrowheads="1"/>
              </p:cNvSpPr>
              <p:nvPr/>
            </p:nvSpPr>
            <p:spPr bwMode="auto">
              <a:xfrm>
                <a:off x="1274763" y="6176963"/>
                <a:ext cx="42863" cy="42863"/>
              </a:xfrm>
              <a:prstGeom prst="ellipse">
                <a:avLst/>
              </a:prstGeom>
              <a:solidFill>
                <a:srgbClr val="FF0000"/>
              </a:solidFill>
              <a:ln w="4763">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04" name="Oval 689"/>
              <p:cNvSpPr>
                <a:spLocks noChangeArrowheads="1"/>
              </p:cNvSpPr>
              <p:nvPr/>
            </p:nvSpPr>
            <p:spPr bwMode="auto">
              <a:xfrm>
                <a:off x="979488" y="6391275"/>
                <a:ext cx="42863" cy="42863"/>
              </a:xfrm>
              <a:prstGeom prst="ellipse">
                <a:avLst/>
              </a:prstGeom>
              <a:solidFill>
                <a:srgbClr val="FF0000"/>
              </a:solidFill>
              <a:ln w="4763">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05" name="Oval 690"/>
              <p:cNvSpPr>
                <a:spLocks noChangeArrowheads="1"/>
              </p:cNvSpPr>
              <p:nvPr/>
            </p:nvSpPr>
            <p:spPr bwMode="auto">
              <a:xfrm>
                <a:off x="828675" y="6500813"/>
                <a:ext cx="42863" cy="42863"/>
              </a:xfrm>
              <a:prstGeom prst="ellipse">
                <a:avLst/>
              </a:prstGeom>
              <a:solidFill>
                <a:srgbClr val="FF0000"/>
              </a:solidFill>
              <a:ln w="4763">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06" name="Oval 691"/>
              <p:cNvSpPr>
                <a:spLocks noChangeArrowheads="1"/>
              </p:cNvSpPr>
              <p:nvPr/>
            </p:nvSpPr>
            <p:spPr bwMode="auto">
              <a:xfrm>
                <a:off x="754063" y="6557963"/>
                <a:ext cx="42863" cy="44450"/>
              </a:xfrm>
              <a:prstGeom prst="ellipse">
                <a:avLst/>
              </a:prstGeom>
              <a:solidFill>
                <a:srgbClr val="FF0000"/>
              </a:solidFill>
              <a:ln w="4763">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07" name="Oval 692"/>
              <p:cNvSpPr>
                <a:spLocks noChangeArrowheads="1"/>
              </p:cNvSpPr>
              <p:nvPr/>
            </p:nvSpPr>
            <p:spPr bwMode="auto">
              <a:xfrm>
                <a:off x="719138" y="6588125"/>
                <a:ext cx="42863" cy="42863"/>
              </a:xfrm>
              <a:prstGeom prst="ellipse">
                <a:avLst/>
              </a:prstGeom>
              <a:solidFill>
                <a:srgbClr val="FF0000"/>
              </a:solidFill>
              <a:ln w="4763">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08" name="Oval 693"/>
              <p:cNvSpPr>
                <a:spLocks noChangeArrowheads="1"/>
              </p:cNvSpPr>
              <p:nvPr/>
            </p:nvSpPr>
            <p:spPr bwMode="auto">
              <a:xfrm>
                <a:off x="695325" y="6588125"/>
                <a:ext cx="42863" cy="42863"/>
              </a:xfrm>
              <a:prstGeom prst="ellipse">
                <a:avLst/>
              </a:prstGeom>
              <a:solidFill>
                <a:srgbClr val="FF0000"/>
              </a:solidFill>
              <a:ln w="4763">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09" name="Oval 694"/>
              <p:cNvSpPr>
                <a:spLocks noChangeArrowheads="1"/>
              </p:cNvSpPr>
              <p:nvPr/>
            </p:nvSpPr>
            <p:spPr bwMode="auto">
              <a:xfrm>
                <a:off x="677863" y="6605588"/>
                <a:ext cx="44450" cy="42863"/>
              </a:xfrm>
              <a:prstGeom prst="ellipse">
                <a:avLst/>
              </a:prstGeom>
              <a:solidFill>
                <a:srgbClr val="FF0000"/>
              </a:solidFill>
              <a:ln w="4763">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10" name="Oval 695"/>
              <p:cNvSpPr>
                <a:spLocks noChangeArrowheads="1"/>
              </p:cNvSpPr>
              <p:nvPr/>
            </p:nvSpPr>
            <p:spPr bwMode="auto">
              <a:xfrm>
                <a:off x="1870075" y="5695950"/>
                <a:ext cx="42863" cy="42863"/>
              </a:xfrm>
              <a:prstGeom prst="ellipse">
                <a:avLst/>
              </a:prstGeom>
              <a:solidFill>
                <a:srgbClr val="00FF00"/>
              </a:solidFill>
              <a:ln w="4763">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11" name="Oval 696"/>
              <p:cNvSpPr>
                <a:spLocks noChangeArrowheads="1"/>
              </p:cNvSpPr>
              <p:nvPr/>
            </p:nvSpPr>
            <p:spPr bwMode="auto">
              <a:xfrm>
                <a:off x="1274763" y="6148388"/>
                <a:ext cx="42863" cy="42863"/>
              </a:xfrm>
              <a:prstGeom prst="ellipse">
                <a:avLst/>
              </a:prstGeom>
              <a:solidFill>
                <a:srgbClr val="00FF00"/>
              </a:solidFill>
              <a:ln w="4763">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12" name="Oval 697"/>
              <p:cNvSpPr>
                <a:spLocks noChangeArrowheads="1"/>
              </p:cNvSpPr>
              <p:nvPr/>
            </p:nvSpPr>
            <p:spPr bwMode="auto">
              <a:xfrm>
                <a:off x="979488" y="6384925"/>
                <a:ext cx="42863" cy="42863"/>
              </a:xfrm>
              <a:prstGeom prst="ellipse">
                <a:avLst/>
              </a:prstGeom>
              <a:solidFill>
                <a:srgbClr val="00FF00"/>
              </a:solidFill>
              <a:ln w="4763">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13" name="Oval 698"/>
              <p:cNvSpPr>
                <a:spLocks noChangeArrowheads="1"/>
              </p:cNvSpPr>
              <p:nvPr/>
            </p:nvSpPr>
            <p:spPr bwMode="auto">
              <a:xfrm>
                <a:off x="828675" y="6507163"/>
                <a:ext cx="42863" cy="42863"/>
              </a:xfrm>
              <a:prstGeom prst="ellipse">
                <a:avLst/>
              </a:prstGeom>
              <a:solidFill>
                <a:srgbClr val="00FF00"/>
              </a:solidFill>
              <a:ln w="4763">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14" name="Oval 699"/>
              <p:cNvSpPr>
                <a:spLocks noChangeArrowheads="1"/>
              </p:cNvSpPr>
              <p:nvPr/>
            </p:nvSpPr>
            <p:spPr bwMode="auto">
              <a:xfrm>
                <a:off x="754063" y="6557963"/>
                <a:ext cx="42863" cy="44450"/>
              </a:xfrm>
              <a:prstGeom prst="ellipse">
                <a:avLst/>
              </a:prstGeom>
              <a:solidFill>
                <a:srgbClr val="00FF00"/>
              </a:solidFill>
              <a:ln w="4763">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15" name="Oval 700"/>
              <p:cNvSpPr>
                <a:spLocks noChangeArrowheads="1"/>
              </p:cNvSpPr>
              <p:nvPr/>
            </p:nvSpPr>
            <p:spPr bwMode="auto">
              <a:xfrm>
                <a:off x="719138" y="6588125"/>
                <a:ext cx="42863" cy="42863"/>
              </a:xfrm>
              <a:prstGeom prst="ellipse">
                <a:avLst/>
              </a:prstGeom>
              <a:solidFill>
                <a:srgbClr val="00FF00"/>
              </a:solidFill>
              <a:ln w="4763">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16" name="Oval 701"/>
              <p:cNvSpPr>
                <a:spLocks noChangeArrowheads="1"/>
              </p:cNvSpPr>
              <p:nvPr/>
            </p:nvSpPr>
            <p:spPr bwMode="auto">
              <a:xfrm>
                <a:off x="695325" y="6588125"/>
                <a:ext cx="42863" cy="42863"/>
              </a:xfrm>
              <a:prstGeom prst="ellipse">
                <a:avLst/>
              </a:prstGeom>
              <a:solidFill>
                <a:srgbClr val="00FF00"/>
              </a:solidFill>
              <a:ln w="4763">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17" name="Oval 702"/>
              <p:cNvSpPr>
                <a:spLocks noChangeArrowheads="1"/>
              </p:cNvSpPr>
              <p:nvPr/>
            </p:nvSpPr>
            <p:spPr bwMode="auto">
              <a:xfrm>
                <a:off x="677863" y="6605588"/>
                <a:ext cx="44450" cy="42863"/>
              </a:xfrm>
              <a:prstGeom prst="ellipse">
                <a:avLst/>
              </a:prstGeom>
              <a:solidFill>
                <a:srgbClr val="00FF00"/>
              </a:solidFill>
              <a:ln w="4763">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034" name="TextBox 1033"/>
              <p:cNvSpPr txBox="1"/>
              <p:nvPr/>
            </p:nvSpPr>
            <p:spPr>
              <a:xfrm rot="16200000">
                <a:off x="-407903" y="6155888"/>
                <a:ext cx="1261884" cy="184666"/>
              </a:xfrm>
              <a:prstGeom prst="rect">
                <a:avLst/>
              </a:prstGeom>
              <a:noFill/>
            </p:spPr>
            <p:txBody>
              <a:bodyPr wrap="none" rtlCol="0">
                <a:spAutoFit/>
              </a:bodyPr>
              <a:lstStyle/>
              <a:p>
                <a:r>
                  <a:rPr lang="en-US" sz="600" dirty="0">
                    <a:latin typeface="Times New Roman" panose="02020603050405020304" pitchFamily="18" charset="0"/>
                    <a:cs typeface="Times New Roman" panose="02020603050405020304" pitchFamily="18" charset="0"/>
                  </a:rPr>
                  <a:t>Relative signal (standard/SIS ratio)</a:t>
                </a:r>
              </a:p>
            </p:txBody>
          </p:sp>
        </p:grpSp>
        <p:grpSp>
          <p:nvGrpSpPr>
            <p:cNvPr id="3430" name="Group 3429"/>
            <p:cNvGrpSpPr/>
            <p:nvPr/>
          </p:nvGrpSpPr>
          <p:grpSpPr>
            <a:xfrm>
              <a:off x="3161784" y="202151"/>
              <a:ext cx="2727711" cy="1700418"/>
              <a:chOff x="3161784" y="202151"/>
              <a:chExt cx="2727711" cy="1700418"/>
            </a:xfrm>
          </p:grpSpPr>
          <p:sp>
            <p:nvSpPr>
              <p:cNvPr id="3021" name="Line 706"/>
              <p:cNvSpPr>
                <a:spLocks noChangeShapeType="1"/>
              </p:cNvSpPr>
              <p:nvPr/>
            </p:nvSpPr>
            <p:spPr bwMode="auto">
              <a:xfrm flipV="1">
                <a:off x="3536950" y="271463"/>
                <a:ext cx="0" cy="111125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22" name="Line 707"/>
              <p:cNvSpPr>
                <a:spLocks noChangeShapeType="1"/>
              </p:cNvSpPr>
              <p:nvPr/>
            </p:nvSpPr>
            <p:spPr bwMode="auto">
              <a:xfrm>
                <a:off x="3536950" y="1284288"/>
                <a:ext cx="1665288" cy="0"/>
              </a:xfrm>
              <a:prstGeom prst="line">
                <a:avLst/>
              </a:prstGeom>
              <a:noFill/>
              <a:ln w="6350">
                <a:solidFill>
                  <a:srgbClr val="000000"/>
                </a:solidFill>
                <a:prstDash val="sysDot"/>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23" name="Line 708"/>
              <p:cNvSpPr>
                <a:spLocks noChangeShapeType="1"/>
              </p:cNvSpPr>
              <p:nvPr/>
            </p:nvSpPr>
            <p:spPr bwMode="auto">
              <a:xfrm flipH="1">
                <a:off x="3513138" y="1382713"/>
                <a:ext cx="238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24" name="Line 709"/>
              <p:cNvSpPr>
                <a:spLocks noChangeShapeType="1"/>
              </p:cNvSpPr>
              <p:nvPr/>
            </p:nvSpPr>
            <p:spPr bwMode="auto">
              <a:xfrm>
                <a:off x="5202238" y="1382713"/>
                <a:ext cx="238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25" name="Rectangle 710"/>
              <p:cNvSpPr>
                <a:spLocks noChangeArrowheads="1"/>
              </p:cNvSpPr>
              <p:nvPr/>
            </p:nvSpPr>
            <p:spPr bwMode="auto">
              <a:xfrm>
                <a:off x="3373438" y="1352550"/>
                <a:ext cx="10099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-.25</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026" name="Line 711"/>
              <p:cNvSpPr>
                <a:spLocks noChangeShapeType="1"/>
              </p:cNvSpPr>
              <p:nvPr/>
            </p:nvSpPr>
            <p:spPr bwMode="auto">
              <a:xfrm flipH="1">
                <a:off x="3513138" y="1284288"/>
                <a:ext cx="238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27" name="Line 712"/>
              <p:cNvSpPr>
                <a:spLocks noChangeShapeType="1"/>
              </p:cNvSpPr>
              <p:nvPr/>
            </p:nvSpPr>
            <p:spPr bwMode="auto">
              <a:xfrm>
                <a:off x="5202238" y="1284288"/>
                <a:ext cx="238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28" name="Rectangle 713"/>
              <p:cNvSpPr>
                <a:spLocks noChangeArrowheads="1"/>
              </p:cNvSpPr>
              <p:nvPr/>
            </p:nvSpPr>
            <p:spPr bwMode="auto">
              <a:xfrm>
                <a:off x="3449638" y="1254125"/>
                <a:ext cx="3206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029" name="Line 714"/>
              <p:cNvSpPr>
                <a:spLocks noChangeShapeType="1"/>
              </p:cNvSpPr>
              <p:nvPr/>
            </p:nvSpPr>
            <p:spPr bwMode="auto">
              <a:xfrm flipH="1">
                <a:off x="3513138" y="1179513"/>
                <a:ext cx="238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30" name="Line 715"/>
              <p:cNvSpPr>
                <a:spLocks noChangeShapeType="1"/>
              </p:cNvSpPr>
              <p:nvPr/>
            </p:nvSpPr>
            <p:spPr bwMode="auto">
              <a:xfrm>
                <a:off x="5202238" y="1179513"/>
                <a:ext cx="238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31" name="Rectangle 716"/>
              <p:cNvSpPr>
                <a:spLocks noChangeArrowheads="1"/>
              </p:cNvSpPr>
              <p:nvPr/>
            </p:nvSpPr>
            <p:spPr bwMode="auto">
              <a:xfrm>
                <a:off x="3397250" y="1149350"/>
                <a:ext cx="8015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.25</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032" name="Line 717"/>
              <p:cNvSpPr>
                <a:spLocks noChangeShapeType="1"/>
              </p:cNvSpPr>
              <p:nvPr/>
            </p:nvSpPr>
            <p:spPr bwMode="auto">
              <a:xfrm flipH="1">
                <a:off x="3513138" y="1081088"/>
                <a:ext cx="238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33" name="Line 718"/>
              <p:cNvSpPr>
                <a:spLocks noChangeShapeType="1"/>
              </p:cNvSpPr>
              <p:nvPr/>
            </p:nvSpPr>
            <p:spPr bwMode="auto">
              <a:xfrm>
                <a:off x="5202238" y="1081088"/>
                <a:ext cx="238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34" name="Rectangle 719"/>
              <p:cNvSpPr>
                <a:spLocks noChangeArrowheads="1"/>
              </p:cNvSpPr>
              <p:nvPr/>
            </p:nvSpPr>
            <p:spPr bwMode="auto">
              <a:xfrm>
                <a:off x="3432175" y="1050925"/>
                <a:ext cx="4809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.5</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035" name="Line 720"/>
              <p:cNvSpPr>
                <a:spLocks noChangeShapeType="1"/>
              </p:cNvSpPr>
              <p:nvPr/>
            </p:nvSpPr>
            <p:spPr bwMode="auto">
              <a:xfrm flipH="1">
                <a:off x="3513138" y="976313"/>
                <a:ext cx="238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36" name="Line 721"/>
              <p:cNvSpPr>
                <a:spLocks noChangeShapeType="1"/>
              </p:cNvSpPr>
              <p:nvPr/>
            </p:nvSpPr>
            <p:spPr bwMode="auto">
              <a:xfrm>
                <a:off x="5202238" y="976313"/>
                <a:ext cx="238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37" name="Rectangle 722"/>
              <p:cNvSpPr>
                <a:spLocks noChangeArrowheads="1"/>
              </p:cNvSpPr>
              <p:nvPr/>
            </p:nvSpPr>
            <p:spPr bwMode="auto">
              <a:xfrm>
                <a:off x="3397250" y="947738"/>
                <a:ext cx="8015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.75</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038" name="Line 723"/>
              <p:cNvSpPr>
                <a:spLocks noChangeShapeType="1"/>
              </p:cNvSpPr>
              <p:nvPr/>
            </p:nvSpPr>
            <p:spPr bwMode="auto">
              <a:xfrm flipH="1">
                <a:off x="3513138" y="877888"/>
                <a:ext cx="238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39" name="Line 724"/>
              <p:cNvSpPr>
                <a:spLocks noChangeShapeType="1"/>
              </p:cNvSpPr>
              <p:nvPr/>
            </p:nvSpPr>
            <p:spPr bwMode="auto">
              <a:xfrm>
                <a:off x="5202238" y="877888"/>
                <a:ext cx="238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024" name="Rectangle 725"/>
              <p:cNvSpPr>
                <a:spLocks noChangeArrowheads="1"/>
              </p:cNvSpPr>
              <p:nvPr/>
            </p:nvSpPr>
            <p:spPr bwMode="auto">
              <a:xfrm>
                <a:off x="3449638" y="849313"/>
                <a:ext cx="3206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1</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1025" name="Line 726"/>
              <p:cNvSpPr>
                <a:spLocks noChangeShapeType="1"/>
              </p:cNvSpPr>
              <p:nvPr/>
            </p:nvSpPr>
            <p:spPr bwMode="auto">
              <a:xfrm flipH="1">
                <a:off x="3513138" y="774700"/>
                <a:ext cx="238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026" name="Line 727"/>
              <p:cNvSpPr>
                <a:spLocks noChangeShapeType="1"/>
              </p:cNvSpPr>
              <p:nvPr/>
            </p:nvSpPr>
            <p:spPr bwMode="auto">
              <a:xfrm>
                <a:off x="5202238" y="774700"/>
                <a:ext cx="238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027" name="Rectangle 728"/>
              <p:cNvSpPr>
                <a:spLocks noChangeArrowheads="1"/>
              </p:cNvSpPr>
              <p:nvPr/>
            </p:nvSpPr>
            <p:spPr bwMode="auto">
              <a:xfrm>
                <a:off x="3362325" y="744538"/>
                <a:ext cx="11221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1.25</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1028" name="Line 729"/>
              <p:cNvSpPr>
                <a:spLocks noChangeShapeType="1"/>
              </p:cNvSpPr>
              <p:nvPr/>
            </p:nvSpPr>
            <p:spPr bwMode="auto">
              <a:xfrm flipH="1">
                <a:off x="3513138" y="676275"/>
                <a:ext cx="238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029" name="Line 730"/>
              <p:cNvSpPr>
                <a:spLocks noChangeShapeType="1"/>
              </p:cNvSpPr>
              <p:nvPr/>
            </p:nvSpPr>
            <p:spPr bwMode="auto">
              <a:xfrm>
                <a:off x="5202238" y="676275"/>
                <a:ext cx="238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030" name="Rectangle 731"/>
              <p:cNvSpPr>
                <a:spLocks noChangeArrowheads="1"/>
              </p:cNvSpPr>
              <p:nvPr/>
            </p:nvSpPr>
            <p:spPr bwMode="auto">
              <a:xfrm>
                <a:off x="3397250" y="646113"/>
                <a:ext cx="8015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1.5</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1031" name="Line 732"/>
              <p:cNvSpPr>
                <a:spLocks noChangeShapeType="1"/>
              </p:cNvSpPr>
              <p:nvPr/>
            </p:nvSpPr>
            <p:spPr bwMode="auto">
              <a:xfrm flipH="1">
                <a:off x="3513138" y="571500"/>
                <a:ext cx="238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032" name="Line 733"/>
              <p:cNvSpPr>
                <a:spLocks noChangeShapeType="1"/>
              </p:cNvSpPr>
              <p:nvPr/>
            </p:nvSpPr>
            <p:spPr bwMode="auto">
              <a:xfrm>
                <a:off x="5202238" y="571500"/>
                <a:ext cx="238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033" name="Rectangle 734"/>
              <p:cNvSpPr>
                <a:spLocks noChangeArrowheads="1"/>
              </p:cNvSpPr>
              <p:nvPr/>
            </p:nvSpPr>
            <p:spPr bwMode="auto">
              <a:xfrm>
                <a:off x="3362325" y="541338"/>
                <a:ext cx="11221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1.75</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1035" name="Line 735"/>
              <p:cNvSpPr>
                <a:spLocks noChangeShapeType="1"/>
              </p:cNvSpPr>
              <p:nvPr/>
            </p:nvSpPr>
            <p:spPr bwMode="auto">
              <a:xfrm flipH="1">
                <a:off x="3513138" y="473075"/>
                <a:ext cx="238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036" name="Line 736"/>
              <p:cNvSpPr>
                <a:spLocks noChangeShapeType="1"/>
              </p:cNvSpPr>
              <p:nvPr/>
            </p:nvSpPr>
            <p:spPr bwMode="auto">
              <a:xfrm>
                <a:off x="5202238" y="473075"/>
                <a:ext cx="238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037" name="Rectangle 737"/>
              <p:cNvSpPr>
                <a:spLocks noChangeArrowheads="1"/>
              </p:cNvSpPr>
              <p:nvPr/>
            </p:nvSpPr>
            <p:spPr bwMode="auto">
              <a:xfrm>
                <a:off x="3449638" y="444500"/>
                <a:ext cx="3206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2</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1038" name="Line 738"/>
              <p:cNvSpPr>
                <a:spLocks noChangeShapeType="1"/>
              </p:cNvSpPr>
              <p:nvPr/>
            </p:nvSpPr>
            <p:spPr bwMode="auto">
              <a:xfrm flipH="1">
                <a:off x="3513138" y="369888"/>
                <a:ext cx="238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039" name="Line 739"/>
              <p:cNvSpPr>
                <a:spLocks noChangeShapeType="1"/>
              </p:cNvSpPr>
              <p:nvPr/>
            </p:nvSpPr>
            <p:spPr bwMode="auto">
              <a:xfrm>
                <a:off x="5202238" y="369888"/>
                <a:ext cx="238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040" name="Rectangle 740"/>
              <p:cNvSpPr>
                <a:spLocks noChangeArrowheads="1"/>
              </p:cNvSpPr>
              <p:nvPr/>
            </p:nvSpPr>
            <p:spPr bwMode="auto">
              <a:xfrm>
                <a:off x="3362325" y="339725"/>
                <a:ext cx="11221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2.25</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1041" name="Line 741"/>
              <p:cNvSpPr>
                <a:spLocks noChangeShapeType="1"/>
              </p:cNvSpPr>
              <p:nvPr/>
            </p:nvSpPr>
            <p:spPr bwMode="auto">
              <a:xfrm flipH="1">
                <a:off x="3513138" y="271463"/>
                <a:ext cx="238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042" name="Line 742"/>
              <p:cNvSpPr>
                <a:spLocks noChangeShapeType="1"/>
              </p:cNvSpPr>
              <p:nvPr/>
            </p:nvSpPr>
            <p:spPr bwMode="auto">
              <a:xfrm>
                <a:off x="5202238" y="271463"/>
                <a:ext cx="238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043" name="Rectangle 743"/>
              <p:cNvSpPr>
                <a:spLocks noChangeArrowheads="1"/>
              </p:cNvSpPr>
              <p:nvPr/>
            </p:nvSpPr>
            <p:spPr bwMode="auto">
              <a:xfrm>
                <a:off x="3397250" y="241300"/>
                <a:ext cx="8015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2.5</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1045" name="Line 745"/>
              <p:cNvSpPr>
                <a:spLocks noChangeShapeType="1"/>
              </p:cNvSpPr>
              <p:nvPr/>
            </p:nvSpPr>
            <p:spPr bwMode="auto">
              <a:xfrm>
                <a:off x="3536950" y="1382713"/>
                <a:ext cx="1665288"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046" name="Line 746"/>
              <p:cNvSpPr>
                <a:spLocks noChangeShapeType="1"/>
              </p:cNvSpPr>
              <p:nvPr/>
            </p:nvSpPr>
            <p:spPr bwMode="auto">
              <a:xfrm flipV="1">
                <a:off x="3773488" y="271463"/>
                <a:ext cx="0" cy="1111250"/>
              </a:xfrm>
              <a:prstGeom prst="line">
                <a:avLst/>
              </a:prstGeom>
              <a:noFill/>
              <a:ln w="6350">
                <a:solidFill>
                  <a:srgbClr val="000000"/>
                </a:solidFill>
                <a:prstDash val="sysDot"/>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047" name="Line 747"/>
              <p:cNvSpPr>
                <a:spLocks noChangeShapeType="1"/>
              </p:cNvSpPr>
              <p:nvPr/>
            </p:nvSpPr>
            <p:spPr bwMode="auto">
              <a:xfrm>
                <a:off x="3536950" y="1382713"/>
                <a:ext cx="0" cy="2222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048" name="Line 748"/>
              <p:cNvSpPr>
                <a:spLocks noChangeShapeType="1"/>
              </p:cNvSpPr>
              <p:nvPr/>
            </p:nvSpPr>
            <p:spPr bwMode="auto">
              <a:xfrm flipV="1">
                <a:off x="3536950" y="247650"/>
                <a:ext cx="0" cy="238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049" name="Line 749"/>
              <p:cNvSpPr>
                <a:spLocks noChangeShapeType="1"/>
              </p:cNvSpPr>
              <p:nvPr/>
            </p:nvSpPr>
            <p:spPr bwMode="auto">
              <a:xfrm>
                <a:off x="3582988" y="1382713"/>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050" name="Line 750"/>
              <p:cNvSpPr>
                <a:spLocks noChangeShapeType="1"/>
              </p:cNvSpPr>
              <p:nvPr/>
            </p:nvSpPr>
            <p:spPr bwMode="auto">
              <a:xfrm flipV="1">
                <a:off x="3582988" y="258763"/>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051" name="Line 751"/>
              <p:cNvSpPr>
                <a:spLocks noChangeShapeType="1"/>
              </p:cNvSpPr>
              <p:nvPr/>
            </p:nvSpPr>
            <p:spPr bwMode="auto">
              <a:xfrm>
                <a:off x="3629025" y="1382713"/>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052" name="Line 752"/>
              <p:cNvSpPr>
                <a:spLocks noChangeShapeType="1"/>
              </p:cNvSpPr>
              <p:nvPr/>
            </p:nvSpPr>
            <p:spPr bwMode="auto">
              <a:xfrm flipV="1">
                <a:off x="3629025" y="258763"/>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053" name="Line 753"/>
              <p:cNvSpPr>
                <a:spLocks noChangeShapeType="1"/>
              </p:cNvSpPr>
              <p:nvPr/>
            </p:nvSpPr>
            <p:spPr bwMode="auto">
              <a:xfrm>
                <a:off x="3681413" y="1382713"/>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054" name="Line 754"/>
              <p:cNvSpPr>
                <a:spLocks noChangeShapeType="1"/>
              </p:cNvSpPr>
              <p:nvPr/>
            </p:nvSpPr>
            <p:spPr bwMode="auto">
              <a:xfrm flipV="1">
                <a:off x="3681413" y="258763"/>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055" name="Line 755"/>
              <p:cNvSpPr>
                <a:spLocks noChangeShapeType="1"/>
              </p:cNvSpPr>
              <p:nvPr/>
            </p:nvSpPr>
            <p:spPr bwMode="auto">
              <a:xfrm>
                <a:off x="3727450" y="1382713"/>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40" name="Line 756"/>
              <p:cNvSpPr>
                <a:spLocks noChangeShapeType="1"/>
              </p:cNvSpPr>
              <p:nvPr/>
            </p:nvSpPr>
            <p:spPr bwMode="auto">
              <a:xfrm flipV="1">
                <a:off x="3727450" y="258763"/>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41" name="Rectangle 757"/>
              <p:cNvSpPr>
                <a:spLocks noChangeArrowheads="1"/>
              </p:cNvSpPr>
              <p:nvPr/>
            </p:nvSpPr>
            <p:spPr bwMode="auto">
              <a:xfrm>
                <a:off x="3471863" y="1439863"/>
                <a:ext cx="11702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-100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042" name="Line 758"/>
              <p:cNvSpPr>
                <a:spLocks noChangeShapeType="1"/>
              </p:cNvSpPr>
              <p:nvPr/>
            </p:nvSpPr>
            <p:spPr bwMode="auto">
              <a:xfrm>
                <a:off x="3773488" y="1382713"/>
                <a:ext cx="0" cy="2222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43" name="Line 759"/>
              <p:cNvSpPr>
                <a:spLocks noChangeShapeType="1"/>
              </p:cNvSpPr>
              <p:nvPr/>
            </p:nvSpPr>
            <p:spPr bwMode="auto">
              <a:xfrm flipV="1">
                <a:off x="3773488" y="247650"/>
                <a:ext cx="0" cy="238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44" name="Line 760"/>
              <p:cNvSpPr>
                <a:spLocks noChangeShapeType="1"/>
              </p:cNvSpPr>
              <p:nvPr/>
            </p:nvSpPr>
            <p:spPr bwMode="auto">
              <a:xfrm>
                <a:off x="3819525" y="1382713"/>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45" name="Line 761"/>
              <p:cNvSpPr>
                <a:spLocks noChangeShapeType="1"/>
              </p:cNvSpPr>
              <p:nvPr/>
            </p:nvSpPr>
            <p:spPr bwMode="auto">
              <a:xfrm flipV="1">
                <a:off x="3819525" y="258763"/>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46" name="Line 762"/>
              <p:cNvSpPr>
                <a:spLocks noChangeShapeType="1"/>
              </p:cNvSpPr>
              <p:nvPr/>
            </p:nvSpPr>
            <p:spPr bwMode="auto">
              <a:xfrm>
                <a:off x="3865563" y="1382713"/>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47" name="Line 763"/>
              <p:cNvSpPr>
                <a:spLocks noChangeShapeType="1"/>
              </p:cNvSpPr>
              <p:nvPr/>
            </p:nvSpPr>
            <p:spPr bwMode="auto">
              <a:xfrm flipV="1">
                <a:off x="3865563" y="258763"/>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48" name="Line 764"/>
              <p:cNvSpPr>
                <a:spLocks noChangeShapeType="1"/>
              </p:cNvSpPr>
              <p:nvPr/>
            </p:nvSpPr>
            <p:spPr bwMode="auto">
              <a:xfrm>
                <a:off x="3917950" y="1382713"/>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49" name="Line 765"/>
              <p:cNvSpPr>
                <a:spLocks noChangeShapeType="1"/>
              </p:cNvSpPr>
              <p:nvPr/>
            </p:nvSpPr>
            <p:spPr bwMode="auto">
              <a:xfrm flipV="1">
                <a:off x="3917950" y="258763"/>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50" name="Line 766"/>
              <p:cNvSpPr>
                <a:spLocks noChangeShapeType="1"/>
              </p:cNvSpPr>
              <p:nvPr/>
            </p:nvSpPr>
            <p:spPr bwMode="auto">
              <a:xfrm>
                <a:off x="3963988" y="1382713"/>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51" name="Line 767"/>
              <p:cNvSpPr>
                <a:spLocks noChangeShapeType="1"/>
              </p:cNvSpPr>
              <p:nvPr/>
            </p:nvSpPr>
            <p:spPr bwMode="auto">
              <a:xfrm flipV="1">
                <a:off x="3963988" y="258763"/>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52" name="Rectangle 768"/>
              <p:cNvSpPr>
                <a:spLocks noChangeArrowheads="1"/>
              </p:cNvSpPr>
              <p:nvPr/>
            </p:nvSpPr>
            <p:spPr bwMode="auto">
              <a:xfrm>
                <a:off x="3756025" y="1439863"/>
                <a:ext cx="3206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053" name="Line 769"/>
              <p:cNvSpPr>
                <a:spLocks noChangeShapeType="1"/>
              </p:cNvSpPr>
              <p:nvPr/>
            </p:nvSpPr>
            <p:spPr bwMode="auto">
              <a:xfrm>
                <a:off x="4010025" y="1382713"/>
                <a:ext cx="0" cy="2222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54" name="Line 770"/>
              <p:cNvSpPr>
                <a:spLocks noChangeShapeType="1"/>
              </p:cNvSpPr>
              <p:nvPr/>
            </p:nvSpPr>
            <p:spPr bwMode="auto">
              <a:xfrm flipV="1">
                <a:off x="4010025" y="247650"/>
                <a:ext cx="0" cy="238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55" name="Line 771"/>
              <p:cNvSpPr>
                <a:spLocks noChangeShapeType="1"/>
              </p:cNvSpPr>
              <p:nvPr/>
            </p:nvSpPr>
            <p:spPr bwMode="auto">
              <a:xfrm>
                <a:off x="4057650" y="1382713"/>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56" name="Line 772"/>
              <p:cNvSpPr>
                <a:spLocks noChangeShapeType="1"/>
              </p:cNvSpPr>
              <p:nvPr/>
            </p:nvSpPr>
            <p:spPr bwMode="auto">
              <a:xfrm flipV="1">
                <a:off x="4057650" y="258763"/>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57" name="Line 773"/>
              <p:cNvSpPr>
                <a:spLocks noChangeShapeType="1"/>
              </p:cNvSpPr>
              <p:nvPr/>
            </p:nvSpPr>
            <p:spPr bwMode="auto">
              <a:xfrm>
                <a:off x="4103688" y="1382713"/>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58" name="Line 774"/>
              <p:cNvSpPr>
                <a:spLocks noChangeShapeType="1"/>
              </p:cNvSpPr>
              <p:nvPr/>
            </p:nvSpPr>
            <p:spPr bwMode="auto">
              <a:xfrm flipV="1">
                <a:off x="4103688" y="258763"/>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59" name="Line 775"/>
              <p:cNvSpPr>
                <a:spLocks noChangeShapeType="1"/>
              </p:cNvSpPr>
              <p:nvPr/>
            </p:nvSpPr>
            <p:spPr bwMode="auto">
              <a:xfrm>
                <a:off x="4156075" y="1382713"/>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60" name="Line 776"/>
              <p:cNvSpPr>
                <a:spLocks noChangeShapeType="1"/>
              </p:cNvSpPr>
              <p:nvPr/>
            </p:nvSpPr>
            <p:spPr bwMode="auto">
              <a:xfrm flipV="1">
                <a:off x="4156075" y="258763"/>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61" name="Line 777"/>
              <p:cNvSpPr>
                <a:spLocks noChangeShapeType="1"/>
              </p:cNvSpPr>
              <p:nvPr/>
            </p:nvSpPr>
            <p:spPr bwMode="auto">
              <a:xfrm>
                <a:off x="4202113" y="1382713"/>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62" name="Line 778"/>
              <p:cNvSpPr>
                <a:spLocks noChangeShapeType="1"/>
              </p:cNvSpPr>
              <p:nvPr/>
            </p:nvSpPr>
            <p:spPr bwMode="auto">
              <a:xfrm flipV="1">
                <a:off x="4202113" y="258763"/>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63" name="Rectangle 779"/>
              <p:cNvSpPr>
                <a:spLocks noChangeArrowheads="1"/>
              </p:cNvSpPr>
              <p:nvPr/>
            </p:nvSpPr>
            <p:spPr bwMode="auto">
              <a:xfrm>
                <a:off x="3959225" y="1439863"/>
                <a:ext cx="9618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100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064" name="Line 780"/>
              <p:cNvSpPr>
                <a:spLocks noChangeShapeType="1"/>
              </p:cNvSpPr>
              <p:nvPr/>
            </p:nvSpPr>
            <p:spPr bwMode="auto">
              <a:xfrm>
                <a:off x="4248150" y="1382713"/>
                <a:ext cx="0" cy="2222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65" name="Line 781"/>
              <p:cNvSpPr>
                <a:spLocks noChangeShapeType="1"/>
              </p:cNvSpPr>
              <p:nvPr/>
            </p:nvSpPr>
            <p:spPr bwMode="auto">
              <a:xfrm flipV="1">
                <a:off x="4248150" y="247650"/>
                <a:ext cx="0" cy="238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66" name="Line 782"/>
              <p:cNvSpPr>
                <a:spLocks noChangeShapeType="1"/>
              </p:cNvSpPr>
              <p:nvPr/>
            </p:nvSpPr>
            <p:spPr bwMode="auto">
              <a:xfrm>
                <a:off x="4294188" y="1382713"/>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67" name="Line 783"/>
              <p:cNvSpPr>
                <a:spLocks noChangeShapeType="1"/>
              </p:cNvSpPr>
              <p:nvPr/>
            </p:nvSpPr>
            <p:spPr bwMode="auto">
              <a:xfrm flipV="1">
                <a:off x="4294188" y="258763"/>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68" name="Line 784"/>
              <p:cNvSpPr>
                <a:spLocks noChangeShapeType="1"/>
              </p:cNvSpPr>
              <p:nvPr/>
            </p:nvSpPr>
            <p:spPr bwMode="auto">
              <a:xfrm>
                <a:off x="4340225" y="1382713"/>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69" name="Line 785"/>
              <p:cNvSpPr>
                <a:spLocks noChangeShapeType="1"/>
              </p:cNvSpPr>
              <p:nvPr/>
            </p:nvSpPr>
            <p:spPr bwMode="auto">
              <a:xfrm flipV="1">
                <a:off x="4340225" y="258763"/>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70" name="Line 786"/>
              <p:cNvSpPr>
                <a:spLocks noChangeShapeType="1"/>
              </p:cNvSpPr>
              <p:nvPr/>
            </p:nvSpPr>
            <p:spPr bwMode="auto">
              <a:xfrm>
                <a:off x="4392613" y="1382713"/>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71" name="Line 787"/>
              <p:cNvSpPr>
                <a:spLocks noChangeShapeType="1"/>
              </p:cNvSpPr>
              <p:nvPr/>
            </p:nvSpPr>
            <p:spPr bwMode="auto">
              <a:xfrm flipV="1">
                <a:off x="4392613" y="258763"/>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72" name="Line 788"/>
              <p:cNvSpPr>
                <a:spLocks noChangeShapeType="1"/>
              </p:cNvSpPr>
              <p:nvPr/>
            </p:nvSpPr>
            <p:spPr bwMode="auto">
              <a:xfrm>
                <a:off x="4438650" y="1382713"/>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73" name="Line 789"/>
              <p:cNvSpPr>
                <a:spLocks noChangeShapeType="1"/>
              </p:cNvSpPr>
              <p:nvPr/>
            </p:nvSpPr>
            <p:spPr bwMode="auto">
              <a:xfrm flipV="1">
                <a:off x="4438650" y="258763"/>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74" name="Rectangle 790"/>
              <p:cNvSpPr>
                <a:spLocks noChangeArrowheads="1"/>
              </p:cNvSpPr>
              <p:nvPr/>
            </p:nvSpPr>
            <p:spPr bwMode="auto">
              <a:xfrm>
                <a:off x="4195763" y="1439863"/>
                <a:ext cx="9618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200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075" name="Line 791"/>
              <p:cNvSpPr>
                <a:spLocks noChangeShapeType="1"/>
              </p:cNvSpPr>
              <p:nvPr/>
            </p:nvSpPr>
            <p:spPr bwMode="auto">
              <a:xfrm>
                <a:off x="4491038" y="1382713"/>
                <a:ext cx="0" cy="2222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76" name="Line 792"/>
              <p:cNvSpPr>
                <a:spLocks noChangeShapeType="1"/>
              </p:cNvSpPr>
              <p:nvPr/>
            </p:nvSpPr>
            <p:spPr bwMode="auto">
              <a:xfrm flipV="1">
                <a:off x="4491038" y="247650"/>
                <a:ext cx="0" cy="238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77" name="Line 793"/>
              <p:cNvSpPr>
                <a:spLocks noChangeShapeType="1"/>
              </p:cNvSpPr>
              <p:nvPr/>
            </p:nvSpPr>
            <p:spPr bwMode="auto">
              <a:xfrm>
                <a:off x="4537075" y="1382713"/>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78" name="Line 794"/>
              <p:cNvSpPr>
                <a:spLocks noChangeShapeType="1"/>
              </p:cNvSpPr>
              <p:nvPr/>
            </p:nvSpPr>
            <p:spPr bwMode="auto">
              <a:xfrm flipV="1">
                <a:off x="4537075" y="258763"/>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79" name="Line 795"/>
              <p:cNvSpPr>
                <a:spLocks noChangeShapeType="1"/>
              </p:cNvSpPr>
              <p:nvPr/>
            </p:nvSpPr>
            <p:spPr bwMode="auto">
              <a:xfrm>
                <a:off x="4583113" y="1382713"/>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80" name="Line 796"/>
              <p:cNvSpPr>
                <a:spLocks noChangeShapeType="1"/>
              </p:cNvSpPr>
              <p:nvPr/>
            </p:nvSpPr>
            <p:spPr bwMode="auto">
              <a:xfrm flipV="1">
                <a:off x="4583113" y="258763"/>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81" name="Line 797"/>
              <p:cNvSpPr>
                <a:spLocks noChangeShapeType="1"/>
              </p:cNvSpPr>
              <p:nvPr/>
            </p:nvSpPr>
            <p:spPr bwMode="auto">
              <a:xfrm>
                <a:off x="4635500" y="1382713"/>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82" name="Line 798"/>
              <p:cNvSpPr>
                <a:spLocks noChangeShapeType="1"/>
              </p:cNvSpPr>
              <p:nvPr/>
            </p:nvSpPr>
            <p:spPr bwMode="auto">
              <a:xfrm flipV="1">
                <a:off x="4635500" y="258763"/>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83" name="Line 799"/>
              <p:cNvSpPr>
                <a:spLocks noChangeShapeType="1"/>
              </p:cNvSpPr>
              <p:nvPr/>
            </p:nvSpPr>
            <p:spPr bwMode="auto">
              <a:xfrm>
                <a:off x="4681538" y="1382713"/>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84" name="Line 800"/>
              <p:cNvSpPr>
                <a:spLocks noChangeShapeType="1"/>
              </p:cNvSpPr>
              <p:nvPr/>
            </p:nvSpPr>
            <p:spPr bwMode="auto">
              <a:xfrm flipV="1">
                <a:off x="4681538" y="258763"/>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85" name="Rectangle 801"/>
              <p:cNvSpPr>
                <a:spLocks noChangeArrowheads="1"/>
              </p:cNvSpPr>
              <p:nvPr/>
            </p:nvSpPr>
            <p:spPr bwMode="auto">
              <a:xfrm>
                <a:off x="4438650" y="1439863"/>
                <a:ext cx="9618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300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086" name="Line 802"/>
              <p:cNvSpPr>
                <a:spLocks noChangeShapeType="1"/>
              </p:cNvSpPr>
              <p:nvPr/>
            </p:nvSpPr>
            <p:spPr bwMode="auto">
              <a:xfrm>
                <a:off x="4729163" y="1382713"/>
                <a:ext cx="0" cy="2222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87" name="Line 803"/>
              <p:cNvSpPr>
                <a:spLocks noChangeShapeType="1"/>
              </p:cNvSpPr>
              <p:nvPr/>
            </p:nvSpPr>
            <p:spPr bwMode="auto">
              <a:xfrm flipV="1">
                <a:off x="4729163" y="247650"/>
                <a:ext cx="0" cy="238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88" name="Line 804"/>
              <p:cNvSpPr>
                <a:spLocks noChangeShapeType="1"/>
              </p:cNvSpPr>
              <p:nvPr/>
            </p:nvSpPr>
            <p:spPr bwMode="auto">
              <a:xfrm>
                <a:off x="4775200" y="1382713"/>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89" name="Line 805"/>
              <p:cNvSpPr>
                <a:spLocks noChangeShapeType="1"/>
              </p:cNvSpPr>
              <p:nvPr/>
            </p:nvSpPr>
            <p:spPr bwMode="auto">
              <a:xfrm flipV="1">
                <a:off x="4775200" y="258763"/>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90" name="Line 806"/>
              <p:cNvSpPr>
                <a:spLocks noChangeShapeType="1"/>
              </p:cNvSpPr>
              <p:nvPr/>
            </p:nvSpPr>
            <p:spPr bwMode="auto">
              <a:xfrm>
                <a:off x="4821238" y="1382713"/>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91" name="Line 807"/>
              <p:cNvSpPr>
                <a:spLocks noChangeShapeType="1"/>
              </p:cNvSpPr>
              <p:nvPr/>
            </p:nvSpPr>
            <p:spPr bwMode="auto">
              <a:xfrm flipV="1">
                <a:off x="4821238" y="258763"/>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92" name="Line 808"/>
              <p:cNvSpPr>
                <a:spLocks noChangeShapeType="1"/>
              </p:cNvSpPr>
              <p:nvPr/>
            </p:nvSpPr>
            <p:spPr bwMode="auto">
              <a:xfrm>
                <a:off x="4873625" y="1382713"/>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93" name="Line 809"/>
              <p:cNvSpPr>
                <a:spLocks noChangeShapeType="1"/>
              </p:cNvSpPr>
              <p:nvPr/>
            </p:nvSpPr>
            <p:spPr bwMode="auto">
              <a:xfrm flipV="1">
                <a:off x="4873625" y="258763"/>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94" name="Line 810"/>
              <p:cNvSpPr>
                <a:spLocks noChangeShapeType="1"/>
              </p:cNvSpPr>
              <p:nvPr/>
            </p:nvSpPr>
            <p:spPr bwMode="auto">
              <a:xfrm>
                <a:off x="4919663" y="1382713"/>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95" name="Line 811"/>
              <p:cNvSpPr>
                <a:spLocks noChangeShapeType="1"/>
              </p:cNvSpPr>
              <p:nvPr/>
            </p:nvSpPr>
            <p:spPr bwMode="auto">
              <a:xfrm flipV="1">
                <a:off x="4919663" y="258763"/>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96" name="Rectangle 812"/>
              <p:cNvSpPr>
                <a:spLocks noChangeArrowheads="1"/>
              </p:cNvSpPr>
              <p:nvPr/>
            </p:nvSpPr>
            <p:spPr bwMode="auto">
              <a:xfrm>
                <a:off x="4676775" y="1439863"/>
                <a:ext cx="9618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400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097" name="Line 813"/>
              <p:cNvSpPr>
                <a:spLocks noChangeShapeType="1"/>
              </p:cNvSpPr>
              <p:nvPr/>
            </p:nvSpPr>
            <p:spPr bwMode="auto">
              <a:xfrm>
                <a:off x="4965700" y="1382713"/>
                <a:ext cx="0" cy="2222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98" name="Line 814"/>
              <p:cNvSpPr>
                <a:spLocks noChangeShapeType="1"/>
              </p:cNvSpPr>
              <p:nvPr/>
            </p:nvSpPr>
            <p:spPr bwMode="auto">
              <a:xfrm flipV="1">
                <a:off x="4965700" y="247650"/>
                <a:ext cx="0" cy="238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099" name="Line 815"/>
              <p:cNvSpPr>
                <a:spLocks noChangeShapeType="1"/>
              </p:cNvSpPr>
              <p:nvPr/>
            </p:nvSpPr>
            <p:spPr bwMode="auto">
              <a:xfrm>
                <a:off x="5011738" y="1382713"/>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00" name="Line 816"/>
              <p:cNvSpPr>
                <a:spLocks noChangeShapeType="1"/>
              </p:cNvSpPr>
              <p:nvPr/>
            </p:nvSpPr>
            <p:spPr bwMode="auto">
              <a:xfrm flipV="1">
                <a:off x="5011738" y="258763"/>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01" name="Line 817"/>
              <p:cNvSpPr>
                <a:spLocks noChangeShapeType="1"/>
              </p:cNvSpPr>
              <p:nvPr/>
            </p:nvSpPr>
            <p:spPr bwMode="auto">
              <a:xfrm>
                <a:off x="5057775" y="1382713"/>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02" name="Line 818"/>
              <p:cNvSpPr>
                <a:spLocks noChangeShapeType="1"/>
              </p:cNvSpPr>
              <p:nvPr/>
            </p:nvSpPr>
            <p:spPr bwMode="auto">
              <a:xfrm flipV="1">
                <a:off x="5057775" y="258763"/>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03" name="Line 819"/>
              <p:cNvSpPr>
                <a:spLocks noChangeShapeType="1"/>
              </p:cNvSpPr>
              <p:nvPr/>
            </p:nvSpPr>
            <p:spPr bwMode="auto">
              <a:xfrm>
                <a:off x="5110163" y="1382713"/>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04" name="Line 820"/>
              <p:cNvSpPr>
                <a:spLocks noChangeShapeType="1"/>
              </p:cNvSpPr>
              <p:nvPr/>
            </p:nvSpPr>
            <p:spPr bwMode="auto">
              <a:xfrm flipV="1">
                <a:off x="5110163" y="258763"/>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05" name="Line 821"/>
              <p:cNvSpPr>
                <a:spLocks noChangeShapeType="1"/>
              </p:cNvSpPr>
              <p:nvPr/>
            </p:nvSpPr>
            <p:spPr bwMode="auto">
              <a:xfrm>
                <a:off x="5156200" y="1382713"/>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06" name="Line 822"/>
              <p:cNvSpPr>
                <a:spLocks noChangeShapeType="1"/>
              </p:cNvSpPr>
              <p:nvPr/>
            </p:nvSpPr>
            <p:spPr bwMode="auto">
              <a:xfrm flipV="1">
                <a:off x="5156200" y="258763"/>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07" name="Rectangle 823"/>
              <p:cNvSpPr>
                <a:spLocks noChangeArrowheads="1"/>
              </p:cNvSpPr>
              <p:nvPr/>
            </p:nvSpPr>
            <p:spPr bwMode="auto">
              <a:xfrm>
                <a:off x="4913313" y="1439863"/>
                <a:ext cx="9618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500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108" name="Line 824"/>
              <p:cNvSpPr>
                <a:spLocks noChangeShapeType="1"/>
              </p:cNvSpPr>
              <p:nvPr/>
            </p:nvSpPr>
            <p:spPr bwMode="auto">
              <a:xfrm>
                <a:off x="5202238" y="1382713"/>
                <a:ext cx="0" cy="2222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09" name="Line 825"/>
              <p:cNvSpPr>
                <a:spLocks noChangeShapeType="1"/>
              </p:cNvSpPr>
              <p:nvPr/>
            </p:nvSpPr>
            <p:spPr bwMode="auto">
              <a:xfrm flipV="1">
                <a:off x="5202238" y="247650"/>
                <a:ext cx="0" cy="238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10" name="Rectangle 826"/>
              <p:cNvSpPr>
                <a:spLocks noChangeArrowheads="1"/>
              </p:cNvSpPr>
              <p:nvPr/>
            </p:nvSpPr>
            <p:spPr bwMode="auto">
              <a:xfrm>
                <a:off x="5151438" y="1439863"/>
                <a:ext cx="9618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600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111" name="Rectangle 827"/>
              <p:cNvSpPr>
                <a:spLocks noChangeArrowheads="1"/>
              </p:cNvSpPr>
              <p:nvPr/>
            </p:nvSpPr>
            <p:spPr bwMode="auto">
              <a:xfrm>
                <a:off x="4108450" y="1539875"/>
                <a:ext cx="734175"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lvl="0"/>
                <a:r>
                  <a:rPr kumimoji="0" lang="en-US" altLang="en-US" sz="6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Concentration (</a:t>
                </a:r>
                <a:r>
                  <a:rPr lang="en-US" altLang="en-US" sz="600" dirty="0">
                    <a:solidFill>
                      <a:srgbClr val="000000"/>
                    </a:solidFill>
                    <a:latin typeface="Times New Roman" panose="02020603050405020304" pitchFamily="18" charset="0"/>
                    <a:cs typeface="Times New Roman" panose="02020603050405020304" pitchFamily="18" charset="0"/>
                  </a:rPr>
                  <a:t>fmol/µl</a:t>
                </a:r>
                <a:r>
                  <a:rPr kumimoji="0" lang="en-US" altLang="en-US" sz="6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a:t>
                </a:r>
                <a:endParaRPr kumimoji="0" lang="en-US" altLang="en-US" sz="6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113" name="Rectangle 829"/>
              <p:cNvSpPr>
                <a:spLocks noChangeArrowheads="1"/>
              </p:cNvSpPr>
              <p:nvPr/>
            </p:nvSpPr>
            <p:spPr bwMode="auto">
              <a:xfrm>
                <a:off x="5380038" y="877888"/>
                <a:ext cx="6412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y3</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114" name="Oval 830"/>
              <p:cNvSpPr>
                <a:spLocks noChangeArrowheads="1"/>
              </p:cNvSpPr>
              <p:nvPr/>
            </p:nvSpPr>
            <p:spPr bwMode="auto">
              <a:xfrm>
                <a:off x="5299075" y="893763"/>
                <a:ext cx="39688" cy="39688"/>
              </a:xfrm>
              <a:prstGeom prst="ellipse">
                <a:avLst/>
              </a:prstGeom>
              <a:solidFill>
                <a:srgbClr val="00FF00"/>
              </a:solidFill>
              <a:ln w="6350">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15" name="Rectangle 831"/>
              <p:cNvSpPr>
                <a:spLocks noChangeArrowheads="1"/>
              </p:cNvSpPr>
              <p:nvPr/>
            </p:nvSpPr>
            <p:spPr bwMode="auto">
              <a:xfrm>
                <a:off x="5380038" y="773113"/>
                <a:ext cx="16511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y11+2</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116" name="Oval 832"/>
              <p:cNvSpPr>
                <a:spLocks noChangeArrowheads="1"/>
              </p:cNvSpPr>
              <p:nvPr/>
            </p:nvSpPr>
            <p:spPr bwMode="auto">
              <a:xfrm>
                <a:off x="5299075" y="788988"/>
                <a:ext cx="39688" cy="39688"/>
              </a:xfrm>
              <a:prstGeom prst="ellipse">
                <a:avLst/>
              </a:prstGeom>
              <a:solidFill>
                <a:srgbClr val="FF0000"/>
              </a:solidFill>
              <a:ln w="635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17" name="Rectangle 833"/>
              <p:cNvSpPr>
                <a:spLocks noChangeArrowheads="1"/>
              </p:cNvSpPr>
              <p:nvPr/>
            </p:nvSpPr>
            <p:spPr bwMode="auto">
              <a:xfrm>
                <a:off x="5380038" y="674688"/>
                <a:ext cx="16511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y10+2</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118" name="Oval 834"/>
              <p:cNvSpPr>
                <a:spLocks noChangeArrowheads="1"/>
              </p:cNvSpPr>
              <p:nvPr/>
            </p:nvSpPr>
            <p:spPr bwMode="auto">
              <a:xfrm>
                <a:off x="5299075" y="690563"/>
                <a:ext cx="39688" cy="39688"/>
              </a:xfrm>
              <a:prstGeom prst="ellipse">
                <a:avLst/>
              </a:prstGeom>
              <a:solidFill>
                <a:srgbClr val="0000FF"/>
              </a:solidFill>
              <a:ln w="635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19" name="Rectangle 835"/>
              <p:cNvSpPr>
                <a:spLocks noChangeArrowheads="1"/>
              </p:cNvSpPr>
              <p:nvPr/>
            </p:nvSpPr>
            <p:spPr bwMode="auto">
              <a:xfrm>
                <a:off x="3276600" y="1825625"/>
                <a:ext cx="2612895"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lvl="0"/>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35CFH3_WSSPPQ(Cam)EGLP(Cam)K_y10+2 = -.023 + .004 * Concentration (</a:t>
                </a:r>
                <a:r>
                  <a:rPr lang="en-US" altLang="en-US" sz="500" dirty="0">
                    <a:solidFill>
                      <a:srgbClr val="000000"/>
                    </a:solidFill>
                    <a:latin typeface="Times New Roman" panose="02020603050405020304" pitchFamily="18" charset="0"/>
                    <a:cs typeface="Times New Roman" panose="02020603050405020304" pitchFamily="18" charset="0"/>
                  </a:rPr>
                  <a:t>fmol/µl</a:t>
                </a: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 R^2 = .999</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120" name="Rectangle 836"/>
              <p:cNvSpPr>
                <a:spLocks noChangeArrowheads="1"/>
              </p:cNvSpPr>
              <p:nvPr/>
            </p:nvSpPr>
            <p:spPr bwMode="auto">
              <a:xfrm>
                <a:off x="3276600" y="1744663"/>
                <a:ext cx="2511906"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lvl="0"/>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35CFH3_WSSPPQ(Cam)EGLP(Cam)K_y3 = -.042 + .005 * Concentration (</a:t>
                </a:r>
                <a:r>
                  <a:rPr lang="en-US" altLang="en-US" sz="500" dirty="0">
                    <a:solidFill>
                      <a:srgbClr val="000000"/>
                    </a:solidFill>
                    <a:latin typeface="Times New Roman" panose="02020603050405020304" pitchFamily="18" charset="0"/>
                    <a:cs typeface="Times New Roman" panose="02020603050405020304" pitchFamily="18" charset="0"/>
                  </a:rPr>
                  <a:t>fmol/µl</a:t>
                </a: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 R^2 = .998</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121" name="Rectangle 837"/>
              <p:cNvSpPr>
                <a:spLocks noChangeArrowheads="1"/>
              </p:cNvSpPr>
              <p:nvPr/>
            </p:nvSpPr>
            <p:spPr bwMode="auto">
              <a:xfrm>
                <a:off x="3276600" y="1663700"/>
                <a:ext cx="2612895"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lvl="0"/>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35CFH3_WSSPPQ(Cam)EGLP(Cam)K_y11+2 = -.031 + .005 * Concentration (</a:t>
                </a:r>
                <a:r>
                  <a:rPr lang="en-US" altLang="en-US" sz="500" dirty="0">
                    <a:solidFill>
                      <a:srgbClr val="000000"/>
                    </a:solidFill>
                    <a:latin typeface="Times New Roman" panose="02020603050405020304" pitchFamily="18" charset="0"/>
                    <a:cs typeface="Times New Roman" panose="02020603050405020304" pitchFamily="18" charset="0"/>
                  </a:rPr>
                  <a:t>fmol/µl</a:t>
                </a: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 R^2 = .997</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122" name="Line 838"/>
              <p:cNvSpPr>
                <a:spLocks noChangeShapeType="1"/>
              </p:cNvSpPr>
              <p:nvPr/>
            </p:nvSpPr>
            <p:spPr bwMode="auto">
              <a:xfrm>
                <a:off x="3541713" y="271463"/>
                <a:ext cx="166052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23" name="Line 839"/>
              <p:cNvSpPr>
                <a:spLocks noChangeShapeType="1"/>
              </p:cNvSpPr>
              <p:nvPr/>
            </p:nvSpPr>
            <p:spPr bwMode="auto">
              <a:xfrm flipV="1">
                <a:off x="5202238" y="271463"/>
                <a:ext cx="0" cy="111125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24" name="Line 840"/>
              <p:cNvSpPr>
                <a:spLocks noChangeShapeType="1"/>
              </p:cNvSpPr>
              <p:nvPr/>
            </p:nvSpPr>
            <p:spPr bwMode="auto">
              <a:xfrm flipV="1">
                <a:off x="3651250" y="271463"/>
                <a:ext cx="1470025" cy="111125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25" name="Line 841"/>
              <p:cNvSpPr>
                <a:spLocks noChangeShapeType="1"/>
              </p:cNvSpPr>
              <p:nvPr/>
            </p:nvSpPr>
            <p:spPr bwMode="auto">
              <a:xfrm flipV="1">
                <a:off x="3663950" y="271463"/>
                <a:ext cx="1389063" cy="111125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26" name="Line 842"/>
              <p:cNvSpPr>
                <a:spLocks noChangeShapeType="1"/>
              </p:cNvSpPr>
              <p:nvPr/>
            </p:nvSpPr>
            <p:spPr bwMode="auto">
              <a:xfrm flipV="1">
                <a:off x="3663950" y="271463"/>
                <a:ext cx="1439863" cy="111125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27" name="Line 843"/>
              <p:cNvSpPr>
                <a:spLocks noChangeShapeType="1"/>
              </p:cNvSpPr>
              <p:nvPr/>
            </p:nvSpPr>
            <p:spPr bwMode="auto">
              <a:xfrm>
                <a:off x="3536950" y="1382713"/>
                <a:ext cx="1665288"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28" name="Line 844"/>
              <p:cNvSpPr>
                <a:spLocks noChangeShapeType="1"/>
              </p:cNvSpPr>
              <p:nvPr/>
            </p:nvSpPr>
            <p:spPr bwMode="auto">
              <a:xfrm flipV="1">
                <a:off x="3536950" y="271463"/>
                <a:ext cx="0" cy="111125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29" name="Oval 845"/>
              <p:cNvSpPr>
                <a:spLocks noChangeArrowheads="1"/>
              </p:cNvSpPr>
              <p:nvPr/>
            </p:nvSpPr>
            <p:spPr bwMode="auto">
              <a:xfrm>
                <a:off x="4945063" y="366713"/>
                <a:ext cx="41275" cy="39688"/>
              </a:xfrm>
              <a:prstGeom prst="ellipse">
                <a:avLst/>
              </a:prstGeom>
              <a:solidFill>
                <a:srgbClr val="0000FF"/>
              </a:solidFill>
              <a:ln w="635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30" name="Oval 846"/>
              <p:cNvSpPr>
                <a:spLocks noChangeArrowheads="1"/>
              </p:cNvSpPr>
              <p:nvPr/>
            </p:nvSpPr>
            <p:spPr bwMode="auto">
              <a:xfrm>
                <a:off x="4349750" y="830263"/>
                <a:ext cx="39688" cy="39688"/>
              </a:xfrm>
              <a:prstGeom prst="ellipse">
                <a:avLst/>
              </a:prstGeom>
              <a:solidFill>
                <a:srgbClr val="0000FF"/>
              </a:solidFill>
              <a:ln w="635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31" name="Oval 847"/>
              <p:cNvSpPr>
                <a:spLocks noChangeArrowheads="1"/>
              </p:cNvSpPr>
              <p:nvPr/>
            </p:nvSpPr>
            <p:spPr bwMode="auto">
              <a:xfrm>
                <a:off x="4054475" y="1044575"/>
                <a:ext cx="39688" cy="39688"/>
              </a:xfrm>
              <a:prstGeom prst="ellipse">
                <a:avLst/>
              </a:prstGeom>
              <a:solidFill>
                <a:srgbClr val="0000FF"/>
              </a:solidFill>
              <a:ln w="635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32" name="Oval 848"/>
              <p:cNvSpPr>
                <a:spLocks noChangeArrowheads="1"/>
              </p:cNvSpPr>
              <p:nvPr/>
            </p:nvSpPr>
            <p:spPr bwMode="auto">
              <a:xfrm>
                <a:off x="3903663" y="1165225"/>
                <a:ext cx="39688" cy="39688"/>
              </a:xfrm>
              <a:prstGeom prst="ellipse">
                <a:avLst/>
              </a:prstGeom>
              <a:solidFill>
                <a:srgbClr val="0000FF"/>
              </a:solidFill>
              <a:ln w="635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33" name="Oval 849"/>
              <p:cNvSpPr>
                <a:spLocks noChangeArrowheads="1"/>
              </p:cNvSpPr>
              <p:nvPr/>
            </p:nvSpPr>
            <p:spPr bwMode="auto">
              <a:xfrm>
                <a:off x="3829050" y="1223963"/>
                <a:ext cx="39688" cy="39688"/>
              </a:xfrm>
              <a:prstGeom prst="ellipse">
                <a:avLst/>
              </a:prstGeom>
              <a:solidFill>
                <a:srgbClr val="0000FF"/>
              </a:solidFill>
              <a:ln w="635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34" name="Oval 850"/>
              <p:cNvSpPr>
                <a:spLocks noChangeArrowheads="1"/>
              </p:cNvSpPr>
              <p:nvPr/>
            </p:nvSpPr>
            <p:spPr bwMode="auto">
              <a:xfrm>
                <a:off x="3794125" y="1246188"/>
                <a:ext cx="39688" cy="39688"/>
              </a:xfrm>
              <a:prstGeom prst="ellipse">
                <a:avLst/>
              </a:prstGeom>
              <a:solidFill>
                <a:srgbClr val="0000FF"/>
              </a:solidFill>
              <a:ln w="635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35" name="Oval 851"/>
              <p:cNvSpPr>
                <a:spLocks noChangeArrowheads="1"/>
              </p:cNvSpPr>
              <p:nvPr/>
            </p:nvSpPr>
            <p:spPr bwMode="auto">
              <a:xfrm>
                <a:off x="3770313" y="1246188"/>
                <a:ext cx="39688" cy="39688"/>
              </a:xfrm>
              <a:prstGeom prst="ellipse">
                <a:avLst/>
              </a:prstGeom>
              <a:solidFill>
                <a:srgbClr val="0000FF"/>
              </a:solidFill>
              <a:ln w="635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36" name="Oval 852"/>
              <p:cNvSpPr>
                <a:spLocks noChangeArrowheads="1"/>
              </p:cNvSpPr>
              <p:nvPr/>
            </p:nvSpPr>
            <p:spPr bwMode="auto">
              <a:xfrm>
                <a:off x="3752850" y="1263650"/>
                <a:ext cx="41275" cy="39688"/>
              </a:xfrm>
              <a:prstGeom prst="ellipse">
                <a:avLst/>
              </a:prstGeom>
              <a:solidFill>
                <a:srgbClr val="0000FF"/>
              </a:solidFill>
              <a:ln w="635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37" name="Oval 853"/>
              <p:cNvSpPr>
                <a:spLocks noChangeArrowheads="1"/>
              </p:cNvSpPr>
              <p:nvPr/>
            </p:nvSpPr>
            <p:spPr bwMode="auto">
              <a:xfrm>
                <a:off x="4945063" y="296863"/>
                <a:ext cx="41275" cy="39688"/>
              </a:xfrm>
              <a:prstGeom prst="ellipse">
                <a:avLst/>
              </a:prstGeom>
              <a:solidFill>
                <a:srgbClr val="FF0000"/>
              </a:solidFill>
              <a:ln w="635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38" name="Oval 854"/>
              <p:cNvSpPr>
                <a:spLocks noChangeArrowheads="1"/>
              </p:cNvSpPr>
              <p:nvPr/>
            </p:nvSpPr>
            <p:spPr bwMode="auto">
              <a:xfrm>
                <a:off x="4349750" y="835025"/>
                <a:ext cx="39688" cy="39688"/>
              </a:xfrm>
              <a:prstGeom prst="ellipse">
                <a:avLst/>
              </a:prstGeom>
              <a:solidFill>
                <a:srgbClr val="FF0000"/>
              </a:solidFill>
              <a:ln w="635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39" name="Oval 855"/>
              <p:cNvSpPr>
                <a:spLocks noChangeArrowheads="1"/>
              </p:cNvSpPr>
              <p:nvPr/>
            </p:nvSpPr>
            <p:spPr bwMode="auto">
              <a:xfrm>
                <a:off x="4054475" y="1055688"/>
                <a:ext cx="39688" cy="39688"/>
              </a:xfrm>
              <a:prstGeom prst="ellipse">
                <a:avLst/>
              </a:prstGeom>
              <a:solidFill>
                <a:srgbClr val="FF0000"/>
              </a:solidFill>
              <a:ln w="635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40" name="Oval 856"/>
              <p:cNvSpPr>
                <a:spLocks noChangeArrowheads="1"/>
              </p:cNvSpPr>
              <p:nvPr/>
            </p:nvSpPr>
            <p:spPr bwMode="auto">
              <a:xfrm>
                <a:off x="3903663" y="1154113"/>
                <a:ext cx="39688" cy="39688"/>
              </a:xfrm>
              <a:prstGeom prst="ellipse">
                <a:avLst/>
              </a:prstGeom>
              <a:solidFill>
                <a:srgbClr val="FF0000"/>
              </a:solidFill>
              <a:ln w="635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41" name="Oval 857"/>
              <p:cNvSpPr>
                <a:spLocks noChangeArrowheads="1"/>
              </p:cNvSpPr>
              <p:nvPr/>
            </p:nvSpPr>
            <p:spPr bwMode="auto">
              <a:xfrm>
                <a:off x="3829050" y="1206500"/>
                <a:ext cx="39688" cy="39688"/>
              </a:xfrm>
              <a:prstGeom prst="ellipse">
                <a:avLst/>
              </a:prstGeom>
              <a:solidFill>
                <a:srgbClr val="FF0000"/>
              </a:solidFill>
              <a:ln w="635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42" name="Oval 858"/>
              <p:cNvSpPr>
                <a:spLocks noChangeArrowheads="1"/>
              </p:cNvSpPr>
              <p:nvPr/>
            </p:nvSpPr>
            <p:spPr bwMode="auto">
              <a:xfrm>
                <a:off x="3794125" y="1235075"/>
                <a:ext cx="39688" cy="39688"/>
              </a:xfrm>
              <a:prstGeom prst="ellipse">
                <a:avLst/>
              </a:prstGeom>
              <a:solidFill>
                <a:srgbClr val="FF0000"/>
              </a:solidFill>
              <a:ln w="635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43" name="Oval 859"/>
              <p:cNvSpPr>
                <a:spLocks noChangeArrowheads="1"/>
              </p:cNvSpPr>
              <p:nvPr/>
            </p:nvSpPr>
            <p:spPr bwMode="auto">
              <a:xfrm>
                <a:off x="3770313" y="1246188"/>
                <a:ext cx="39688" cy="39688"/>
              </a:xfrm>
              <a:prstGeom prst="ellipse">
                <a:avLst/>
              </a:prstGeom>
              <a:solidFill>
                <a:srgbClr val="FF0000"/>
              </a:solidFill>
              <a:ln w="635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44" name="Oval 860"/>
              <p:cNvSpPr>
                <a:spLocks noChangeArrowheads="1"/>
              </p:cNvSpPr>
              <p:nvPr/>
            </p:nvSpPr>
            <p:spPr bwMode="auto">
              <a:xfrm>
                <a:off x="3752850" y="1263650"/>
                <a:ext cx="41275" cy="39688"/>
              </a:xfrm>
              <a:prstGeom prst="ellipse">
                <a:avLst/>
              </a:prstGeom>
              <a:solidFill>
                <a:srgbClr val="FF0000"/>
              </a:solidFill>
              <a:ln w="635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45" name="Oval 861"/>
              <p:cNvSpPr>
                <a:spLocks noChangeArrowheads="1"/>
              </p:cNvSpPr>
              <p:nvPr/>
            </p:nvSpPr>
            <p:spPr bwMode="auto">
              <a:xfrm>
                <a:off x="4945063" y="349250"/>
                <a:ext cx="41275" cy="39688"/>
              </a:xfrm>
              <a:prstGeom prst="ellipse">
                <a:avLst/>
              </a:prstGeom>
              <a:solidFill>
                <a:srgbClr val="00FF00"/>
              </a:solidFill>
              <a:ln w="6350">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46" name="Oval 862"/>
              <p:cNvSpPr>
                <a:spLocks noChangeArrowheads="1"/>
              </p:cNvSpPr>
              <p:nvPr/>
            </p:nvSpPr>
            <p:spPr bwMode="auto">
              <a:xfrm>
                <a:off x="4349750" y="835025"/>
                <a:ext cx="39688" cy="39688"/>
              </a:xfrm>
              <a:prstGeom prst="ellipse">
                <a:avLst/>
              </a:prstGeom>
              <a:solidFill>
                <a:srgbClr val="00FF00"/>
              </a:solidFill>
              <a:ln w="6350">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47" name="Oval 863"/>
              <p:cNvSpPr>
                <a:spLocks noChangeArrowheads="1"/>
              </p:cNvSpPr>
              <p:nvPr/>
            </p:nvSpPr>
            <p:spPr bwMode="auto">
              <a:xfrm>
                <a:off x="4054475" y="1073150"/>
                <a:ext cx="39688" cy="39688"/>
              </a:xfrm>
              <a:prstGeom prst="ellipse">
                <a:avLst/>
              </a:prstGeom>
              <a:solidFill>
                <a:srgbClr val="00FF00"/>
              </a:solidFill>
              <a:ln w="6350">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48" name="Oval 864"/>
              <p:cNvSpPr>
                <a:spLocks noChangeArrowheads="1"/>
              </p:cNvSpPr>
              <p:nvPr/>
            </p:nvSpPr>
            <p:spPr bwMode="auto">
              <a:xfrm>
                <a:off x="3903663" y="1154113"/>
                <a:ext cx="39688" cy="39688"/>
              </a:xfrm>
              <a:prstGeom prst="ellipse">
                <a:avLst/>
              </a:prstGeom>
              <a:solidFill>
                <a:srgbClr val="00FF00"/>
              </a:solidFill>
              <a:ln w="6350">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49" name="Oval 865"/>
              <p:cNvSpPr>
                <a:spLocks noChangeArrowheads="1"/>
              </p:cNvSpPr>
              <p:nvPr/>
            </p:nvSpPr>
            <p:spPr bwMode="auto">
              <a:xfrm>
                <a:off x="3829050" y="1223963"/>
                <a:ext cx="39688" cy="39688"/>
              </a:xfrm>
              <a:prstGeom prst="ellipse">
                <a:avLst/>
              </a:prstGeom>
              <a:solidFill>
                <a:srgbClr val="00FF00"/>
              </a:solidFill>
              <a:ln w="6350">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50" name="Oval 866"/>
              <p:cNvSpPr>
                <a:spLocks noChangeArrowheads="1"/>
              </p:cNvSpPr>
              <p:nvPr/>
            </p:nvSpPr>
            <p:spPr bwMode="auto">
              <a:xfrm>
                <a:off x="3794125" y="1246188"/>
                <a:ext cx="39688" cy="39688"/>
              </a:xfrm>
              <a:prstGeom prst="ellipse">
                <a:avLst/>
              </a:prstGeom>
              <a:solidFill>
                <a:srgbClr val="00FF00"/>
              </a:solidFill>
              <a:ln w="6350">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51" name="Oval 867"/>
              <p:cNvSpPr>
                <a:spLocks noChangeArrowheads="1"/>
              </p:cNvSpPr>
              <p:nvPr/>
            </p:nvSpPr>
            <p:spPr bwMode="auto">
              <a:xfrm>
                <a:off x="3752850" y="1263650"/>
                <a:ext cx="41275" cy="39688"/>
              </a:xfrm>
              <a:prstGeom prst="ellipse">
                <a:avLst/>
              </a:prstGeom>
              <a:solidFill>
                <a:srgbClr val="00FF00"/>
              </a:solidFill>
              <a:ln w="6350">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200" name="TextBox 1199"/>
              <p:cNvSpPr txBox="1"/>
              <p:nvPr/>
            </p:nvSpPr>
            <p:spPr>
              <a:xfrm rot="16200000">
                <a:off x="2623175" y="740760"/>
                <a:ext cx="1261884" cy="184666"/>
              </a:xfrm>
              <a:prstGeom prst="rect">
                <a:avLst/>
              </a:prstGeom>
              <a:noFill/>
            </p:spPr>
            <p:txBody>
              <a:bodyPr wrap="none" rtlCol="0">
                <a:spAutoFit/>
              </a:bodyPr>
              <a:lstStyle/>
              <a:p>
                <a:r>
                  <a:rPr lang="en-US" sz="600" dirty="0">
                    <a:latin typeface="Times New Roman" panose="02020603050405020304" pitchFamily="18" charset="0"/>
                    <a:cs typeface="Times New Roman" panose="02020603050405020304" pitchFamily="18" charset="0"/>
                  </a:rPr>
                  <a:t>Relative signal (standard/SIS ratio)</a:t>
                </a:r>
              </a:p>
            </p:txBody>
          </p:sp>
        </p:grpSp>
        <p:sp>
          <p:nvSpPr>
            <p:cNvPr id="3256" name="Rectangle 1000"/>
            <p:cNvSpPr>
              <a:spLocks noChangeArrowheads="1"/>
            </p:cNvSpPr>
            <p:nvPr/>
          </p:nvSpPr>
          <p:spPr bwMode="auto">
            <a:xfrm>
              <a:off x="3251200" y="3629025"/>
              <a:ext cx="2628925"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lvl="0"/>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37CFH H402_(Cam)YFPYLENGYNQNHGR_3b2 = .002 + .005 * Concentration (</a:t>
              </a:r>
              <a:r>
                <a:rPr lang="en-US" altLang="en-US" sz="500" dirty="0">
                  <a:solidFill>
                    <a:srgbClr val="000000"/>
                  </a:solidFill>
                  <a:latin typeface="Times New Roman" panose="02020603050405020304" pitchFamily="18" charset="0"/>
                  <a:cs typeface="Times New Roman" panose="02020603050405020304" pitchFamily="18" charset="0"/>
                </a:rPr>
                <a:t>(fmol/µl</a:t>
              </a: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 R^2 = 1</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257" name="Rectangle 1001"/>
            <p:cNvSpPr>
              <a:spLocks noChangeArrowheads="1"/>
            </p:cNvSpPr>
            <p:nvPr/>
          </p:nvSpPr>
          <p:spPr bwMode="auto">
            <a:xfrm>
              <a:off x="3251200" y="3548063"/>
              <a:ext cx="2810065"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lvl="0"/>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37CFH H402_(Cam)YFPYLENGYNQNHGR_3y14+2 = .003 + .004 * Concentration (</a:t>
              </a:r>
              <a:r>
                <a:rPr lang="en-US" altLang="en-US" sz="500" dirty="0">
                  <a:solidFill>
                    <a:srgbClr val="000000"/>
                  </a:solidFill>
                  <a:latin typeface="Times New Roman" panose="02020603050405020304" pitchFamily="18" charset="0"/>
                  <a:cs typeface="Times New Roman" panose="02020603050405020304" pitchFamily="18" charset="0"/>
                </a:rPr>
                <a:t>(fmol/µl</a:t>
              </a: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 R^2 = .999</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258" name="Rectangle 1002"/>
            <p:cNvSpPr>
              <a:spLocks noChangeArrowheads="1"/>
            </p:cNvSpPr>
            <p:nvPr/>
          </p:nvSpPr>
          <p:spPr bwMode="auto">
            <a:xfrm>
              <a:off x="3251200" y="3467100"/>
              <a:ext cx="2729914"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lvl="0"/>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37CFH H402_(Cam)YFPYLENGYNQNHGR_3y13+2 = -.004 + .005 * Concentration </a:t>
              </a:r>
              <a:r>
                <a:rPr lang="en-US" altLang="en-US" sz="500" dirty="0">
                  <a:solidFill>
                    <a:srgbClr val="000000"/>
                  </a:solidFill>
                  <a:latin typeface="Times New Roman" panose="02020603050405020304" pitchFamily="18" charset="0"/>
                  <a:cs typeface="Times New Roman" panose="02020603050405020304" pitchFamily="18" charset="0"/>
                </a:rPr>
                <a:t>(fmol/µl</a:t>
              </a: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 R^2 = 1</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grpSp>
          <p:nvGrpSpPr>
            <p:cNvPr id="3295" name="Group 3294"/>
            <p:cNvGrpSpPr/>
            <p:nvPr/>
          </p:nvGrpSpPr>
          <p:grpSpPr>
            <a:xfrm>
              <a:off x="3161784" y="2002042"/>
              <a:ext cx="2399550" cy="1433567"/>
              <a:chOff x="3161784" y="2002042"/>
              <a:chExt cx="2399550" cy="1433567"/>
            </a:xfrm>
          </p:grpSpPr>
          <p:sp>
            <p:nvSpPr>
              <p:cNvPr id="3158" name="Line 871"/>
              <p:cNvSpPr>
                <a:spLocks noChangeShapeType="1"/>
              </p:cNvSpPr>
              <p:nvPr/>
            </p:nvSpPr>
            <p:spPr bwMode="auto">
              <a:xfrm flipV="1">
                <a:off x="3532189" y="2062164"/>
                <a:ext cx="0" cy="111125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59" name="Line 872"/>
              <p:cNvSpPr>
                <a:spLocks noChangeShapeType="1"/>
              </p:cNvSpPr>
              <p:nvPr/>
            </p:nvSpPr>
            <p:spPr bwMode="auto">
              <a:xfrm>
                <a:off x="3532189" y="3074989"/>
                <a:ext cx="1666875" cy="0"/>
              </a:xfrm>
              <a:prstGeom prst="line">
                <a:avLst/>
              </a:prstGeom>
              <a:noFill/>
              <a:ln w="6350">
                <a:solidFill>
                  <a:srgbClr val="000000"/>
                </a:solidFill>
                <a:prstDash val="sysDot"/>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60" name="Line 873"/>
              <p:cNvSpPr>
                <a:spLocks noChangeShapeType="1"/>
              </p:cNvSpPr>
              <p:nvPr/>
            </p:nvSpPr>
            <p:spPr bwMode="auto">
              <a:xfrm flipH="1">
                <a:off x="3509964" y="3173414"/>
                <a:ext cx="2222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61" name="Line 874"/>
              <p:cNvSpPr>
                <a:spLocks noChangeShapeType="1"/>
              </p:cNvSpPr>
              <p:nvPr/>
            </p:nvSpPr>
            <p:spPr bwMode="auto">
              <a:xfrm>
                <a:off x="5199064" y="3173414"/>
                <a:ext cx="238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62" name="Rectangle 875"/>
              <p:cNvSpPr>
                <a:spLocks noChangeArrowheads="1"/>
              </p:cNvSpPr>
              <p:nvPr/>
            </p:nvSpPr>
            <p:spPr bwMode="auto">
              <a:xfrm>
                <a:off x="3370264" y="3143251"/>
                <a:ext cx="10099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-.25</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163" name="Line 876"/>
              <p:cNvSpPr>
                <a:spLocks noChangeShapeType="1"/>
              </p:cNvSpPr>
              <p:nvPr/>
            </p:nvSpPr>
            <p:spPr bwMode="auto">
              <a:xfrm flipH="1">
                <a:off x="3509964" y="3074989"/>
                <a:ext cx="2222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64" name="Line 877"/>
              <p:cNvSpPr>
                <a:spLocks noChangeShapeType="1"/>
              </p:cNvSpPr>
              <p:nvPr/>
            </p:nvSpPr>
            <p:spPr bwMode="auto">
              <a:xfrm>
                <a:off x="5199064" y="3074989"/>
                <a:ext cx="238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65" name="Rectangle 878"/>
              <p:cNvSpPr>
                <a:spLocks noChangeArrowheads="1"/>
              </p:cNvSpPr>
              <p:nvPr/>
            </p:nvSpPr>
            <p:spPr bwMode="auto">
              <a:xfrm>
                <a:off x="3446464" y="3044826"/>
                <a:ext cx="3206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166" name="Line 879"/>
              <p:cNvSpPr>
                <a:spLocks noChangeShapeType="1"/>
              </p:cNvSpPr>
              <p:nvPr/>
            </p:nvSpPr>
            <p:spPr bwMode="auto">
              <a:xfrm flipH="1">
                <a:off x="3509964" y="2970214"/>
                <a:ext cx="2222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67" name="Line 880"/>
              <p:cNvSpPr>
                <a:spLocks noChangeShapeType="1"/>
              </p:cNvSpPr>
              <p:nvPr/>
            </p:nvSpPr>
            <p:spPr bwMode="auto">
              <a:xfrm>
                <a:off x="5199064" y="2970214"/>
                <a:ext cx="238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184" name="Rectangle 881"/>
              <p:cNvSpPr>
                <a:spLocks noChangeArrowheads="1"/>
              </p:cNvSpPr>
              <p:nvPr/>
            </p:nvSpPr>
            <p:spPr bwMode="auto">
              <a:xfrm>
                <a:off x="3394076" y="2940051"/>
                <a:ext cx="8015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.25</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1185" name="Line 882"/>
              <p:cNvSpPr>
                <a:spLocks noChangeShapeType="1"/>
              </p:cNvSpPr>
              <p:nvPr/>
            </p:nvSpPr>
            <p:spPr bwMode="auto">
              <a:xfrm flipH="1">
                <a:off x="3509964" y="2871789"/>
                <a:ext cx="2222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186" name="Line 883"/>
              <p:cNvSpPr>
                <a:spLocks noChangeShapeType="1"/>
              </p:cNvSpPr>
              <p:nvPr/>
            </p:nvSpPr>
            <p:spPr bwMode="auto">
              <a:xfrm>
                <a:off x="5199064" y="2871789"/>
                <a:ext cx="238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187" name="Rectangle 884"/>
              <p:cNvSpPr>
                <a:spLocks noChangeArrowheads="1"/>
              </p:cNvSpPr>
              <p:nvPr/>
            </p:nvSpPr>
            <p:spPr bwMode="auto">
              <a:xfrm>
                <a:off x="3429001" y="2841626"/>
                <a:ext cx="4809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.5</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1188" name="Line 885"/>
              <p:cNvSpPr>
                <a:spLocks noChangeShapeType="1"/>
              </p:cNvSpPr>
              <p:nvPr/>
            </p:nvSpPr>
            <p:spPr bwMode="auto">
              <a:xfrm flipH="1">
                <a:off x="3509964" y="2767014"/>
                <a:ext cx="2222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189" name="Line 886"/>
              <p:cNvSpPr>
                <a:spLocks noChangeShapeType="1"/>
              </p:cNvSpPr>
              <p:nvPr/>
            </p:nvSpPr>
            <p:spPr bwMode="auto">
              <a:xfrm>
                <a:off x="5199064" y="2767014"/>
                <a:ext cx="238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190" name="Rectangle 887"/>
              <p:cNvSpPr>
                <a:spLocks noChangeArrowheads="1"/>
              </p:cNvSpPr>
              <p:nvPr/>
            </p:nvSpPr>
            <p:spPr bwMode="auto">
              <a:xfrm>
                <a:off x="3394076" y="2738439"/>
                <a:ext cx="8015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.75</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1191" name="Line 888"/>
              <p:cNvSpPr>
                <a:spLocks noChangeShapeType="1"/>
              </p:cNvSpPr>
              <p:nvPr/>
            </p:nvSpPr>
            <p:spPr bwMode="auto">
              <a:xfrm flipH="1">
                <a:off x="3509964" y="2668589"/>
                <a:ext cx="2222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192" name="Line 889"/>
              <p:cNvSpPr>
                <a:spLocks noChangeShapeType="1"/>
              </p:cNvSpPr>
              <p:nvPr/>
            </p:nvSpPr>
            <p:spPr bwMode="auto">
              <a:xfrm>
                <a:off x="5199064" y="2668589"/>
                <a:ext cx="238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193" name="Rectangle 890"/>
              <p:cNvSpPr>
                <a:spLocks noChangeArrowheads="1"/>
              </p:cNvSpPr>
              <p:nvPr/>
            </p:nvSpPr>
            <p:spPr bwMode="auto">
              <a:xfrm>
                <a:off x="3446464" y="2640014"/>
                <a:ext cx="3206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1</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1194" name="Line 891"/>
              <p:cNvSpPr>
                <a:spLocks noChangeShapeType="1"/>
              </p:cNvSpPr>
              <p:nvPr/>
            </p:nvSpPr>
            <p:spPr bwMode="auto">
              <a:xfrm flipH="1">
                <a:off x="3509964" y="2565401"/>
                <a:ext cx="2222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195" name="Line 892"/>
              <p:cNvSpPr>
                <a:spLocks noChangeShapeType="1"/>
              </p:cNvSpPr>
              <p:nvPr/>
            </p:nvSpPr>
            <p:spPr bwMode="auto">
              <a:xfrm>
                <a:off x="5199064" y="2565401"/>
                <a:ext cx="238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196" name="Rectangle 893"/>
              <p:cNvSpPr>
                <a:spLocks noChangeArrowheads="1"/>
              </p:cNvSpPr>
              <p:nvPr/>
            </p:nvSpPr>
            <p:spPr bwMode="auto">
              <a:xfrm>
                <a:off x="3359151" y="2535239"/>
                <a:ext cx="11221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1.25</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1197" name="Line 894"/>
              <p:cNvSpPr>
                <a:spLocks noChangeShapeType="1"/>
              </p:cNvSpPr>
              <p:nvPr/>
            </p:nvSpPr>
            <p:spPr bwMode="auto">
              <a:xfrm flipH="1">
                <a:off x="3509964" y="2466976"/>
                <a:ext cx="2222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198" name="Line 895"/>
              <p:cNvSpPr>
                <a:spLocks noChangeShapeType="1"/>
              </p:cNvSpPr>
              <p:nvPr/>
            </p:nvSpPr>
            <p:spPr bwMode="auto">
              <a:xfrm>
                <a:off x="5199064" y="2466976"/>
                <a:ext cx="238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199" name="Rectangle 896"/>
              <p:cNvSpPr>
                <a:spLocks noChangeArrowheads="1"/>
              </p:cNvSpPr>
              <p:nvPr/>
            </p:nvSpPr>
            <p:spPr bwMode="auto">
              <a:xfrm>
                <a:off x="3394076" y="2436814"/>
                <a:ext cx="8015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1.5</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1201" name="Line 897"/>
              <p:cNvSpPr>
                <a:spLocks noChangeShapeType="1"/>
              </p:cNvSpPr>
              <p:nvPr/>
            </p:nvSpPr>
            <p:spPr bwMode="auto">
              <a:xfrm flipH="1">
                <a:off x="3509964" y="2362201"/>
                <a:ext cx="2222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202" name="Line 898"/>
              <p:cNvSpPr>
                <a:spLocks noChangeShapeType="1"/>
              </p:cNvSpPr>
              <p:nvPr/>
            </p:nvSpPr>
            <p:spPr bwMode="auto">
              <a:xfrm>
                <a:off x="5199064" y="2362201"/>
                <a:ext cx="238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203" name="Rectangle 899"/>
              <p:cNvSpPr>
                <a:spLocks noChangeArrowheads="1"/>
              </p:cNvSpPr>
              <p:nvPr/>
            </p:nvSpPr>
            <p:spPr bwMode="auto">
              <a:xfrm>
                <a:off x="3359151" y="2332039"/>
                <a:ext cx="11221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1.75</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1204" name="Line 900"/>
              <p:cNvSpPr>
                <a:spLocks noChangeShapeType="1"/>
              </p:cNvSpPr>
              <p:nvPr/>
            </p:nvSpPr>
            <p:spPr bwMode="auto">
              <a:xfrm flipH="1">
                <a:off x="3509964" y="2263776"/>
                <a:ext cx="2222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205" name="Line 901"/>
              <p:cNvSpPr>
                <a:spLocks noChangeShapeType="1"/>
              </p:cNvSpPr>
              <p:nvPr/>
            </p:nvSpPr>
            <p:spPr bwMode="auto">
              <a:xfrm>
                <a:off x="5199064" y="2263776"/>
                <a:ext cx="238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206" name="Rectangle 902"/>
              <p:cNvSpPr>
                <a:spLocks noChangeArrowheads="1"/>
              </p:cNvSpPr>
              <p:nvPr/>
            </p:nvSpPr>
            <p:spPr bwMode="auto">
              <a:xfrm>
                <a:off x="3446464" y="2235201"/>
                <a:ext cx="3206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2</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1207" name="Line 903"/>
              <p:cNvSpPr>
                <a:spLocks noChangeShapeType="1"/>
              </p:cNvSpPr>
              <p:nvPr/>
            </p:nvSpPr>
            <p:spPr bwMode="auto">
              <a:xfrm flipH="1">
                <a:off x="3509964" y="2160589"/>
                <a:ext cx="2222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208" name="Line 904"/>
              <p:cNvSpPr>
                <a:spLocks noChangeShapeType="1"/>
              </p:cNvSpPr>
              <p:nvPr/>
            </p:nvSpPr>
            <p:spPr bwMode="auto">
              <a:xfrm>
                <a:off x="5199064" y="2160589"/>
                <a:ext cx="238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209" name="Rectangle 905"/>
              <p:cNvSpPr>
                <a:spLocks noChangeArrowheads="1"/>
              </p:cNvSpPr>
              <p:nvPr/>
            </p:nvSpPr>
            <p:spPr bwMode="auto">
              <a:xfrm>
                <a:off x="3359151" y="2130426"/>
                <a:ext cx="11221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2.25</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1210" name="Line 906"/>
              <p:cNvSpPr>
                <a:spLocks noChangeShapeType="1"/>
              </p:cNvSpPr>
              <p:nvPr/>
            </p:nvSpPr>
            <p:spPr bwMode="auto">
              <a:xfrm flipH="1">
                <a:off x="3509964" y="2062164"/>
                <a:ext cx="2222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211" name="Line 907"/>
              <p:cNvSpPr>
                <a:spLocks noChangeShapeType="1"/>
              </p:cNvSpPr>
              <p:nvPr/>
            </p:nvSpPr>
            <p:spPr bwMode="auto">
              <a:xfrm>
                <a:off x="5199064" y="2062164"/>
                <a:ext cx="23813"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212" name="Rectangle 908"/>
              <p:cNvSpPr>
                <a:spLocks noChangeArrowheads="1"/>
              </p:cNvSpPr>
              <p:nvPr/>
            </p:nvSpPr>
            <p:spPr bwMode="auto">
              <a:xfrm>
                <a:off x="3394076" y="2032001"/>
                <a:ext cx="8015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2.5</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1214" name="Line 910"/>
              <p:cNvSpPr>
                <a:spLocks noChangeShapeType="1"/>
              </p:cNvSpPr>
              <p:nvPr/>
            </p:nvSpPr>
            <p:spPr bwMode="auto">
              <a:xfrm>
                <a:off x="3532189" y="3173414"/>
                <a:ext cx="166687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215" name="Line 911"/>
              <p:cNvSpPr>
                <a:spLocks noChangeShapeType="1"/>
              </p:cNvSpPr>
              <p:nvPr/>
            </p:nvSpPr>
            <p:spPr bwMode="auto">
              <a:xfrm flipV="1">
                <a:off x="3770314" y="2062164"/>
                <a:ext cx="0" cy="1111250"/>
              </a:xfrm>
              <a:prstGeom prst="line">
                <a:avLst/>
              </a:prstGeom>
              <a:noFill/>
              <a:ln w="6350">
                <a:solidFill>
                  <a:srgbClr val="000000"/>
                </a:solidFill>
                <a:prstDash val="sysDot"/>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68" name="Line 912"/>
              <p:cNvSpPr>
                <a:spLocks noChangeShapeType="1"/>
              </p:cNvSpPr>
              <p:nvPr/>
            </p:nvSpPr>
            <p:spPr bwMode="auto">
              <a:xfrm>
                <a:off x="3532189" y="3173414"/>
                <a:ext cx="0" cy="2222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69" name="Line 913"/>
              <p:cNvSpPr>
                <a:spLocks noChangeShapeType="1"/>
              </p:cNvSpPr>
              <p:nvPr/>
            </p:nvSpPr>
            <p:spPr bwMode="auto">
              <a:xfrm flipV="1">
                <a:off x="3532189" y="2038351"/>
                <a:ext cx="0" cy="238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70" name="Line 914"/>
              <p:cNvSpPr>
                <a:spLocks noChangeShapeType="1"/>
              </p:cNvSpPr>
              <p:nvPr/>
            </p:nvSpPr>
            <p:spPr bwMode="auto">
              <a:xfrm>
                <a:off x="3579814" y="3173414"/>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71" name="Line 915"/>
              <p:cNvSpPr>
                <a:spLocks noChangeShapeType="1"/>
              </p:cNvSpPr>
              <p:nvPr/>
            </p:nvSpPr>
            <p:spPr bwMode="auto">
              <a:xfrm flipV="1">
                <a:off x="3579814" y="2049464"/>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72" name="Line 916"/>
              <p:cNvSpPr>
                <a:spLocks noChangeShapeType="1"/>
              </p:cNvSpPr>
              <p:nvPr/>
            </p:nvSpPr>
            <p:spPr bwMode="auto">
              <a:xfrm>
                <a:off x="3625851" y="3173414"/>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73" name="Line 917"/>
              <p:cNvSpPr>
                <a:spLocks noChangeShapeType="1"/>
              </p:cNvSpPr>
              <p:nvPr/>
            </p:nvSpPr>
            <p:spPr bwMode="auto">
              <a:xfrm flipV="1">
                <a:off x="3625851" y="2049464"/>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74" name="Line 918"/>
              <p:cNvSpPr>
                <a:spLocks noChangeShapeType="1"/>
              </p:cNvSpPr>
              <p:nvPr/>
            </p:nvSpPr>
            <p:spPr bwMode="auto">
              <a:xfrm>
                <a:off x="3678239" y="3173414"/>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75" name="Line 919"/>
              <p:cNvSpPr>
                <a:spLocks noChangeShapeType="1"/>
              </p:cNvSpPr>
              <p:nvPr/>
            </p:nvSpPr>
            <p:spPr bwMode="auto">
              <a:xfrm flipV="1">
                <a:off x="3678239" y="2049464"/>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76" name="Line 920"/>
              <p:cNvSpPr>
                <a:spLocks noChangeShapeType="1"/>
              </p:cNvSpPr>
              <p:nvPr/>
            </p:nvSpPr>
            <p:spPr bwMode="auto">
              <a:xfrm>
                <a:off x="3724276" y="3173414"/>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77" name="Line 921"/>
              <p:cNvSpPr>
                <a:spLocks noChangeShapeType="1"/>
              </p:cNvSpPr>
              <p:nvPr/>
            </p:nvSpPr>
            <p:spPr bwMode="auto">
              <a:xfrm flipV="1">
                <a:off x="3724276" y="2049464"/>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78" name="Rectangle 922"/>
              <p:cNvSpPr>
                <a:spLocks noChangeArrowheads="1"/>
              </p:cNvSpPr>
              <p:nvPr/>
            </p:nvSpPr>
            <p:spPr bwMode="auto">
              <a:xfrm>
                <a:off x="3468689" y="3230564"/>
                <a:ext cx="11702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-100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179" name="Line 923"/>
              <p:cNvSpPr>
                <a:spLocks noChangeShapeType="1"/>
              </p:cNvSpPr>
              <p:nvPr/>
            </p:nvSpPr>
            <p:spPr bwMode="auto">
              <a:xfrm>
                <a:off x="3770314" y="3173414"/>
                <a:ext cx="0" cy="2222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80" name="Line 924"/>
              <p:cNvSpPr>
                <a:spLocks noChangeShapeType="1"/>
              </p:cNvSpPr>
              <p:nvPr/>
            </p:nvSpPr>
            <p:spPr bwMode="auto">
              <a:xfrm flipV="1">
                <a:off x="3770314" y="2038351"/>
                <a:ext cx="0" cy="238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81" name="Line 925"/>
              <p:cNvSpPr>
                <a:spLocks noChangeShapeType="1"/>
              </p:cNvSpPr>
              <p:nvPr/>
            </p:nvSpPr>
            <p:spPr bwMode="auto">
              <a:xfrm>
                <a:off x="3816351" y="3173414"/>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82" name="Line 926"/>
              <p:cNvSpPr>
                <a:spLocks noChangeShapeType="1"/>
              </p:cNvSpPr>
              <p:nvPr/>
            </p:nvSpPr>
            <p:spPr bwMode="auto">
              <a:xfrm flipV="1">
                <a:off x="3816351" y="2049464"/>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83" name="Line 927"/>
              <p:cNvSpPr>
                <a:spLocks noChangeShapeType="1"/>
              </p:cNvSpPr>
              <p:nvPr/>
            </p:nvSpPr>
            <p:spPr bwMode="auto">
              <a:xfrm>
                <a:off x="3862389" y="3173414"/>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84" name="Line 928"/>
              <p:cNvSpPr>
                <a:spLocks noChangeShapeType="1"/>
              </p:cNvSpPr>
              <p:nvPr/>
            </p:nvSpPr>
            <p:spPr bwMode="auto">
              <a:xfrm flipV="1">
                <a:off x="3862389" y="2049464"/>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85" name="Line 929"/>
              <p:cNvSpPr>
                <a:spLocks noChangeShapeType="1"/>
              </p:cNvSpPr>
              <p:nvPr/>
            </p:nvSpPr>
            <p:spPr bwMode="auto">
              <a:xfrm>
                <a:off x="3914776" y="3173414"/>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86" name="Line 930"/>
              <p:cNvSpPr>
                <a:spLocks noChangeShapeType="1"/>
              </p:cNvSpPr>
              <p:nvPr/>
            </p:nvSpPr>
            <p:spPr bwMode="auto">
              <a:xfrm flipV="1">
                <a:off x="3914776" y="2049464"/>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87" name="Line 931"/>
              <p:cNvSpPr>
                <a:spLocks noChangeShapeType="1"/>
              </p:cNvSpPr>
              <p:nvPr/>
            </p:nvSpPr>
            <p:spPr bwMode="auto">
              <a:xfrm>
                <a:off x="3960814" y="3173414"/>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88" name="Line 932"/>
              <p:cNvSpPr>
                <a:spLocks noChangeShapeType="1"/>
              </p:cNvSpPr>
              <p:nvPr/>
            </p:nvSpPr>
            <p:spPr bwMode="auto">
              <a:xfrm flipV="1">
                <a:off x="3960814" y="2049464"/>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89" name="Rectangle 933"/>
              <p:cNvSpPr>
                <a:spLocks noChangeArrowheads="1"/>
              </p:cNvSpPr>
              <p:nvPr/>
            </p:nvSpPr>
            <p:spPr bwMode="auto">
              <a:xfrm>
                <a:off x="3752851" y="3230564"/>
                <a:ext cx="3206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190" name="Line 934"/>
              <p:cNvSpPr>
                <a:spLocks noChangeShapeType="1"/>
              </p:cNvSpPr>
              <p:nvPr/>
            </p:nvSpPr>
            <p:spPr bwMode="auto">
              <a:xfrm>
                <a:off x="4006851" y="3173414"/>
                <a:ext cx="0" cy="2222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91" name="Line 935"/>
              <p:cNvSpPr>
                <a:spLocks noChangeShapeType="1"/>
              </p:cNvSpPr>
              <p:nvPr/>
            </p:nvSpPr>
            <p:spPr bwMode="auto">
              <a:xfrm flipV="1">
                <a:off x="4006851" y="2038351"/>
                <a:ext cx="0" cy="238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92" name="Line 936"/>
              <p:cNvSpPr>
                <a:spLocks noChangeShapeType="1"/>
              </p:cNvSpPr>
              <p:nvPr/>
            </p:nvSpPr>
            <p:spPr bwMode="auto">
              <a:xfrm>
                <a:off x="4052889" y="3173414"/>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93" name="Line 937"/>
              <p:cNvSpPr>
                <a:spLocks noChangeShapeType="1"/>
              </p:cNvSpPr>
              <p:nvPr/>
            </p:nvSpPr>
            <p:spPr bwMode="auto">
              <a:xfrm flipV="1">
                <a:off x="4052889" y="2049464"/>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94" name="Line 938"/>
              <p:cNvSpPr>
                <a:spLocks noChangeShapeType="1"/>
              </p:cNvSpPr>
              <p:nvPr/>
            </p:nvSpPr>
            <p:spPr bwMode="auto">
              <a:xfrm>
                <a:off x="4100514" y="3173414"/>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95" name="Line 939"/>
              <p:cNvSpPr>
                <a:spLocks noChangeShapeType="1"/>
              </p:cNvSpPr>
              <p:nvPr/>
            </p:nvSpPr>
            <p:spPr bwMode="auto">
              <a:xfrm flipV="1">
                <a:off x="4100514" y="2049464"/>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96" name="Line 940"/>
              <p:cNvSpPr>
                <a:spLocks noChangeShapeType="1"/>
              </p:cNvSpPr>
              <p:nvPr/>
            </p:nvSpPr>
            <p:spPr bwMode="auto">
              <a:xfrm>
                <a:off x="4151314" y="3173414"/>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97" name="Line 941"/>
              <p:cNvSpPr>
                <a:spLocks noChangeShapeType="1"/>
              </p:cNvSpPr>
              <p:nvPr/>
            </p:nvSpPr>
            <p:spPr bwMode="auto">
              <a:xfrm flipV="1">
                <a:off x="4151314" y="2049464"/>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98" name="Line 942"/>
              <p:cNvSpPr>
                <a:spLocks noChangeShapeType="1"/>
              </p:cNvSpPr>
              <p:nvPr/>
            </p:nvSpPr>
            <p:spPr bwMode="auto">
              <a:xfrm>
                <a:off x="4198939" y="3173414"/>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199" name="Line 943"/>
              <p:cNvSpPr>
                <a:spLocks noChangeShapeType="1"/>
              </p:cNvSpPr>
              <p:nvPr/>
            </p:nvSpPr>
            <p:spPr bwMode="auto">
              <a:xfrm flipV="1">
                <a:off x="4198939" y="2049464"/>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00" name="Rectangle 944"/>
              <p:cNvSpPr>
                <a:spLocks noChangeArrowheads="1"/>
              </p:cNvSpPr>
              <p:nvPr/>
            </p:nvSpPr>
            <p:spPr bwMode="auto">
              <a:xfrm>
                <a:off x="3954464" y="3230564"/>
                <a:ext cx="9618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100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201" name="Line 945"/>
              <p:cNvSpPr>
                <a:spLocks noChangeShapeType="1"/>
              </p:cNvSpPr>
              <p:nvPr/>
            </p:nvSpPr>
            <p:spPr bwMode="auto">
              <a:xfrm>
                <a:off x="4244976" y="3173414"/>
                <a:ext cx="0" cy="2222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02" name="Line 946"/>
              <p:cNvSpPr>
                <a:spLocks noChangeShapeType="1"/>
              </p:cNvSpPr>
              <p:nvPr/>
            </p:nvSpPr>
            <p:spPr bwMode="auto">
              <a:xfrm flipV="1">
                <a:off x="4244976" y="2038351"/>
                <a:ext cx="0" cy="238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03" name="Line 947"/>
              <p:cNvSpPr>
                <a:spLocks noChangeShapeType="1"/>
              </p:cNvSpPr>
              <p:nvPr/>
            </p:nvSpPr>
            <p:spPr bwMode="auto">
              <a:xfrm>
                <a:off x="4291014" y="3173414"/>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04" name="Line 948"/>
              <p:cNvSpPr>
                <a:spLocks noChangeShapeType="1"/>
              </p:cNvSpPr>
              <p:nvPr/>
            </p:nvSpPr>
            <p:spPr bwMode="auto">
              <a:xfrm flipV="1">
                <a:off x="4291014" y="2049464"/>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05" name="Line 949"/>
              <p:cNvSpPr>
                <a:spLocks noChangeShapeType="1"/>
              </p:cNvSpPr>
              <p:nvPr/>
            </p:nvSpPr>
            <p:spPr bwMode="auto">
              <a:xfrm>
                <a:off x="4337051" y="3173414"/>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06" name="Line 950"/>
              <p:cNvSpPr>
                <a:spLocks noChangeShapeType="1"/>
              </p:cNvSpPr>
              <p:nvPr/>
            </p:nvSpPr>
            <p:spPr bwMode="auto">
              <a:xfrm flipV="1">
                <a:off x="4337051" y="2049464"/>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07" name="Line 951"/>
              <p:cNvSpPr>
                <a:spLocks noChangeShapeType="1"/>
              </p:cNvSpPr>
              <p:nvPr/>
            </p:nvSpPr>
            <p:spPr bwMode="auto">
              <a:xfrm>
                <a:off x="4389439" y="3173414"/>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08" name="Line 952"/>
              <p:cNvSpPr>
                <a:spLocks noChangeShapeType="1"/>
              </p:cNvSpPr>
              <p:nvPr/>
            </p:nvSpPr>
            <p:spPr bwMode="auto">
              <a:xfrm flipV="1">
                <a:off x="4389439" y="2049464"/>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09" name="Line 953"/>
              <p:cNvSpPr>
                <a:spLocks noChangeShapeType="1"/>
              </p:cNvSpPr>
              <p:nvPr/>
            </p:nvSpPr>
            <p:spPr bwMode="auto">
              <a:xfrm>
                <a:off x="4435476" y="3173414"/>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10" name="Line 954"/>
              <p:cNvSpPr>
                <a:spLocks noChangeShapeType="1"/>
              </p:cNvSpPr>
              <p:nvPr/>
            </p:nvSpPr>
            <p:spPr bwMode="auto">
              <a:xfrm flipV="1">
                <a:off x="4435476" y="2049464"/>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11" name="Rectangle 955"/>
              <p:cNvSpPr>
                <a:spLocks noChangeArrowheads="1"/>
              </p:cNvSpPr>
              <p:nvPr/>
            </p:nvSpPr>
            <p:spPr bwMode="auto">
              <a:xfrm>
                <a:off x="4192589" y="3230564"/>
                <a:ext cx="9618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200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212" name="Line 956"/>
              <p:cNvSpPr>
                <a:spLocks noChangeShapeType="1"/>
              </p:cNvSpPr>
              <p:nvPr/>
            </p:nvSpPr>
            <p:spPr bwMode="auto">
              <a:xfrm>
                <a:off x="4487864" y="3173414"/>
                <a:ext cx="0" cy="2222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13" name="Line 957"/>
              <p:cNvSpPr>
                <a:spLocks noChangeShapeType="1"/>
              </p:cNvSpPr>
              <p:nvPr/>
            </p:nvSpPr>
            <p:spPr bwMode="auto">
              <a:xfrm flipV="1">
                <a:off x="4487864" y="2038351"/>
                <a:ext cx="0" cy="238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14" name="Line 958"/>
              <p:cNvSpPr>
                <a:spLocks noChangeShapeType="1"/>
              </p:cNvSpPr>
              <p:nvPr/>
            </p:nvSpPr>
            <p:spPr bwMode="auto">
              <a:xfrm>
                <a:off x="4533901" y="3173414"/>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15" name="Line 959"/>
              <p:cNvSpPr>
                <a:spLocks noChangeShapeType="1"/>
              </p:cNvSpPr>
              <p:nvPr/>
            </p:nvSpPr>
            <p:spPr bwMode="auto">
              <a:xfrm flipV="1">
                <a:off x="4533901" y="2049464"/>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16" name="Line 960"/>
              <p:cNvSpPr>
                <a:spLocks noChangeShapeType="1"/>
              </p:cNvSpPr>
              <p:nvPr/>
            </p:nvSpPr>
            <p:spPr bwMode="auto">
              <a:xfrm>
                <a:off x="4579939" y="3173414"/>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17" name="Line 961"/>
              <p:cNvSpPr>
                <a:spLocks noChangeShapeType="1"/>
              </p:cNvSpPr>
              <p:nvPr/>
            </p:nvSpPr>
            <p:spPr bwMode="auto">
              <a:xfrm flipV="1">
                <a:off x="4579939" y="2049464"/>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18" name="Line 962"/>
              <p:cNvSpPr>
                <a:spLocks noChangeShapeType="1"/>
              </p:cNvSpPr>
              <p:nvPr/>
            </p:nvSpPr>
            <p:spPr bwMode="auto">
              <a:xfrm>
                <a:off x="4632326" y="3173414"/>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19" name="Line 963"/>
              <p:cNvSpPr>
                <a:spLocks noChangeShapeType="1"/>
              </p:cNvSpPr>
              <p:nvPr/>
            </p:nvSpPr>
            <p:spPr bwMode="auto">
              <a:xfrm flipV="1">
                <a:off x="4632326" y="2049464"/>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20" name="Line 964"/>
              <p:cNvSpPr>
                <a:spLocks noChangeShapeType="1"/>
              </p:cNvSpPr>
              <p:nvPr/>
            </p:nvSpPr>
            <p:spPr bwMode="auto">
              <a:xfrm>
                <a:off x="4678364" y="3173414"/>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21" name="Line 965"/>
              <p:cNvSpPr>
                <a:spLocks noChangeShapeType="1"/>
              </p:cNvSpPr>
              <p:nvPr/>
            </p:nvSpPr>
            <p:spPr bwMode="auto">
              <a:xfrm flipV="1">
                <a:off x="4678364" y="2049464"/>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22" name="Rectangle 966"/>
              <p:cNvSpPr>
                <a:spLocks noChangeArrowheads="1"/>
              </p:cNvSpPr>
              <p:nvPr/>
            </p:nvSpPr>
            <p:spPr bwMode="auto">
              <a:xfrm>
                <a:off x="4435476" y="3230564"/>
                <a:ext cx="9618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300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223" name="Line 967"/>
              <p:cNvSpPr>
                <a:spLocks noChangeShapeType="1"/>
              </p:cNvSpPr>
              <p:nvPr/>
            </p:nvSpPr>
            <p:spPr bwMode="auto">
              <a:xfrm>
                <a:off x="4724401" y="3173414"/>
                <a:ext cx="0" cy="2222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24" name="Line 968"/>
              <p:cNvSpPr>
                <a:spLocks noChangeShapeType="1"/>
              </p:cNvSpPr>
              <p:nvPr/>
            </p:nvSpPr>
            <p:spPr bwMode="auto">
              <a:xfrm flipV="1">
                <a:off x="4724401" y="2038351"/>
                <a:ext cx="0" cy="238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25" name="Line 969"/>
              <p:cNvSpPr>
                <a:spLocks noChangeShapeType="1"/>
              </p:cNvSpPr>
              <p:nvPr/>
            </p:nvSpPr>
            <p:spPr bwMode="auto">
              <a:xfrm>
                <a:off x="4770439" y="3173414"/>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26" name="Line 970"/>
              <p:cNvSpPr>
                <a:spLocks noChangeShapeType="1"/>
              </p:cNvSpPr>
              <p:nvPr/>
            </p:nvSpPr>
            <p:spPr bwMode="auto">
              <a:xfrm flipV="1">
                <a:off x="4770439" y="2049464"/>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27" name="Line 971"/>
              <p:cNvSpPr>
                <a:spLocks noChangeShapeType="1"/>
              </p:cNvSpPr>
              <p:nvPr/>
            </p:nvSpPr>
            <p:spPr bwMode="auto">
              <a:xfrm>
                <a:off x="4816476" y="3173414"/>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28" name="Line 972"/>
              <p:cNvSpPr>
                <a:spLocks noChangeShapeType="1"/>
              </p:cNvSpPr>
              <p:nvPr/>
            </p:nvSpPr>
            <p:spPr bwMode="auto">
              <a:xfrm flipV="1">
                <a:off x="4816476" y="2049464"/>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29" name="Line 973"/>
              <p:cNvSpPr>
                <a:spLocks noChangeShapeType="1"/>
              </p:cNvSpPr>
              <p:nvPr/>
            </p:nvSpPr>
            <p:spPr bwMode="auto">
              <a:xfrm>
                <a:off x="4868864" y="3173414"/>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30" name="Line 974"/>
              <p:cNvSpPr>
                <a:spLocks noChangeShapeType="1"/>
              </p:cNvSpPr>
              <p:nvPr/>
            </p:nvSpPr>
            <p:spPr bwMode="auto">
              <a:xfrm flipV="1">
                <a:off x="4868864" y="2049464"/>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31" name="Line 975"/>
              <p:cNvSpPr>
                <a:spLocks noChangeShapeType="1"/>
              </p:cNvSpPr>
              <p:nvPr/>
            </p:nvSpPr>
            <p:spPr bwMode="auto">
              <a:xfrm>
                <a:off x="4914901" y="3173414"/>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32" name="Line 976"/>
              <p:cNvSpPr>
                <a:spLocks noChangeShapeType="1"/>
              </p:cNvSpPr>
              <p:nvPr/>
            </p:nvSpPr>
            <p:spPr bwMode="auto">
              <a:xfrm flipV="1">
                <a:off x="4914901" y="2049464"/>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33" name="Rectangle 977"/>
              <p:cNvSpPr>
                <a:spLocks noChangeArrowheads="1"/>
              </p:cNvSpPr>
              <p:nvPr/>
            </p:nvSpPr>
            <p:spPr bwMode="auto">
              <a:xfrm>
                <a:off x="4672014" y="3230564"/>
                <a:ext cx="9618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400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234" name="Line 978"/>
              <p:cNvSpPr>
                <a:spLocks noChangeShapeType="1"/>
              </p:cNvSpPr>
              <p:nvPr/>
            </p:nvSpPr>
            <p:spPr bwMode="auto">
              <a:xfrm>
                <a:off x="4962526" y="3173414"/>
                <a:ext cx="0" cy="2222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35" name="Line 979"/>
              <p:cNvSpPr>
                <a:spLocks noChangeShapeType="1"/>
              </p:cNvSpPr>
              <p:nvPr/>
            </p:nvSpPr>
            <p:spPr bwMode="auto">
              <a:xfrm flipV="1">
                <a:off x="4962526" y="2038351"/>
                <a:ext cx="0" cy="238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36" name="Line 980"/>
              <p:cNvSpPr>
                <a:spLocks noChangeShapeType="1"/>
              </p:cNvSpPr>
              <p:nvPr/>
            </p:nvSpPr>
            <p:spPr bwMode="auto">
              <a:xfrm>
                <a:off x="5008564" y="3173414"/>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37" name="Line 981"/>
              <p:cNvSpPr>
                <a:spLocks noChangeShapeType="1"/>
              </p:cNvSpPr>
              <p:nvPr/>
            </p:nvSpPr>
            <p:spPr bwMode="auto">
              <a:xfrm flipV="1">
                <a:off x="5008564" y="2049464"/>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38" name="Line 982"/>
              <p:cNvSpPr>
                <a:spLocks noChangeShapeType="1"/>
              </p:cNvSpPr>
              <p:nvPr/>
            </p:nvSpPr>
            <p:spPr bwMode="auto">
              <a:xfrm>
                <a:off x="5054601" y="3173414"/>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39" name="Line 983"/>
              <p:cNvSpPr>
                <a:spLocks noChangeShapeType="1"/>
              </p:cNvSpPr>
              <p:nvPr/>
            </p:nvSpPr>
            <p:spPr bwMode="auto">
              <a:xfrm flipV="1">
                <a:off x="5054601" y="2049464"/>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40" name="Line 984"/>
              <p:cNvSpPr>
                <a:spLocks noChangeShapeType="1"/>
              </p:cNvSpPr>
              <p:nvPr/>
            </p:nvSpPr>
            <p:spPr bwMode="auto">
              <a:xfrm>
                <a:off x="5106989" y="3173414"/>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41" name="Line 985"/>
              <p:cNvSpPr>
                <a:spLocks noChangeShapeType="1"/>
              </p:cNvSpPr>
              <p:nvPr/>
            </p:nvSpPr>
            <p:spPr bwMode="auto">
              <a:xfrm flipV="1">
                <a:off x="5106989" y="2049464"/>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42" name="Line 986"/>
              <p:cNvSpPr>
                <a:spLocks noChangeShapeType="1"/>
              </p:cNvSpPr>
              <p:nvPr/>
            </p:nvSpPr>
            <p:spPr bwMode="auto">
              <a:xfrm>
                <a:off x="5153026" y="3173414"/>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43" name="Line 987"/>
              <p:cNvSpPr>
                <a:spLocks noChangeShapeType="1"/>
              </p:cNvSpPr>
              <p:nvPr/>
            </p:nvSpPr>
            <p:spPr bwMode="auto">
              <a:xfrm flipV="1">
                <a:off x="5153026" y="2049464"/>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44" name="Rectangle 988"/>
              <p:cNvSpPr>
                <a:spLocks noChangeArrowheads="1"/>
              </p:cNvSpPr>
              <p:nvPr/>
            </p:nvSpPr>
            <p:spPr bwMode="auto">
              <a:xfrm>
                <a:off x="4910139" y="3230564"/>
                <a:ext cx="9618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500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245" name="Line 989"/>
              <p:cNvSpPr>
                <a:spLocks noChangeShapeType="1"/>
              </p:cNvSpPr>
              <p:nvPr/>
            </p:nvSpPr>
            <p:spPr bwMode="auto">
              <a:xfrm>
                <a:off x="5199064" y="3173414"/>
                <a:ext cx="0" cy="2222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46" name="Line 990"/>
              <p:cNvSpPr>
                <a:spLocks noChangeShapeType="1"/>
              </p:cNvSpPr>
              <p:nvPr/>
            </p:nvSpPr>
            <p:spPr bwMode="auto">
              <a:xfrm flipV="1">
                <a:off x="5199064" y="2038351"/>
                <a:ext cx="0" cy="238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47" name="Rectangle 991"/>
              <p:cNvSpPr>
                <a:spLocks noChangeArrowheads="1"/>
              </p:cNvSpPr>
              <p:nvPr/>
            </p:nvSpPr>
            <p:spPr bwMode="auto">
              <a:xfrm>
                <a:off x="5146676" y="3230564"/>
                <a:ext cx="9618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600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248" name="Rectangle 992"/>
              <p:cNvSpPr>
                <a:spLocks noChangeArrowheads="1"/>
              </p:cNvSpPr>
              <p:nvPr/>
            </p:nvSpPr>
            <p:spPr bwMode="auto">
              <a:xfrm>
                <a:off x="4105276" y="3343276"/>
                <a:ext cx="732573"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lvl="0"/>
                <a:r>
                  <a:rPr kumimoji="0" lang="en-US" altLang="en-US" sz="6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Concentration (</a:t>
                </a:r>
                <a:r>
                  <a:rPr lang="en-US" altLang="en-US" sz="600" dirty="0">
                    <a:solidFill>
                      <a:srgbClr val="000000"/>
                    </a:solidFill>
                    <a:latin typeface="Times New Roman" panose="02020603050405020304" pitchFamily="18" charset="0"/>
                    <a:cs typeface="Times New Roman" panose="02020603050405020304" pitchFamily="18" charset="0"/>
                  </a:rPr>
                  <a:t>fmol/µl</a:t>
                </a:r>
                <a:r>
                  <a:rPr kumimoji="0" lang="en-US" altLang="en-US" sz="6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a:t>
                </a:r>
                <a:endParaRPr kumimoji="0" lang="en-US" altLang="en-US" sz="6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250" name="Rectangle 994"/>
              <p:cNvSpPr>
                <a:spLocks noChangeArrowheads="1"/>
              </p:cNvSpPr>
              <p:nvPr/>
            </p:nvSpPr>
            <p:spPr bwMode="auto">
              <a:xfrm>
                <a:off x="5364164" y="2668589"/>
                <a:ext cx="19717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3y14+2</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251" name="Oval 995"/>
              <p:cNvSpPr>
                <a:spLocks noChangeArrowheads="1"/>
              </p:cNvSpPr>
              <p:nvPr/>
            </p:nvSpPr>
            <p:spPr bwMode="auto">
              <a:xfrm>
                <a:off x="5294314" y="2684464"/>
                <a:ext cx="39688" cy="39688"/>
              </a:xfrm>
              <a:prstGeom prst="ellipse">
                <a:avLst/>
              </a:prstGeom>
              <a:solidFill>
                <a:srgbClr val="00FF00"/>
              </a:solidFill>
              <a:ln w="6350">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52" name="Rectangle 996"/>
              <p:cNvSpPr>
                <a:spLocks noChangeArrowheads="1"/>
              </p:cNvSpPr>
              <p:nvPr/>
            </p:nvSpPr>
            <p:spPr bwMode="auto">
              <a:xfrm>
                <a:off x="5364164" y="2563814"/>
                <a:ext cx="19717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3y13+2</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253" name="Oval 997"/>
              <p:cNvSpPr>
                <a:spLocks noChangeArrowheads="1"/>
              </p:cNvSpPr>
              <p:nvPr/>
            </p:nvSpPr>
            <p:spPr bwMode="auto">
              <a:xfrm>
                <a:off x="5294314" y="2579689"/>
                <a:ext cx="39688" cy="39688"/>
              </a:xfrm>
              <a:prstGeom prst="ellipse">
                <a:avLst/>
              </a:prstGeom>
              <a:solidFill>
                <a:srgbClr val="FF0000"/>
              </a:solidFill>
              <a:ln w="635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54" name="Rectangle 998"/>
              <p:cNvSpPr>
                <a:spLocks noChangeArrowheads="1"/>
              </p:cNvSpPr>
              <p:nvPr/>
            </p:nvSpPr>
            <p:spPr bwMode="auto">
              <a:xfrm>
                <a:off x="5364164" y="2465389"/>
                <a:ext cx="9618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3b2</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255" name="Oval 999"/>
              <p:cNvSpPr>
                <a:spLocks noChangeArrowheads="1"/>
              </p:cNvSpPr>
              <p:nvPr/>
            </p:nvSpPr>
            <p:spPr bwMode="auto">
              <a:xfrm>
                <a:off x="5294314" y="2481264"/>
                <a:ext cx="39688" cy="39688"/>
              </a:xfrm>
              <a:prstGeom prst="ellipse">
                <a:avLst/>
              </a:prstGeom>
              <a:solidFill>
                <a:srgbClr val="0000FF"/>
              </a:solidFill>
              <a:ln w="635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59" name="Line 1003"/>
              <p:cNvSpPr>
                <a:spLocks noChangeShapeType="1"/>
              </p:cNvSpPr>
              <p:nvPr/>
            </p:nvSpPr>
            <p:spPr bwMode="auto">
              <a:xfrm>
                <a:off x="3538539" y="2062164"/>
                <a:ext cx="166052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60" name="Line 1004"/>
              <p:cNvSpPr>
                <a:spLocks noChangeShapeType="1"/>
              </p:cNvSpPr>
              <p:nvPr/>
            </p:nvSpPr>
            <p:spPr bwMode="auto">
              <a:xfrm flipV="1">
                <a:off x="5199064" y="2062164"/>
                <a:ext cx="0" cy="111125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61" name="Line 1005"/>
              <p:cNvSpPr>
                <a:spLocks noChangeShapeType="1"/>
              </p:cNvSpPr>
              <p:nvPr/>
            </p:nvSpPr>
            <p:spPr bwMode="auto">
              <a:xfrm flipV="1">
                <a:off x="3636964" y="2062164"/>
                <a:ext cx="1446213" cy="111125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62" name="Line 1006"/>
              <p:cNvSpPr>
                <a:spLocks noChangeShapeType="1"/>
              </p:cNvSpPr>
              <p:nvPr/>
            </p:nvSpPr>
            <p:spPr bwMode="auto">
              <a:xfrm flipV="1">
                <a:off x="3643314" y="2062164"/>
                <a:ext cx="1417638" cy="111125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63" name="Line 1007"/>
              <p:cNvSpPr>
                <a:spLocks noChangeShapeType="1"/>
              </p:cNvSpPr>
              <p:nvPr/>
            </p:nvSpPr>
            <p:spPr bwMode="auto">
              <a:xfrm flipV="1">
                <a:off x="3636964" y="2062164"/>
                <a:ext cx="1481138" cy="111125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64" name="Line 1008"/>
              <p:cNvSpPr>
                <a:spLocks noChangeShapeType="1"/>
              </p:cNvSpPr>
              <p:nvPr/>
            </p:nvSpPr>
            <p:spPr bwMode="auto">
              <a:xfrm>
                <a:off x="3532189" y="3173414"/>
                <a:ext cx="166687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65" name="Line 1009"/>
              <p:cNvSpPr>
                <a:spLocks noChangeShapeType="1"/>
              </p:cNvSpPr>
              <p:nvPr/>
            </p:nvSpPr>
            <p:spPr bwMode="auto">
              <a:xfrm flipV="1">
                <a:off x="3532189" y="2062164"/>
                <a:ext cx="0" cy="111125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66" name="Oval 1010"/>
              <p:cNvSpPr>
                <a:spLocks noChangeArrowheads="1"/>
              </p:cNvSpPr>
              <p:nvPr/>
            </p:nvSpPr>
            <p:spPr bwMode="auto">
              <a:xfrm>
                <a:off x="4941889" y="2133601"/>
                <a:ext cx="39688" cy="41275"/>
              </a:xfrm>
              <a:prstGeom prst="ellipse">
                <a:avLst/>
              </a:prstGeom>
              <a:solidFill>
                <a:srgbClr val="0000FF"/>
              </a:solidFill>
              <a:ln w="635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67" name="Oval 1011"/>
              <p:cNvSpPr>
                <a:spLocks noChangeArrowheads="1"/>
              </p:cNvSpPr>
              <p:nvPr/>
            </p:nvSpPr>
            <p:spPr bwMode="auto">
              <a:xfrm>
                <a:off x="4346576" y="2597151"/>
                <a:ext cx="39688" cy="39688"/>
              </a:xfrm>
              <a:prstGeom prst="ellipse">
                <a:avLst/>
              </a:prstGeom>
              <a:solidFill>
                <a:srgbClr val="0000FF"/>
              </a:solidFill>
              <a:ln w="635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68" name="Oval 1012"/>
              <p:cNvSpPr>
                <a:spLocks noChangeArrowheads="1"/>
              </p:cNvSpPr>
              <p:nvPr/>
            </p:nvSpPr>
            <p:spPr bwMode="auto">
              <a:xfrm>
                <a:off x="4051301" y="2822576"/>
                <a:ext cx="39688" cy="39688"/>
              </a:xfrm>
              <a:prstGeom prst="ellipse">
                <a:avLst/>
              </a:prstGeom>
              <a:solidFill>
                <a:srgbClr val="0000FF"/>
              </a:solidFill>
              <a:ln w="635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69" name="Oval 1013"/>
              <p:cNvSpPr>
                <a:spLocks noChangeArrowheads="1"/>
              </p:cNvSpPr>
              <p:nvPr/>
            </p:nvSpPr>
            <p:spPr bwMode="auto">
              <a:xfrm>
                <a:off x="3900489" y="2933701"/>
                <a:ext cx="39688" cy="39688"/>
              </a:xfrm>
              <a:prstGeom prst="ellipse">
                <a:avLst/>
              </a:prstGeom>
              <a:solidFill>
                <a:srgbClr val="0000FF"/>
              </a:solidFill>
              <a:ln w="635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70" name="Oval 1014"/>
              <p:cNvSpPr>
                <a:spLocks noChangeArrowheads="1"/>
              </p:cNvSpPr>
              <p:nvPr/>
            </p:nvSpPr>
            <p:spPr bwMode="auto">
              <a:xfrm>
                <a:off x="3825876" y="2990851"/>
                <a:ext cx="39688" cy="39688"/>
              </a:xfrm>
              <a:prstGeom prst="ellipse">
                <a:avLst/>
              </a:prstGeom>
              <a:solidFill>
                <a:srgbClr val="0000FF"/>
              </a:solidFill>
              <a:ln w="635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71" name="Oval 1015"/>
              <p:cNvSpPr>
                <a:spLocks noChangeArrowheads="1"/>
              </p:cNvSpPr>
              <p:nvPr/>
            </p:nvSpPr>
            <p:spPr bwMode="auto">
              <a:xfrm>
                <a:off x="3790951" y="3025776"/>
                <a:ext cx="39688" cy="39688"/>
              </a:xfrm>
              <a:prstGeom prst="ellipse">
                <a:avLst/>
              </a:prstGeom>
              <a:solidFill>
                <a:srgbClr val="0000FF"/>
              </a:solidFill>
              <a:ln w="635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72" name="Oval 1016"/>
              <p:cNvSpPr>
                <a:spLocks noChangeArrowheads="1"/>
              </p:cNvSpPr>
              <p:nvPr/>
            </p:nvSpPr>
            <p:spPr bwMode="auto">
              <a:xfrm>
                <a:off x="3767139" y="3036889"/>
                <a:ext cx="39688" cy="39688"/>
              </a:xfrm>
              <a:prstGeom prst="ellipse">
                <a:avLst/>
              </a:prstGeom>
              <a:solidFill>
                <a:srgbClr val="0000FF"/>
              </a:solidFill>
              <a:ln w="635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73" name="Oval 1017"/>
              <p:cNvSpPr>
                <a:spLocks noChangeArrowheads="1"/>
              </p:cNvSpPr>
              <p:nvPr/>
            </p:nvSpPr>
            <p:spPr bwMode="auto">
              <a:xfrm>
                <a:off x="3762376" y="3043239"/>
                <a:ext cx="39688" cy="39688"/>
              </a:xfrm>
              <a:prstGeom prst="ellipse">
                <a:avLst/>
              </a:prstGeom>
              <a:solidFill>
                <a:srgbClr val="0000FF"/>
              </a:solidFill>
              <a:ln w="635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74" name="Oval 1018"/>
              <p:cNvSpPr>
                <a:spLocks noChangeArrowheads="1"/>
              </p:cNvSpPr>
              <p:nvPr/>
            </p:nvSpPr>
            <p:spPr bwMode="auto">
              <a:xfrm>
                <a:off x="3756026" y="3048001"/>
                <a:ext cx="39688" cy="41275"/>
              </a:xfrm>
              <a:prstGeom prst="ellipse">
                <a:avLst/>
              </a:prstGeom>
              <a:solidFill>
                <a:srgbClr val="0000FF"/>
              </a:solidFill>
              <a:ln w="635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75" name="Oval 1019"/>
              <p:cNvSpPr>
                <a:spLocks noChangeArrowheads="1"/>
              </p:cNvSpPr>
              <p:nvPr/>
            </p:nvSpPr>
            <p:spPr bwMode="auto">
              <a:xfrm>
                <a:off x="3749676" y="3054351"/>
                <a:ext cx="39688" cy="39688"/>
              </a:xfrm>
              <a:prstGeom prst="ellipse">
                <a:avLst/>
              </a:prstGeom>
              <a:solidFill>
                <a:srgbClr val="0000FF"/>
              </a:solidFill>
              <a:ln w="635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76" name="Oval 1020"/>
              <p:cNvSpPr>
                <a:spLocks noChangeArrowheads="1"/>
              </p:cNvSpPr>
              <p:nvPr/>
            </p:nvSpPr>
            <p:spPr bwMode="auto">
              <a:xfrm>
                <a:off x="4941889" y="2117726"/>
                <a:ext cx="39688" cy="39688"/>
              </a:xfrm>
              <a:prstGeom prst="ellipse">
                <a:avLst/>
              </a:prstGeom>
              <a:solidFill>
                <a:srgbClr val="FF0000"/>
              </a:solidFill>
              <a:ln w="635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77" name="Oval 1021"/>
              <p:cNvSpPr>
                <a:spLocks noChangeArrowheads="1"/>
              </p:cNvSpPr>
              <p:nvPr/>
            </p:nvSpPr>
            <p:spPr bwMode="auto">
              <a:xfrm>
                <a:off x="4346576" y="2586039"/>
                <a:ext cx="39688" cy="39688"/>
              </a:xfrm>
              <a:prstGeom prst="ellipse">
                <a:avLst/>
              </a:prstGeom>
              <a:solidFill>
                <a:srgbClr val="FF0000"/>
              </a:solidFill>
              <a:ln w="635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78" name="Oval 1022"/>
              <p:cNvSpPr>
                <a:spLocks noChangeArrowheads="1"/>
              </p:cNvSpPr>
              <p:nvPr/>
            </p:nvSpPr>
            <p:spPr bwMode="auto">
              <a:xfrm>
                <a:off x="4051301" y="2822576"/>
                <a:ext cx="39688" cy="39688"/>
              </a:xfrm>
              <a:prstGeom prst="ellipse">
                <a:avLst/>
              </a:prstGeom>
              <a:solidFill>
                <a:srgbClr val="FF0000"/>
              </a:solidFill>
              <a:ln w="635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79" name="Oval 1023"/>
              <p:cNvSpPr>
                <a:spLocks noChangeArrowheads="1"/>
              </p:cNvSpPr>
              <p:nvPr/>
            </p:nvSpPr>
            <p:spPr bwMode="auto">
              <a:xfrm>
                <a:off x="3900489" y="2938464"/>
                <a:ext cx="39688" cy="39688"/>
              </a:xfrm>
              <a:prstGeom prst="ellipse">
                <a:avLst/>
              </a:prstGeom>
              <a:solidFill>
                <a:srgbClr val="FF0000"/>
              </a:solidFill>
              <a:ln w="635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80" name="Oval 1024"/>
              <p:cNvSpPr>
                <a:spLocks noChangeArrowheads="1"/>
              </p:cNvSpPr>
              <p:nvPr/>
            </p:nvSpPr>
            <p:spPr bwMode="auto">
              <a:xfrm>
                <a:off x="3825876" y="2997201"/>
                <a:ext cx="39688" cy="39688"/>
              </a:xfrm>
              <a:prstGeom prst="ellipse">
                <a:avLst/>
              </a:prstGeom>
              <a:solidFill>
                <a:srgbClr val="FF0000"/>
              </a:solidFill>
              <a:ln w="635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81" name="Oval 1025"/>
              <p:cNvSpPr>
                <a:spLocks noChangeArrowheads="1"/>
              </p:cNvSpPr>
              <p:nvPr/>
            </p:nvSpPr>
            <p:spPr bwMode="auto">
              <a:xfrm>
                <a:off x="3790951" y="3025776"/>
                <a:ext cx="39688" cy="39688"/>
              </a:xfrm>
              <a:prstGeom prst="ellipse">
                <a:avLst/>
              </a:prstGeom>
              <a:solidFill>
                <a:srgbClr val="FF0000"/>
              </a:solidFill>
              <a:ln w="635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82" name="Oval 1026"/>
              <p:cNvSpPr>
                <a:spLocks noChangeArrowheads="1"/>
              </p:cNvSpPr>
              <p:nvPr/>
            </p:nvSpPr>
            <p:spPr bwMode="auto">
              <a:xfrm>
                <a:off x="3767139" y="3036889"/>
                <a:ext cx="39688" cy="39688"/>
              </a:xfrm>
              <a:prstGeom prst="ellipse">
                <a:avLst/>
              </a:prstGeom>
              <a:solidFill>
                <a:srgbClr val="FF0000"/>
              </a:solidFill>
              <a:ln w="635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83" name="Oval 1027"/>
              <p:cNvSpPr>
                <a:spLocks noChangeArrowheads="1"/>
              </p:cNvSpPr>
              <p:nvPr/>
            </p:nvSpPr>
            <p:spPr bwMode="auto">
              <a:xfrm>
                <a:off x="3762376" y="3043239"/>
                <a:ext cx="39688" cy="39688"/>
              </a:xfrm>
              <a:prstGeom prst="ellipse">
                <a:avLst/>
              </a:prstGeom>
              <a:solidFill>
                <a:srgbClr val="FF0000"/>
              </a:solidFill>
              <a:ln w="635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84" name="Oval 1028"/>
              <p:cNvSpPr>
                <a:spLocks noChangeArrowheads="1"/>
              </p:cNvSpPr>
              <p:nvPr/>
            </p:nvSpPr>
            <p:spPr bwMode="auto">
              <a:xfrm>
                <a:off x="3756026" y="3048001"/>
                <a:ext cx="39688" cy="41275"/>
              </a:xfrm>
              <a:prstGeom prst="ellipse">
                <a:avLst/>
              </a:prstGeom>
              <a:solidFill>
                <a:srgbClr val="FF0000"/>
              </a:solidFill>
              <a:ln w="635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85" name="Oval 1029"/>
              <p:cNvSpPr>
                <a:spLocks noChangeArrowheads="1"/>
              </p:cNvSpPr>
              <p:nvPr/>
            </p:nvSpPr>
            <p:spPr bwMode="auto">
              <a:xfrm>
                <a:off x="3749676" y="3054351"/>
                <a:ext cx="39688" cy="39688"/>
              </a:xfrm>
              <a:prstGeom prst="ellipse">
                <a:avLst/>
              </a:prstGeom>
              <a:solidFill>
                <a:srgbClr val="FF0000"/>
              </a:solidFill>
              <a:ln w="635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86" name="Oval 1030"/>
              <p:cNvSpPr>
                <a:spLocks noChangeArrowheads="1"/>
              </p:cNvSpPr>
              <p:nvPr/>
            </p:nvSpPr>
            <p:spPr bwMode="auto">
              <a:xfrm>
                <a:off x="4941889" y="2168526"/>
                <a:ext cx="39688" cy="39688"/>
              </a:xfrm>
              <a:prstGeom prst="ellipse">
                <a:avLst/>
              </a:prstGeom>
              <a:solidFill>
                <a:srgbClr val="00FF00"/>
              </a:solidFill>
              <a:ln w="6350">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87" name="Oval 1031"/>
              <p:cNvSpPr>
                <a:spLocks noChangeArrowheads="1"/>
              </p:cNvSpPr>
              <p:nvPr/>
            </p:nvSpPr>
            <p:spPr bwMode="auto">
              <a:xfrm>
                <a:off x="4346576" y="2597151"/>
                <a:ext cx="39688" cy="39688"/>
              </a:xfrm>
              <a:prstGeom prst="ellipse">
                <a:avLst/>
              </a:prstGeom>
              <a:solidFill>
                <a:srgbClr val="00FF00"/>
              </a:solidFill>
              <a:ln w="6350">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88" name="Oval 1032"/>
              <p:cNvSpPr>
                <a:spLocks noChangeArrowheads="1"/>
              </p:cNvSpPr>
              <p:nvPr/>
            </p:nvSpPr>
            <p:spPr bwMode="auto">
              <a:xfrm>
                <a:off x="4051301" y="2811464"/>
                <a:ext cx="39688" cy="39688"/>
              </a:xfrm>
              <a:prstGeom prst="ellipse">
                <a:avLst/>
              </a:prstGeom>
              <a:solidFill>
                <a:srgbClr val="00FF00"/>
              </a:solidFill>
              <a:ln w="6350">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89" name="Oval 1033"/>
              <p:cNvSpPr>
                <a:spLocks noChangeArrowheads="1"/>
              </p:cNvSpPr>
              <p:nvPr/>
            </p:nvSpPr>
            <p:spPr bwMode="auto">
              <a:xfrm>
                <a:off x="3900489" y="2944814"/>
                <a:ext cx="39688" cy="39688"/>
              </a:xfrm>
              <a:prstGeom prst="ellipse">
                <a:avLst/>
              </a:prstGeom>
              <a:solidFill>
                <a:srgbClr val="00FF00"/>
              </a:solidFill>
              <a:ln w="6350">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90" name="Oval 1034"/>
              <p:cNvSpPr>
                <a:spLocks noChangeArrowheads="1"/>
              </p:cNvSpPr>
              <p:nvPr/>
            </p:nvSpPr>
            <p:spPr bwMode="auto">
              <a:xfrm>
                <a:off x="3825876" y="2997201"/>
                <a:ext cx="39688" cy="39688"/>
              </a:xfrm>
              <a:prstGeom prst="ellipse">
                <a:avLst/>
              </a:prstGeom>
              <a:solidFill>
                <a:srgbClr val="00FF00"/>
              </a:solidFill>
              <a:ln w="6350">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91" name="Oval 1035"/>
              <p:cNvSpPr>
                <a:spLocks noChangeArrowheads="1"/>
              </p:cNvSpPr>
              <p:nvPr/>
            </p:nvSpPr>
            <p:spPr bwMode="auto">
              <a:xfrm>
                <a:off x="3790951" y="3025776"/>
                <a:ext cx="39688" cy="39688"/>
              </a:xfrm>
              <a:prstGeom prst="ellipse">
                <a:avLst/>
              </a:prstGeom>
              <a:solidFill>
                <a:srgbClr val="00FF00"/>
              </a:solidFill>
              <a:ln w="6350">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92" name="Oval 1036"/>
              <p:cNvSpPr>
                <a:spLocks noChangeArrowheads="1"/>
              </p:cNvSpPr>
              <p:nvPr/>
            </p:nvSpPr>
            <p:spPr bwMode="auto">
              <a:xfrm>
                <a:off x="3767139" y="3036889"/>
                <a:ext cx="39688" cy="39688"/>
              </a:xfrm>
              <a:prstGeom prst="ellipse">
                <a:avLst/>
              </a:prstGeom>
              <a:solidFill>
                <a:srgbClr val="00FF00"/>
              </a:solidFill>
              <a:ln w="6350">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93" name="Oval 1037"/>
              <p:cNvSpPr>
                <a:spLocks noChangeArrowheads="1"/>
              </p:cNvSpPr>
              <p:nvPr/>
            </p:nvSpPr>
            <p:spPr bwMode="auto">
              <a:xfrm>
                <a:off x="3762376" y="3048001"/>
                <a:ext cx="39688" cy="41275"/>
              </a:xfrm>
              <a:prstGeom prst="ellipse">
                <a:avLst/>
              </a:prstGeom>
              <a:solidFill>
                <a:srgbClr val="00FF00"/>
              </a:solidFill>
              <a:ln w="6350">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94" name="Oval 1038"/>
              <p:cNvSpPr>
                <a:spLocks noChangeArrowheads="1"/>
              </p:cNvSpPr>
              <p:nvPr/>
            </p:nvSpPr>
            <p:spPr bwMode="auto">
              <a:xfrm>
                <a:off x="3749676" y="3054351"/>
                <a:ext cx="39688" cy="39688"/>
              </a:xfrm>
              <a:prstGeom prst="ellipse">
                <a:avLst/>
              </a:prstGeom>
              <a:solidFill>
                <a:srgbClr val="00FF00"/>
              </a:solidFill>
              <a:ln w="6350">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375" name="TextBox 1374"/>
              <p:cNvSpPr txBox="1"/>
              <p:nvPr/>
            </p:nvSpPr>
            <p:spPr>
              <a:xfrm rot="16200000">
                <a:off x="2623175" y="2540651"/>
                <a:ext cx="1261884" cy="184666"/>
              </a:xfrm>
              <a:prstGeom prst="rect">
                <a:avLst/>
              </a:prstGeom>
              <a:noFill/>
            </p:spPr>
            <p:txBody>
              <a:bodyPr wrap="none" rtlCol="0">
                <a:spAutoFit/>
              </a:bodyPr>
              <a:lstStyle/>
              <a:p>
                <a:r>
                  <a:rPr lang="en-US" sz="600" dirty="0">
                    <a:latin typeface="Times New Roman" panose="02020603050405020304" pitchFamily="18" charset="0"/>
                    <a:cs typeface="Times New Roman" panose="02020603050405020304" pitchFamily="18" charset="0"/>
                  </a:rPr>
                  <a:t>Relative signal (standard/SIS ratio)</a:t>
                </a:r>
              </a:p>
            </p:txBody>
          </p:sp>
        </p:grpSp>
        <p:grpSp>
          <p:nvGrpSpPr>
            <p:cNvPr id="3431" name="Group 3430"/>
            <p:cNvGrpSpPr/>
            <p:nvPr/>
          </p:nvGrpSpPr>
          <p:grpSpPr>
            <a:xfrm>
              <a:off x="3152633" y="3792567"/>
              <a:ext cx="2937128" cy="1665198"/>
              <a:chOff x="3152633" y="3792567"/>
              <a:chExt cx="2937128" cy="1665198"/>
            </a:xfrm>
          </p:grpSpPr>
          <p:sp>
            <p:nvSpPr>
              <p:cNvPr id="1346" name="Line 1042"/>
              <p:cNvSpPr>
                <a:spLocks noChangeShapeType="1"/>
              </p:cNvSpPr>
              <p:nvPr/>
            </p:nvSpPr>
            <p:spPr bwMode="auto">
              <a:xfrm flipV="1">
                <a:off x="3536950" y="3849689"/>
                <a:ext cx="0" cy="111125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347" name="Line 1043"/>
              <p:cNvSpPr>
                <a:spLocks noChangeShapeType="1"/>
              </p:cNvSpPr>
              <p:nvPr/>
            </p:nvSpPr>
            <p:spPr bwMode="auto">
              <a:xfrm>
                <a:off x="3536950" y="4821239"/>
                <a:ext cx="1666875" cy="0"/>
              </a:xfrm>
              <a:prstGeom prst="line">
                <a:avLst/>
              </a:prstGeom>
              <a:noFill/>
              <a:ln w="6350">
                <a:solidFill>
                  <a:srgbClr val="000000"/>
                </a:solidFill>
                <a:prstDash val="sysDot"/>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348" name="Line 1044"/>
              <p:cNvSpPr>
                <a:spLocks noChangeShapeType="1"/>
              </p:cNvSpPr>
              <p:nvPr/>
            </p:nvSpPr>
            <p:spPr bwMode="auto">
              <a:xfrm flipH="1">
                <a:off x="3513137" y="4960939"/>
                <a:ext cx="2381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349" name="Line 1045"/>
              <p:cNvSpPr>
                <a:spLocks noChangeShapeType="1"/>
              </p:cNvSpPr>
              <p:nvPr/>
            </p:nvSpPr>
            <p:spPr bwMode="auto">
              <a:xfrm>
                <a:off x="5203824" y="4960939"/>
                <a:ext cx="2381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350" name="Line 1046"/>
              <p:cNvSpPr>
                <a:spLocks noChangeShapeType="1"/>
              </p:cNvSpPr>
              <p:nvPr/>
            </p:nvSpPr>
            <p:spPr bwMode="auto">
              <a:xfrm flipH="1">
                <a:off x="3524250" y="4891089"/>
                <a:ext cx="1270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351" name="Line 1047"/>
              <p:cNvSpPr>
                <a:spLocks noChangeShapeType="1"/>
              </p:cNvSpPr>
              <p:nvPr/>
            </p:nvSpPr>
            <p:spPr bwMode="auto">
              <a:xfrm>
                <a:off x="5203824" y="4891089"/>
                <a:ext cx="1111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352" name="Rectangle 1048"/>
              <p:cNvSpPr>
                <a:spLocks noChangeArrowheads="1"/>
              </p:cNvSpPr>
              <p:nvPr/>
            </p:nvSpPr>
            <p:spPr bwMode="auto">
              <a:xfrm>
                <a:off x="3408362" y="4930776"/>
                <a:ext cx="6893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-.2</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1353" name="Line 1049"/>
              <p:cNvSpPr>
                <a:spLocks noChangeShapeType="1"/>
              </p:cNvSpPr>
              <p:nvPr/>
            </p:nvSpPr>
            <p:spPr bwMode="auto">
              <a:xfrm flipH="1">
                <a:off x="3513137" y="4821239"/>
                <a:ext cx="2381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354" name="Line 1050"/>
              <p:cNvSpPr>
                <a:spLocks noChangeShapeType="1"/>
              </p:cNvSpPr>
              <p:nvPr/>
            </p:nvSpPr>
            <p:spPr bwMode="auto">
              <a:xfrm>
                <a:off x="5203824" y="4821239"/>
                <a:ext cx="2381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355" name="Line 1051"/>
              <p:cNvSpPr>
                <a:spLocks noChangeShapeType="1"/>
              </p:cNvSpPr>
              <p:nvPr/>
            </p:nvSpPr>
            <p:spPr bwMode="auto">
              <a:xfrm flipH="1">
                <a:off x="3524250" y="4751389"/>
                <a:ext cx="1270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356" name="Line 1052"/>
              <p:cNvSpPr>
                <a:spLocks noChangeShapeType="1"/>
              </p:cNvSpPr>
              <p:nvPr/>
            </p:nvSpPr>
            <p:spPr bwMode="auto">
              <a:xfrm>
                <a:off x="5203824" y="4751389"/>
                <a:ext cx="1111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357" name="Rectangle 1053"/>
              <p:cNvSpPr>
                <a:spLocks noChangeArrowheads="1"/>
              </p:cNvSpPr>
              <p:nvPr/>
            </p:nvSpPr>
            <p:spPr bwMode="auto">
              <a:xfrm>
                <a:off x="3449637" y="4791076"/>
                <a:ext cx="3206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1358" name="Line 1054"/>
              <p:cNvSpPr>
                <a:spLocks noChangeShapeType="1"/>
              </p:cNvSpPr>
              <p:nvPr/>
            </p:nvSpPr>
            <p:spPr bwMode="auto">
              <a:xfrm flipH="1">
                <a:off x="3513137" y="4683126"/>
                <a:ext cx="2381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359" name="Line 1055"/>
              <p:cNvSpPr>
                <a:spLocks noChangeShapeType="1"/>
              </p:cNvSpPr>
              <p:nvPr/>
            </p:nvSpPr>
            <p:spPr bwMode="auto">
              <a:xfrm>
                <a:off x="5203824" y="4683126"/>
                <a:ext cx="2381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360" name="Line 1056"/>
              <p:cNvSpPr>
                <a:spLocks noChangeShapeType="1"/>
              </p:cNvSpPr>
              <p:nvPr/>
            </p:nvSpPr>
            <p:spPr bwMode="auto">
              <a:xfrm flipH="1">
                <a:off x="3524250" y="4613276"/>
                <a:ext cx="1270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361" name="Line 1057"/>
              <p:cNvSpPr>
                <a:spLocks noChangeShapeType="1"/>
              </p:cNvSpPr>
              <p:nvPr/>
            </p:nvSpPr>
            <p:spPr bwMode="auto">
              <a:xfrm>
                <a:off x="5203824" y="4613276"/>
                <a:ext cx="1111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362" name="Rectangle 1058"/>
              <p:cNvSpPr>
                <a:spLocks noChangeArrowheads="1"/>
              </p:cNvSpPr>
              <p:nvPr/>
            </p:nvSpPr>
            <p:spPr bwMode="auto">
              <a:xfrm>
                <a:off x="3432175" y="4652964"/>
                <a:ext cx="4809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.2</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1363" name="Line 1059"/>
              <p:cNvSpPr>
                <a:spLocks noChangeShapeType="1"/>
              </p:cNvSpPr>
              <p:nvPr/>
            </p:nvSpPr>
            <p:spPr bwMode="auto">
              <a:xfrm flipH="1">
                <a:off x="3513137" y="4543426"/>
                <a:ext cx="2381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364" name="Line 1060"/>
              <p:cNvSpPr>
                <a:spLocks noChangeShapeType="1"/>
              </p:cNvSpPr>
              <p:nvPr/>
            </p:nvSpPr>
            <p:spPr bwMode="auto">
              <a:xfrm>
                <a:off x="5203824" y="4543426"/>
                <a:ext cx="2381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365" name="Line 1061"/>
              <p:cNvSpPr>
                <a:spLocks noChangeShapeType="1"/>
              </p:cNvSpPr>
              <p:nvPr/>
            </p:nvSpPr>
            <p:spPr bwMode="auto">
              <a:xfrm flipH="1">
                <a:off x="3524250" y="4473576"/>
                <a:ext cx="1270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366" name="Line 1062"/>
              <p:cNvSpPr>
                <a:spLocks noChangeShapeType="1"/>
              </p:cNvSpPr>
              <p:nvPr/>
            </p:nvSpPr>
            <p:spPr bwMode="auto">
              <a:xfrm>
                <a:off x="5203824" y="4473576"/>
                <a:ext cx="1111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367" name="Rectangle 1063"/>
              <p:cNvSpPr>
                <a:spLocks noChangeArrowheads="1"/>
              </p:cNvSpPr>
              <p:nvPr/>
            </p:nvSpPr>
            <p:spPr bwMode="auto">
              <a:xfrm>
                <a:off x="3432175" y="4513264"/>
                <a:ext cx="4809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.4</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1368" name="Line 1064"/>
              <p:cNvSpPr>
                <a:spLocks noChangeShapeType="1"/>
              </p:cNvSpPr>
              <p:nvPr/>
            </p:nvSpPr>
            <p:spPr bwMode="auto">
              <a:xfrm flipH="1">
                <a:off x="3513137" y="4405314"/>
                <a:ext cx="2381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369" name="Line 1065"/>
              <p:cNvSpPr>
                <a:spLocks noChangeShapeType="1"/>
              </p:cNvSpPr>
              <p:nvPr/>
            </p:nvSpPr>
            <p:spPr bwMode="auto">
              <a:xfrm>
                <a:off x="5203824" y="4405314"/>
                <a:ext cx="2381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370" name="Line 1066"/>
              <p:cNvSpPr>
                <a:spLocks noChangeShapeType="1"/>
              </p:cNvSpPr>
              <p:nvPr/>
            </p:nvSpPr>
            <p:spPr bwMode="auto">
              <a:xfrm flipH="1">
                <a:off x="3524250" y="4335464"/>
                <a:ext cx="1270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371" name="Line 1067"/>
              <p:cNvSpPr>
                <a:spLocks noChangeShapeType="1"/>
              </p:cNvSpPr>
              <p:nvPr/>
            </p:nvSpPr>
            <p:spPr bwMode="auto">
              <a:xfrm>
                <a:off x="5203824" y="4335464"/>
                <a:ext cx="1111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372" name="Rectangle 1068"/>
              <p:cNvSpPr>
                <a:spLocks noChangeArrowheads="1"/>
              </p:cNvSpPr>
              <p:nvPr/>
            </p:nvSpPr>
            <p:spPr bwMode="auto">
              <a:xfrm>
                <a:off x="3432175" y="4375151"/>
                <a:ext cx="4809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.6</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1373" name="Line 1069"/>
              <p:cNvSpPr>
                <a:spLocks noChangeShapeType="1"/>
              </p:cNvSpPr>
              <p:nvPr/>
            </p:nvSpPr>
            <p:spPr bwMode="auto">
              <a:xfrm flipH="1">
                <a:off x="3513137" y="4265614"/>
                <a:ext cx="2381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374" name="Line 1070"/>
              <p:cNvSpPr>
                <a:spLocks noChangeShapeType="1"/>
              </p:cNvSpPr>
              <p:nvPr/>
            </p:nvSpPr>
            <p:spPr bwMode="auto">
              <a:xfrm>
                <a:off x="5203824" y="4265614"/>
                <a:ext cx="2381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96" name="Line 1071"/>
              <p:cNvSpPr>
                <a:spLocks noChangeShapeType="1"/>
              </p:cNvSpPr>
              <p:nvPr/>
            </p:nvSpPr>
            <p:spPr bwMode="auto">
              <a:xfrm flipH="1">
                <a:off x="3524250" y="4195764"/>
                <a:ext cx="1270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97" name="Line 1072"/>
              <p:cNvSpPr>
                <a:spLocks noChangeShapeType="1"/>
              </p:cNvSpPr>
              <p:nvPr/>
            </p:nvSpPr>
            <p:spPr bwMode="auto">
              <a:xfrm>
                <a:off x="5203824" y="4195764"/>
                <a:ext cx="1111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298" name="Rectangle 1073"/>
              <p:cNvSpPr>
                <a:spLocks noChangeArrowheads="1"/>
              </p:cNvSpPr>
              <p:nvPr/>
            </p:nvSpPr>
            <p:spPr bwMode="auto">
              <a:xfrm>
                <a:off x="3432175" y="4235451"/>
                <a:ext cx="4809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.8</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299" name="Line 1074"/>
              <p:cNvSpPr>
                <a:spLocks noChangeShapeType="1"/>
              </p:cNvSpPr>
              <p:nvPr/>
            </p:nvSpPr>
            <p:spPr bwMode="auto">
              <a:xfrm flipH="1">
                <a:off x="3513137" y="4127501"/>
                <a:ext cx="2381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00" name="Line 1075"/>
              <p:cNvSpPr>
                <a:spLocks noChangeShapeType="1"/>
              </p:cNvSpPr>
              <p:nvPr/>
            </p:nvSpPr>
            <p:spPr bwMode="auto">
              <a:xfrm>
                <a:off x="5203824" y="4127501"/>
                <a:ext cx="2381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01" name="Line 1076"/>
              <p:cNvSpPr>
                <a:spLocks noChangeShapeType="1"/>
              </p:cNvSpPr>
              <p:nvPr/>
            </p:nvSpPr>
            <p:spPr bwMode="auto">
              <a:xfrm flipH="1">
                <a:off x="3524250" y="4057651"/>
                <a:ext cx="1270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02" name="Line 1077"/>
              <p:cNvSpPr>
                <a:spLocks noChangeShapeType="1"/>
              </p:cNvSpPr>
              <p:nvPr/>
            </p:nvSpPr>
            <p:spPr bwMode="auto">
              <a:xfrm>
                <a:off x="5203824" y="4057651"/>
                <a:ext cx="1111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03" name="Rectangle 1078"/>
              <p:cNvSpPr>
                <a:spLocks noChangeArrowheads="1"/>
              </p:cNvSpPr>
              <p:nvPr/>
            </p:nvSpPr>
            <p:spPr bwMode="auto">
              <a:xfrm>
                <a:off x="3449637" y="4097339"/>
                <a:ext cx="3206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1</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304" name="Line 1079"/>
              <p:cNvSpPr>
                <a:spLocks noChangeShapeType="1"/>
              </p:cNvSpPr>
              <p:nvPr/>
            </p:nvSpPr>
            <p:spPr bwMode="auto">
              <a:xfrm flipH="1">
                <a:off x="3513137" y="3987801"/>
                <a:ext cx="2381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05" name="Line 1080"/>
              <p:cNvSpPr>
                <a:spLocks noChangeShapeType="1"/>
              </p:cNvSpPr>
              <p:nvPr/>
            </p:nvSpPr>
            <p:spPr bwMode="auto">
              <a:xfrm>
                <a:off x="5203824" y="3987801"/>
                <a:ext cx="2381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06" name="Line 1081"/>
              <p:cNvSpPr>
                <a:spLocks noChangeShapeType="1"/>
              </p:cNvSpPr>
              <p:nvPr/>
            </p:nvSpPr>
            <p:spPr bwMode="auto">
              <a:xfrm flipH="1">
                <a:off x="3524250" y="3917951"/>
                <a:ext cx="12700"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07" name="Line 1082"/>
              <p:cNvSpPr>
                <a:spLocks noChangeShapeType="1"/>
              </p:cNvSpPr>
              <p:nvPr/>
            </p:nvSpPr>
            <p:spPr bwMode="auto">
              <a:xfrm>
                <a:off x="5203824" y="3917951"/>
                <a:ext cx="1111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08" name="Rectangle 1083"/>
              <p:cNvSpPr>
                <a:spLocks noChangeArrowheads="1"/>
              </p:cNvSpPr>
              <p:nvPr/>
            </p:nvSpPr>
            <p:spPr bwMode="auto">
              <a:xfrm>
                <a:off x="3397250" y="3957639"/>
                <a:ext cx="8015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1.2</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309" name="Line 1084"/>
              <p:cNvSpPr>
                <a:spLocks noChangeShapeType="1"/>
              </p:cNvSpPr>
              <p:nvPr/>
            </p:nvSpPr>
            <p:spPr bwMode="auto">
              <a:xfrm flipH="1">
                <a:off x="3513137" y="3849689"/>
                <a:ext cx="2381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10" name="Line 1085"/>
              <p:cNvSpPr>
                <a:spLocks noChangeShapeType="1"/>
              </p:cNvSpPr>
              <p:nvPr/>
            </p:nvSpPr>
            <p:spPr bwMode="auto">
              <a:xfrm>
                <a:off x="5203824" y="3849689"/>
                <a:ext cx="2381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11" name="Rectangle 1086"/>
              <p:cNvSpPr>
                <a:spLocks noChangeArrowheads="1"/>
              </p:cNvSpPr>
              <p:nvPr/>
            </p:nvSpPr>
            <p:spPr bwMode="auto">
              <a:xfrm>
                <a:off x="3397250" y="3819526"/>
                <a:ext cx="8015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1.4</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313" name="Line 1088"/>
              <p:cNvSpPr>
                <a:spLocks noChangeShapeType="1"/>
              </p:cNvSpPr>
              <p:nvPr/>
            </p:nvSpPr>
            <p:spPr bwMode="auto">
              <a:xfrm>
                <a:off x="3536950" y="4960939"/>
                <a:ext cx="166687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14" name="Line 1089"/>
              <p:cNvSpPr>
                <a:spLocks noChangeShapeType="1"/>
              </p:cNvSpPr>
              <p:nvPr/>
            </p:nvSpPr>
            <p:spPr bwMode="auto">
              <a:xfrm flipV="1">
                <a:off x="3773487" y="3849689"/>
                <a:ext cx="0" cy="1111250"/>
              </a:xfrm>
              <a:prstGeom prst="line">
                <a:avLst/>
              </a:prstGeom>
              <a:noFill/>
              <a:ln w="6350">
                <a:solidFill>
                  <a:srgbClr val="000000"/>
                </a:solidFill>
                <a:prstDash val="sysDot"/>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15" name="Line 1090"/>
              <p:cNvSpPr>
                <a:spLocks noChangeShapeType="1"/>
              </p:cNvSpPr>
              <p:nvPr/>
            </p:nvSpPr>
            <p:spPr bwMode="auto">
              <a:xfrm>
                <a:off x="3536950" y="4960939"/>
                <a:ext cx="0" cy="2222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16" name="Line 1091"/>
              <p:cNvSpPr>
                <a:spLocks noChangeShapeType="1"/>
              </p:cNvSpPr>
              <p:nvPr/>
            </p:nvSpPr>
            <p:spPr bwMode="auto">
              <a:xfrm flipV="1">
                <a:off x="3536950" y="3825876"/>
                <a:ext cx="0" cy="238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17" name="Line 1092"/>
              <p:cNvSpPr>
                <a:spLocks noChangeShapeType="1"/>
              </p:cNvSpPr>
              <p:nvPr/>
            </p:nvSpPr>
            <p:spPr bwMode="auto">
              <a:xfrm>
                <a:off x="3582987" y="4960939"/>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18" name="Line 1093"/>
              <p:cNvSpPr>
                <a:spLocks noChangeShapeType="1"/>
              </p:cNvSpPr>
              <p:nvPr/>
            </p:nvSpPr>
            <p:spPr bwMode="auto">
              <a:xfrm flipV="1">
                <a:off x="3582987" y="3836989"/>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19" name="Line 1094"/>
              <p:cNvSpPr>
                <a:spLocks noChangeShapeType="1"/>
              </p:cNvSpPr>
              <p:nvPr/>
            </p:nvSpPr>
            <p:spPr bwMode="auto">
              <a:xfrm>
                <a:off x="3629025" y="4960939"/>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20" name="Line 1095"/>
              <p:cNvSpPr>
                <a:spLocks noChangeShapeType="1"/>
              </p:cNvSpPr>
              <p:nvPr/>
            </p:nvSpPr>
            <p:spPr bwMode="auto">
              <a:xfrm flipV="1">
                <a:off x="3629025" y="3836989"/>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21" name="Line 1096"/>
              <p:cNvSpPr>
                <a:spLocks noChangeShapeType="1"/>
              </p:cNvSpPr>
              <p:nvPr/>
            </p:nvSpPr>
            <p:spPr bwMode="auto">
              <a:xfrm>
                <a:off x="3681412" y="4960939"/>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22" name="Line 1097"/>
              <p:cNvSpPr>
                <a:spLocks noChangeShapeType="1"/>
              </p:cNvSpPr>
              <p:nvPr/>
            </p:nvSpPr>
            <p:spPr bwMode="auto">
              <a:xfrm flipV="1">
                <a:off x="3681412" y="3836989"/>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23" name="Line 1098"/>
              <p:cNvSpPr>
                <a:spLocks noChangeShapeType="1"/>
              </p:cNvSpPr>
              <p:nvPr/>
            </p:nvSpPr>
            <p:spPr bwMode="auto">
              <a:xfrm>
                <a:off x="3727450" y="4960939"/>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24" name="Line 1099"/>
              <p:cNvSpPr>
                <a:spLocks noChangeShapeType="1"/>
              </p:cNvSpPr>
              <p:nvPr/>
            </p:nvSpPr>
            <p:spPr bwMode="auto">
              <a:xfrm flipV="1">
                <a:off x="3727450" y="3836989"/>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25" name="Rectangle 1100"/>
              <p:cNvSpPr>
                <a:spLocks noChangeArrowheads="1"/>
              </p:cNvSpPr>
              <p:nvPr/>
            </p:nvSpPr>
            <p:spPr bwMode="auto">
              <a:xfrm>
                <a:off x="3473450" y="5018089"/>
                <a:ext cx="11702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-100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326" name="Line 1101"/>
              <p:cNvSpPr>
                <a:spLocks noChangeShapeType="1"/>
              </p:cNvSpPr>
              <p:nvPr/>
            </p:nvSpPr>
            <p:spPr bwMode="auto">
              <a:xfrm>
                <a:off x="3773487" y="4960939"/>
                <a:ext cx="0" cy="2222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27" name="Line 1102"/>
              <p:cNvSpPr>
                <a:spLocks noChangeShapeType="1"/>
              </p:cNvSpPr>
              <p:nvPr/>
            </p:nvSpPr>
            <p:spPr bwMode="auto">
              <a:xfrm flipV="1">
                <a:off x="3773487" y="3825876"/>
                <a:ext cx="0" cy="238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28" name="Line 1103"/>
              <p:cNvSpPr>
                <a:spLocks noChangeShapeType="1"/>
              </p:cNvSpPr>
              <p:nvPr/>
            </p:nvSpPr>
            <p:spPr bwMode="auto">
              <a:xfrm>
                <a:off x="3819525" y="4960939"/>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29" name="Line 1104"/>
              <p:cNvSpPr>
                <a:spLocks noChangeShapeType="1"/>
              </p:cNvSpPr>
              <p:nvPr/>
            </p:nvSpPr>
            <p:spPr bwMode="auto">
              <a:xfrm flipV="1">
                <a:off x="3819525" y="3836989"/>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30" name="Line 1105"/>
              <p:cNvSpPr>
                <a:spLocks noChangeShapeType="1"/>
              </p:cNvSpPr>
              <p:nvPr/>
            </p:nvSpPr>
            <p:spPr bwMode="auto">
              <a:xfrm>
                <a:off x="3867150" y="4960939"/>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31" name="Line 1106"/>
              <p:cNvSpPr>
                <a:spLocks noChangeShapeType="1"/>
              </p:cNvSpPr>
              <p:nvPr/>
            </p:nvSpPr>
            <p:spPr bwMode="auto">
              <a:xfrm flipV="1">
                <a:off x="3867150" y="3836989"/>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32" name="Line 1107"/>
              <p:cNvSpPr>
                <a:spLocks noChangeShapeType="1"/>
              </p:cNvSpPr>
              <p:nvPr/>
            </p:nvSpPr>
            <p:spPr bwMode="auto">
              <a:xfrm>
                <a:off x="3917950" y="4960939"/>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33" name="Line 1108"/>
              <p:cNvSpPr>
                <a:spLocks noChangeShapeType="1"/>
              </p:cNvSpPr>
              <p:nvPr/>
            </p:nvSpPr>
            <p:spPr bwMode="auto">
              <a:xfrm flipV="1">
                <a:off x="3917950" y="3836989"/>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34" name="Line 1109"/>
              <p:cNvSpPr>
                <a:spLocks noChangeShapeType="1"/>
              </p:cNvSpPr>
              <p:nvPr/>
            </p:nvSpPr>
            <p:spPr bwMode="auto">
              <a:xfrm>
                <a:off x="3965575" y="4960939"/>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35" name="Line 1110"/>
              <p:cNvSpPr>
                <a:spLocks noChangeShapeType="1"/>
              </p:cNvSpPr>
              <p:nvPr/>
            </p:nvSpPr>
            <p:spPr bwMode="auto">
              <a:xfrm flipV="1">
                <a:off x="3965575" y="3836989"/>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36" name="Rectangle 1111"/>
              <p:cNvSpPr>
                <a:spLocks noChangeArrowheads="1"/>
              </p:cNvSpPr>
              <p:nvPr/>
            </p:nvSpPr>
            <p:spPr bwMode="auto">
              <a:xfrm>
                <a:off x="3756025" y="5018089"/>
                <a:ext cx="3206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337" name="Line 1112"/>
              <p:cNvSpPr>
                <a:spLocks noChangeShapeType="1"/>
              </p:cNvSpPr>
              <p:nvPr/>
            </p:nvSpPr>
            <p:spPr bwMode="auto">
              <a:xfrm>
                <a:off x="4011612" y="4960939"/>
                <a:ext cx="0" cy="2222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38" name="Line 1113"/>
              <p:cNvSpPr>
                <a:spLocks noChangeShapeType="1"/>
              </p:cNvSpPr>
              <p:nvPr/>
            </p:nvSpPr>
            <p:spPr bwMode="auto">
              <a:xfrm flipV="1">
                <a:off x="4011612" y="3825876"/>
                <a:ext cx="0" cy="238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39" name="Line 1114"/>
              <p:cNvSpPr>
                <a:spLocks noChangeShapeType="1"/>
              </p:cNvSpPr>
              <p:nvPr/>
            </p:nvSpPr>
            <p:spPr bwMode="auto">
              <a:xfrm>
                <a:off x="4057650" y="4960939"/>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40" name="Line 1115"/>
              <p:cNvSpPr>
                <a:spLocks noChangeShapeType="1"/>
              </p:cNvSpPr>
              <p:nvPr/>
            </p:nvSpPr>
            <p:spPr bwMode="auto">
              <a:xfrm flipV="1">
                <a:off x="4057650" y="3836989"/>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41" name="Line 1116"/>
              <p:cNvSpPr>
                <a:spLocks noChangeShapeType="1"/>
              </p:cNvSpPr>
              <p:nvPr/>
            </p:nvSpPr>
            <p:spPr bwMode="auto">
              <a:xfrm>
                <a:off x="4103687" y="4960939"/>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42" name="Line 1117"/>
              <p:cNvSpPr>
                <a:spLocks noChangeShapeType="1"/>
              </p:cNvSpPr>
              <p:nvPr/>
            </p:nvSpPr>
            <p:spPr bwMode="auto">
              <a:xfrm flipV="1">
                <a:off x="4103687" y="3836989"/>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43" name="Line 1118"/>
              <p:cNvSpPr>
                <a:spLocks noChangeShapeType="1"/>
              </p:cNvSpPr>
              <p:nvPr/>
            </p:nvSpPr>
            <p:spPr bwMode="auto">
              <a:xfrm>
                <a:off x="4156075" y="4960939"/>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44" name="Line 1119"/>
              <p:cNvSpPr>
                <a:spLocks noChangeShapeType="1"/>
              </p:cNvSpPr>
              <p:nvPr/>
            </p:nvSpPr>
            <p:spPr bwMode="auto">
              <a:xfrm flipV="1">
                <a:off x="4156075" y="3836989"/>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45" name="Line 1120"/>
              <p:cNvSpPr>
                <a:spLocks noChangeShapeType="1"/>
              </p:cNvSpPr>
              <p:nvPr/>
            </p:nvSpPr>
            <p:spPr bwMode="auto">
              <a:xfrm>
                <a:off x="4202112" y="4960939"/>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46" name="Line 1121"/>
              <p:cNvSpPr>
                <a:spLocks noChangeShapeType="1"/>
              </p:cNvSpPr>
              <p:nvPr/>
            </p:nvSpPr>
            <p:spPr bwMode="auto">
              <a:xfrm flipV="1">
                <a:off x="4202112" y="3836989"/>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47" name="Rectangle 1122"/>
              <p:cNvSpPr>
                <a:spLocks noChangeArrowheads="1"/>
              </p:cNvSpPr>
              <p:nvPr/>
            </p:nvSpPr>
            <p:spPr bwMode="auto">
              <a:xfrm>
                <a:off x="3959225" y="5018089"/>
                <a:ext cx="9618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100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348" name="Line 1123"/>
              <p:cNvSpPr>
                <a:spLocks noChangeShapeType="1"/>
              </p:cNvSpPr>
              <p:nvPr/>
            </p:nvSpPr>
            <p:spPr bwMode="auto">
              <a:xfrm>
                <a:off x="4248150" y="4960939"/>
                <a:ext cx="0" cy="2222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49" name="Line 1124"/>
              <p:cNvSpPr>
                <a:spLocks noChangeShapeType="1"/>
              </p:cNvSpPr>
              <p:nvPr/>
            </p:nvSpPr>
            <p:spPr bwMode="auto">
              <a:xfrm flipV="1">
                <a:off x="4248150" y="3825876"/>
                <a:ext cx="0" cy="238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50" name="Line 1125"/>
              <p:cNvSpPr>
                <a:spLocks noChangeShapeType="1"/>
              </p:cNvSpPr>
              <p:nvPr/>
            </p:nvSpPr>
            <p:spPr bwMode="auto">
              <a:xfrm>
                <a:off x="4294187" y="4960939"/>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51" name="Line 1126"/>
              <p:cNvSpPr>
                <a:spLocks noChangeShapeType="1"/>
              </p:cNvSpPr>
              <p:nvPr/>
            </p:nvSpPr>
            <p:spPr bwMode="auto">
              <a:xfrm flipV="1">
                <a:off x="4294187" y="3836989"/>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52" name="Line 1127"/>
              <p:cNvSpPr>
                <a:spLocks noChangeShapeType="1"/>
              </p:cNvSpPr>
              <p:nvPr/>
            </p:nvSpPr>
            <p:spPr bwMode="auto">
              <a:xfrm>
                <a:off x="4341812" y="4960939"/>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53" name="Line 1128"/>
              <p:cNvSpPr>
                <a:spLocks noChangeShapeType="1"/>
              </p:cNvSpPr>
              <p:nvPr/>
            </p:nvSpPr>
            <p:spPr bwMode="auto">
              <a:xfrm flipV="1">
                <a:off x="4341812" y="3836989"/>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54" name="Line 1129"/>
              <p:cNvSpPr>
                <a:spLocks noChangeShapeType="1"/>
              </p:cNvSpPr>
              <p:nvPr/>
            </p:nvSpPr>
            <p:spPr bwMode="auto">
              <a:xfrm>
                <a:off x="4392612" y="4960939"/>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55" name="Line 1130"/>
              <p:cNvSpPr>
                <a:spLocks noChangeShapeType="1"/>
              </p:cNvSpPr>
              <p:nvPr/>
            </p:nvSpPr>
            <p:spPr bwMode="auto">
              <a:xfrm flipV="1">
                <a:off x="4392612" y="3836989"/>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56" name="Line 1131"/>
              <p:cNvSpPr>
                <a:spLocks noChangeShapeType="1"/>
              </p:cNvSpPr>
              <p:nvPr/>
            </p:nvSpPr>
            <p:spPr bwMode="auto">
              <a:xfrm>
                <a:off x="4440237" y="4960939"/>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57" name="Line 1132"/>
              <p:cNvSpPr>
                <a:spLocks noChangeShapeType="1"/>
              </p:cNvSpPr>
              <p:nvPr/>
            </p:nvSpPr>
            <p:spPr bwMode="auto">
              <a:xfrm flipV="1">
                <a:off x="4440237" y="3836989"/>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58" name="Rectangle 1133"/>
              <p:cNvSpPr>
                <a:spLocks noChangeArrowheads="1"/>
              </p:cNvSpPr>
              <p:nvPr/>
            </p:nvSpPr>
            <p:spPr bwMode="auto">
              <a:xfrm>
                <a:off x="4195762" y="5018089"/>
                <a:ext cx="9618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200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359" name="Line 1134"/>
              <p:cNvSpPr>
                <a:spLocks noChangeShapeType="1"/>
              </p:cNvSpPr>
              <p:nvPr/>
            </p:nvSpPr>
            <p:spPr bwMode="auto">
              <a:xfrm>
                <a:off x="4491037" y="4960939"/>
                <a:ext cx="0" cy="2222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60" name="Line 1135"/>
              <p:cNvSpPr>
                <a:spLocks noChangeShapeType="1"/>
              </p:cNvSpPr>
              <p:nvPr/>
            </p:nvSpPr>
            <p:spPr bwMode="auto">
              <a:xfrm flipV="1">
                <a:off x="4491037" y="3825876"/>
                <a:ext cx="0" cy="238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61" name="Line 1136"/>
              <p:cNvSpPr>
                <a:spLocks noChangeShapeType="1"/>
              </p:cNvSpPr>
              <p:nvPr/>
            </p:nvSpPr>
            <p:spPr bwMode="auto">
              <a:xfrm>
                <a:off x="4538662" y="4960939"/>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62" name="Line 1137"/>
              <p:cNvSpPr>
                <a:spLocks noChangeShapeType="1"/>
              </p:cNvSpPr>
              <p:nvPr/>
            </p:nvSpPr>
            <p:spPr bwMode="auto">
              <a:xfrm flipV="1">
                <a:off x="4538662" y="3836989"/>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63" name="Line 1138"/>
              <p:cNvSpPr>
                <a:spLocks noChangeShapeType="1"/>
              </p:cNvSpPr>
              <p:nvPr/>
            </p:nvSpPr>
            <p:spPr bwMode="auto">
              <a:xfrm>
                <a:off x="4584700" y="4960939"/>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64" name="Line 1139"/>
              <p:cNvSpPr>
                <a:spLocks noChangeShapeType="1"/>
              </p:cNvSpPr>
              <p:nvPr/>
            </p:nvSpPr>
            <p:spPr bwMode="auto">
              <a:xfrm flipV="1">
                <a:off x="4584700" y="3836989"/>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65" name="Line 1140"/>
              <p:cNvSpPr>
                <a:spLocks noChangeShapeType="1"/>
              </p:cNvSpPr>
              <p:nvPr/>
            </p:nvSpPr>
            <p:spPr bwMode="auto">
              <a:xfrm>
                <a:off x="4637087" y="4960939"/>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66" name="Line 1141"/>
              <p:cNvSpPr>
                <a:spLocks noChangeShapeType="1"/>
              </p:cNvSpPr>
              <p:nvPr/>
            </p:nvSpPr>
            <p:spPr bwMode="auto">
              <a:xfrm flipV="1">
                <a:off x="4637087" y="3836989"/>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67" name="Line 1142"/>
              <p:cNvSpPr>
                <a:spLocks noChangeShapeType="1"/>
              </p:cNvSpPr>
              <p:nvPr/>
            </p:nvSpPr>
            <p:spPr bwMode="auto">
              <a:xfrm>
                <a:off x="4683125" y="4960939"/>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68" name="Line 1143"/>
              <p:cNvSpPr>
                <a:spLocks noChangeShapeType="1"/>
              </p:cNvSpPr>
              <p:nvPr/>
            </p:nvSpPr>
            <p:spPr bwMode="auto">
              <a:xfrm flipV="1">
                <a:off x="4683125" y="3836989"/>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69" name="Rectangle 1144"/>
              <p:cNvSpPr>
                <a:spLocks noChangeArrowheads="1"/>
              </p:cNvSpPr>
              <p:nvPr/>
            </p:nvSpPr>
            <p:spPr bwMode="auto">
              <a:xfrm>
                <a:off x="4440237" y="5018089"/>
                <a:ext cx="9618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300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370" name="Line 1145"/>
              <p:cNvSpPr>
                <a:spLocks noChangeShapeType="1"/>
              </p:cNvSpPr>
              <p:nvPr/>
            </p:nvSpPr>
            <p:spPr bwMode="auto">
              <a:xfrm>
                <a:off x="4729162" y="4960939"/>
                <a:ext cx="0" cy="2222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71" name="Line 1146"/>
              <p:cNvSpPr>
                <a:spLocks noChangeShapeType="1"/>
              </p:cNvSpPr>
              <p:nvPr/>
            </p:nvSpPr>
            <p:spPr bwMode="auto">
              <a:xfrm flipV="1">
                <a:off x="4729162" y="3825876"/>
                <a:ext cx="0" cy="238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72" name="Line 1147"/>
              <p:cNvSpPr>
                <a:spLocks noChangeShapeType="1"/>
              </p:cNvSpPr>
              <p:nvPr/>
            </p:nvSpPr>
            <p:spPr bwMode="auto">
              <a:xfrm>
                <a:off x="4775200" y="4960939"/>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73" name="Line 1148"/>
              <p:cNvSpPr>
                <a:spLocks noChangeShapeType="1"/>
              </p:cNvSpPr>
              <p:nvPr/>
            </p:nvSpPr>
            <p:spPr bwMode="auto">
              <a:xfrm flipV="1">
                <a:off x="4775200" y="3836989"/>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74" name="Line 1149"/>
              <p:cNvSpPr>
                <a:spLocks noChangeShapeType="1"/>
              </p:cNvSpPr>
              <p:nvPr/>
            </p:nvSpPr>
            <p:spPr bwMode="auto">
              <a:xfrm>
                <a:off x="4821237" y="4960939"/>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75" name="Line 1150"/>
              <p:cNvSpPr>
                <a:spLocks noChangeShapeType="1"/>
              </p:cNvSpPr>
              <p:nvPr/>
            </p:nvSpPr>
            <p:spPr bwMode="auto">
              <a:xfrm flipV="1">
                <a:off x="4821237" y="3836989"/>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76" name="Line 1151"/>
              <p:cNvSpPr>
                <a:spLocks noChangeShapeType="1"/>
              </p:cNvSpPr>
              <p:nvPr/>
            </p:nvSpPr>
            <p:spPr bwMode="auto">
              <a:xfrm>
                <a:off x="4873625" y="4960939"/>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77" name="Line 1152"/>
              <p:cNvSpPr>
                <a:spLocks noChangeShapeType="1"/>
              </p:cNvSpPr>
              <p:nvPr/>
            </p:nvSpPr>
            <p:spPr bwMode="auto">
              <a:xfrm flipV="1">
                <a:off x="4873625" y="3836989"/>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78" name="Line 1153"/>
              <p:cNvSpPr>
                <a:spLocks noChangeShapeType="1"/>
              </p:cNvSpPr>
              <p:nvPr/>
            </p:nvSpPr>
            <p:spPr bwMode="auto">
              <a:xfrm>
                <a:off x="4919662" y="4960939"/>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79" name="Line 1154"/>
              <p:cNvSpPr>
                <a:spLocks noChangeShapeType="1"/>
              </p:cNvSpPr>
              <p:nvPr/>
            </p:nvSpPr>
            <p:spPr bwMode="auto">
              <a:xfrm flipV="1">
                <a:off x="4919662" y="3836989"/>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80" name="Rectangle 1155"/>
              <p:cNvSpPr>
                <a:spLocks noChangeArrowheads="1"/>
              </p:cNvSpPr>
              <p:nvPr/>
            </p:nvSpPr>
            <p:spPr bwMode="auto">
              <a:xfrm>
                <a:off x="4676775" y="5018089"/>
                <a:ext cx="9618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400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381" name="Line 1156"/>
              <p:cNvSpPr>
                <a:spLocks noChangeShapeType="1"/>
              </p:cNvSpPr>
              <p:nvPr/>
            </p:nvSpPr>
            <p:spPr bwMode="auto">
              <a:xfrm>
                <a:off x="4965700" y="4960939"/>
                <a:ext cx="0" cy="2222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82" name="Line 1157"/>
              <p:cNvSpPr>
                <a:spLocks noChangeShapeType="1"/>
              </p:cNvSpPr>
              <p:nvPr/>
            </p:nvSpPr>
            <p:spPr bwMode="auto">
              <a:xfrm flipV="1">
                <a:off x="4965700" y="3825876"/>
                <a:ext cx="0" cy="238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83" name="Line 1158"/>
              <p:cNvSpPr>
                <a:spLocks noChangeShapeType="1"/>
              </p:cNvSpPr>
              <p:nvPr/>
            </p:nvSpPr>
            <p:spPr bwMode="auto">
              <a:xfrm>
                <a:off x="5013325" y="4960939"/>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84" name="Line 1159"/>
              <p:cNvSpPr>
                <a:spLocks noChangeShapeType="1"/>
              </p:cNvSpPr>
              <p:nvPr/>
            </p:nvSpPr>
            <p:spPr bwMode="auto">
              <a:xfrm flipV="1">
                <a:off x="5013325" y="3836989"/>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85" name="Line 1160"/>
              <p:cNvSpPr>
                <a:spLocks noChangeShapeType="1"/>
              </p:cNvSpPr>
              <p:nvPr/>
            </p:nvSpPr>
            <p:spPr bwMode="auto">
              <a:xfrm>
                <a:off x="5059362" y="4960939"/>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86" name="Line 1161"/>
              <p:cNvSpPr>
                <a:spLocks noChangeShapeType="1"/>
              </p:cNvSpPr>
              <p:nvPr/>
            </p:nvSpPr>
            <p:spPr bwMode="auto">
              <a:xfrm flipV="1">
                <a:off x="5059362" y="3836989"/>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87" name="Line 1162"/>
              <p:cNvSpPr>
                <a:spLocks noChangeShapeType="1"/>
              </p:cNvSpPr>
              <p:nvPr/>
            </p:nvSpPr>
            <p:spPr bwMode="auto">
              <a:xfrm>
                <a:off x="5111750" y="4960939"/>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88" name="Line 1163"/>
              <p:cNvSpPr>
                <a:spLocks noChangeShapeType="1"/>
              </p:cNvSpPr>
              <p:nvPr/>
            </p:nvSpPr>
            <p:spPr bwMode="auto">
              <a:xfrm flipV="1">
                <a:off x="5111750" y="3836989"/>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89" name="Line 1164"/>
              <p:cNvSpPr>
                <a:spLocks noChangeShapeType="1"/>
              </p:cNvSpPr>
              <p:nvPr/>
            </p:nvSpPr>
            <p:spPr bwMode="auto">
              <a:xfrm>
                <a:off x="5157787" y="4960939"/>
                <a:ext cx="0" cy="111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90" name="Line 1165"/>
              <p:cNvSpPr>
                <a:spLocks noChangeShapeType="1"/>
              </p:cNvSpPr>
              <p:nvPr/>
            </p:nvSpPr>
            <p:spPr bwMode="auto">
              <a:xfrm flipV="1">
                <a:off x="5157787" y="3836989"/>
                <a:ext cx="0" cy="127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91" name="Rectangle 1166"/>
              <p:cNvSpPr>
                <a:spLocks noChangeArrowheads="1"/>
              </p:cNvSpPr>
              <p:nvPr/>
            </p:nvSpPr>
            <p:spPr bwMode="auto">
              <a:xfrm>
                <a:off x="4914900" y="5018089"/>
                <a:ext cx="9618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500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392" name="Line 1167"/>
              <p:cNvSpPr>
                <a:spLocks noChangeShapeType="1"/>
              </p:cNvSpPr>
              <p:nvPr/>
            </p:nvSpPr>
            <p:spPr bwMode="auto">
              <a:xfrm>
                <a:off x="5203824" y="4960939"/>
                <a:ext cx="0" cy="22225"/>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93" name="Line 1168"/>
              <p:cNvSpPr>
                <a:spLocks noChangeShapeType="1"/>
              </p:cNvSpPr>
              <p:nvPr/>
            </p:nvSpPr>
            <p:spPr bwMode="auto">
              <a:xfrm flipV="1">
                <a:off x="5203824" y="3825876"/>
                <a:ext cx="0" cy="23813"/>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94" name="Rectangle 1169"/>
              <p:cNvSpPr>
                <a:spLocks noChangeArrowheads="1"/>
              </p:cNvSpPr>
              <p:nvPr/>
            </p:nvSpPr>
            <p:spPr bwMode="auto">
              <a:xfrm>
                <a:off x="5151437" y="5018089"/>
                <a:ext cx="9618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600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395" name="Rectangle 1170"/>
              <p:cNvSpPr>
                <a:spLocks noChangeArrowheads="1"/>
              </p:cNvSpPr>
              <p:nvPr/>
            </p:nvSpPr>
            <p:spPr bwMode="auto">
              <a:xfrm>
                <a:off x="4110037" y="5106349"/>
                <a:ext cx="734175"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lvl="0"/>
                <a:r>
                  <a:rPr kumimoji="0" lang="en-US" altLang="en-US" sz="6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Concentration (</a:t>
                </a:r>
                <a:r>
                  <a:rPr lang="en-US" altLang="en-US" sz="600" dirty="0">
                    <a:solidFill>
                      <a:srgbClr val="000000"/>
                    </a:solidFill>
                    <a:latin typeface="Times New Roman" panose="02020603050405020304" pitchFamily="18" charset="0"/>
                    <a:cs typeface="Times New Roman" panose="02020603050405020304" pitchFamily="18" charset="0"/>
                  </a:rPr>
                  <a:t>fmol/µl</a:t>
                </a:r>
                <a:r>
                  <a:rPr kumimoji="0" lang="en-US" altLang="en-US" sz="6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a:t>
                </a:r>
                <a:endParaRPr kumimoji="0" lang="en-US" altLang="en-US" sz="6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397" name="Rectangle 1172"/>
              <p:cNvSpPr>
                <a:spLocks noChangeArrowheads="1"/>
              </p:cNvSpPr>
              <p:nvPr/>
            </p:nvSpPr>
            <p:spPr bwMode="auto">
              <a:xfrm>
                <a:off x="5359256" y="4456114"/>
                <a:ext cx="9618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3y8</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398" name="Oval 1173"/>
              <p:cNvSpPr>
                <a:spLocks noChangeArrowheads="1"/>
              </p:cNvSpPr>
              <p:nvPr/>
            </p:nvSpPr>
            <p:spPr bwMode="auto">
              <a:xfrm>
                <a:off x="5299074" y="4471989"/>
                <a:ext cx="39687" cy="39688"/>
              </a:xfrm>
              <a:prstGeom prst="ellipse">
                <a:avLst/>
              </a:prstGeom>
              <a:solidFill>
                <a:srgbClr val="00FF00"/>
              </a:solidFill>
              <a:ln w="6350">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399" name="Rectangle 1174"/>
              <p:cNvSpPr>
                <a:spLocks noChangeArrowheads="1"/>
              </p:cNvSpPr>
              <p:nvPr/>
            </p:nvSpPr>
            <p:spPr bwMode="auto">
              <a:xfrm>
                <a:off x="5359256" y="4351339"/>
                <a:ext cx="9618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3y7</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400" name="Oval 1175"/>
              <p:cNvSpPr>
                <a:spLocks noChangeArrowheads="1"/>
              </p:cNvSpPr>
              <p:nvPr/>
            </p:nvSpPr>
            <p:spPr bwMode="auto">
              <a:xfrm>
                <a:off x="5299074" y="4367214"/>
                <a:ext cx="39687" cy="39688"/>
              </a:xfrm>
              <a:prstGeom prst="ellipse">
                <a:avLst/>
              </a:prstGeom>
              <a:solidFill>
                <a:srgbClr val="FF0000"/>
              </a:solidFill>
              <a:ln w="635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401" name="Rectangle 1176"/>
              <p:cNvSpPr>
                <a:spLocks noChangeArrowheads="1"/>
              </p:cNvSpPr>
              <p:nvPr/>
            </p:nvSpPr>
            <p:spPr bwMode="auto">
              <a:xfrm>
                <a:off x="5359256" y="4252914"/>
                <a:ext cx="96180"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3y6</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402" name="Oval 1177"/>
              <p:cNvSpPr>
                <a:spLocks noChangeArrowheads="1"/>
              </p:cNvSpPr>
              <p:nvPr/>
            </p:nvSpPr>
            <p:spPr bwMode="auto">
              <a:xfrm>
                <a:off x="5299074" y="4268789"/>
                <a:ext cx="39687" cy="39688"/>
              </a:xfrm>
              <a:prstGeom prst="ellipse">
                <a:avLst/>
              </a:prstGeom>
              <a:solidFill>
                <a:srgbClr val="0000FF"/>
              </a:solidFill>
              <a:ln w="635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403" name="Rectangle 1178"/>
              <p:cNvSpPr>
                <a:spLocks noChangeArrowheads="1"/>
              </p:cNvSpPr>
              <p:nvPr/>
            </p:nvSpPr>
            <p:spPr bwMode="auto">
              <a:xfrm>
                <a:off x="3343816" y="5380821"/>
                <a:ext cx="2725105"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lvl="0"/>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39CFH Y402_(Cam)YFPYLENGYNQNYGR_+3y6 = .025 + .002 * Concentration (</a:t>
                </a:r>
                <a:r>
                  <a:rPr lang="en-US" altLang="en-US" sz="500" dirty="0">
                    <a:solidFill>
                      <a:srgbClr val="000000"/>
                    </a:solidFill>
                    <a:latin typeface="Times New Roman" panose="02020603050405020304" pitchFamily="18" charset="0"/>
                    <a:cs typeface="Times New Roman" panose="02020603050405020304" pitchFamily="18" charset="0"/>
                  </a:rPr>
                  <a:t>fmol/µl</a:t>
                </a: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 R^2 = .994</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404" name="Rectangle 1179"/>
              <p:cNvSpPr>
                <a:spLocks noChangeArrowheads="1"/>
              </p:cNvSpPr>
              <p:nvPr/>
            </p:nvSpPr>
            <p:spPr bwMode="auto">
              <a:xfrm>
                <a:off x="3343816" y="5299859"/>
                <a:ext cx="2725105"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lvl="0"/>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39CFH Y402_(Cam)YFPYLENGYNQNYGR_+3y8 = -.066 + .003 * Concentration (</a:t>
                </a:r>
                <a:r>
                  <a:rPr lang="en-US" altLang="en-US" sz="500" dirty="0">
                    <a:solidFill>
                      <a:srgbClr val="000000"/>
                    </a:solidFill>
                    <a:latin typeface="Times New Roman" panose="02020603050405020304" pitchFamily="18" charset="0"/>
                    <a:cs typeface="Times New Roman" panose="02020603050405020304" pitchFamily="18" charset="0"/>
                  </a:rPr>
                  <a:t>fmol/µl)</a:t>
                </a: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 R^2 = .991</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405" name="Rectangle 1180"/>
              <p:cNvSpPr>
                <a:spLocks noChangeArrowheads="1"/>
              </p:cNvSpPr>
              <p:nvPr/>
            </p:nvSpPr>
            <p:spPr bwMode="auto">
              <a:xfrm>
                <a:off x="3343816" y="5218896"/>
                <a:ext cx="2745945"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lvl="0"/>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39CFH Y402_(Cam)YFPYLENGYNQNYGR_+3y7 = -.019 + .002 * Concentration (</a:t>
                </a:r>
                <a:r>
                  <a:rPr lang="en-US" altLang="en-US" sz="500" dirty="0">
                    <a:solidFill>
                      <a:srgbClr val="000000"/>
                    </a:solidFill>
                    <a:latin typeface="Times New Roman" panose="02020603050405020304" pitchFamily="18" charset="0"/>
                    <a:cs typeface="Times New Roman" panose="02020603050405020304" pitchFamily="18" charset="0"/>
                  </a:rPr>
                  <a:t>fmol/µl</a:t>
                </a:r>
                <a:r>
                  <a:rPr kumimoji="0" lang="en-US" altLang="en-US" sz="5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 R^2 = .997</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406" name="Line 1181"/>
              <p:cNvSpPr>
                <a:spLocks noChangeShapeType="1"/>
              </p:cNvSpPr>
              <p:nvPr/>
            </p:nvSpPr>
            <p:spPr bwMode="auto">
              <a:xfrm>
                <a:off x="3541712" y="3849689"/>
                <a:ext cx="1662112"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407" name="Line 1182"/>
              <p:cNvSpPr>
                <a:spLocks noChangeShapeType="1"/>
              </p:cNvSpPr>
              <p:nvPr/>
            </p:nvSpPr>
            <p:spPr bwMode="auto">
              <a:xfrm flipV="1">
                <a:off x="5203824" y="3849689"/>
                <a:ext cx="0" cy="111125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408" name="Line 1183"/>
              <p:cNvSpPr>
                <a:spLocks noChangeShapeType="1"/>
              </p:cNvSpPr>
              <p:nvPr/>
            </p:nvSpPr>
            <p:spPr bwMode="auto">
              <a:xfrm flipV="1">
                <a:off x="3536950" y="4046539"/>
                <a:ext cx="1666875" cy="884238"/>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409" name="Line 1184"/>
              <p:cNvSpPr>
                <a:spLocks noChangeShapeType="1"/>
              </p:cNvSpPr>
              <p:nvPr/>
            </p:nvSpPr>
            <p:spPr bwMode="auto">
              <a:xfrm flipV="1">
                <a:off x="3565525" y="3983039"/>
                <a:ext cx="1638300" cy="97790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410" name="Line 1185"/>
              <p:cNvSpPr>
                <a:spLocks noChangeShapeType="1"/>
              </p:cNvSpPr>
              <p:nvPr/>
            </p:nvSpPr>
            <p:spPr bwMode="auto">
              <a:xfrm flipV="1">
                <a:off x="3657600" y="3849689"/>
                <a:ext cx="1412875" cy="111125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411" name="Line 1186"/>
              <p:cNvSpPr>
                <a:spLocks noChangeShapeType="1"/>
              </p:cNvSpPr>
              <p:nvPr/>
            </p:nvSpPr>
            <p:spPr bwMode="auto">
              <a:xfrm>
                <a:off x="3536950" y="4960939"/>
                <a:ext cx="1666875" cy="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412" name="Line 1187"/>
              <p:cNvSpPr>
                <a:spLocks noChangeShapeType="1"/>
              </p:cNvSpPr>
              <p:nvPr/>
            </p:nvSpPr>
            <p:spPr bwMode="auto">
              <a:xfrm flipV="1">
                <a:off x="3536950" y="3849689"/>
                <a:ext cx="0" cy="1111250"/>
              </a:xfrm>
              <a:prstGeom prst="line">
                <a:avLst/>
              </a:prstGeom>
              <a:noFill/>
              <a:ln w="63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413" name="Oval 1188"/>
              <p:cNvSpPr>
                <a:spLocks noChangeArrowheads="1"/>
              </p:cNvSpPr>
              <p:nvPr/>
            </p:nvSpPr>
            <p:spPr bwMode="auto">
              <a:xfrm>
                <a:off x="4946650" y="4170364"/>
                <a:ext cx="39687" cy="39688"/>
              </a:xfrm>
              <a:prstGeom prst="ellipse">
                <a:avLst/>
              </a:prstGeom>
              <a:solidFill>
                <a:srgbClr val="0000FF"/>
              </a:solidFill>
              <a:ln w="635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414" name="Oval 1189"/>
              <p:cNvSpPr>
                <a:spLocks noChangeArrowheads="1"/>
              </p:cNvSpPr>
              <p:nvPr/>
            </p:nvSpPr>
            <p:spPr bwMode="auto">
              <a:xfrm>
                <a:off x="4349750" y="4443414"/>
                <a:ext cx="39687" cy="39688"/>
              </a:xfrm>
              <a:prstGeom prst="ellipse">
                <a:avLst/>
              </a:prstGeom>
              <a:solidFill>
                <a:srgbClr val="0000FF"/>
              </a:solidFill>
              <a:ln w="635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415" name="Oval 1190"/>
              <p:cNvSpPr>
                <a:spLocks noChangeArrowheads="1"/>
              </p:cNvSpPr>
              <p:nvPr/>
            </p:nvSpPr>
            <p:spPr bwMode="auto">
              <a:xfrm>
                <a:off x="4054475" y="4616451"/>
                <a:ext cx="39687" cy="39688"/>
              </a:xfrm>
              <a:prstGeom prst="ellipse">
                <a:avLst/>
              </a:prstGeom>
              <a:solidFill>
                <a:srgbClr val="0000FF"/>
              </a:solidFill>
              <a:ln w="635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416" name="Oval 1191"/>
              <p:cNvSpPr>
                <a:spLocks noChangeArrowheads="1"/>
              </p:cNvSpPr>
              <p:nvPr/>
            </p:nvSpPr>
            <p:spPr bwMode="auto">
              <a:xfrm>
                <a:off x="3903662" y="4703764"/>
                <a:ext cx="41275" cy="39688"/>
              </a:xfrm>
              <a:prstGeom prst="ellipse">
                <a:avLst/>
              </a:prstGeom>
              <a:solidFill>
                <a:srgbClr val="0000FF"/>
              </a:solidFill>
              <a:ln w="635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417" name="Oval 1192"/>
              <p:cNvSpPr>
                <a:spLocks noChangeArrowheads="1"/>
              </p:cNvSpPr>
              <p:nvPr/>
            </p:nvSpPr>
            <p:spPr bwMode="auto">
              <a:xfrm>
                <a:off x="3829050" y="4760914"/>
                <a:ext cx="39687" cy="39688"/>
              </a:xfrm>
              <a:prstGeom prst="ellipse">
                <a:avLst/>
              </a:prstGeom>
              <a:solidFill>
                <a:srgbClr val="0000FF"/>
              </a:solidFill>
              <a:ln w="635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418" name="Oval 1193"/>
              <p:cNvSpPr>
                <a:spLocks noChangeArrowheads="1"/>
              </p:cNvSpPr>
              <p:nvPr/>
            </p:nvSpPr>
            <p:spPr bwMode="auto">
              <a:xfrm>
                <a:off x="3771900" y="4767264"/>
                <a:ext cx="39687" cy="39688"/>
              </a:xfrm>
              <a:prstGeom prst="ellipse">
                <a:avLst/>
              </a:prstGeom>
              <a:solidFill>
                <a:srgbClr val="0000FF"/>
              </a:solidFill>
              <a:ln w="635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419" name="Oval 1194"/>
              <p:cNvSpPr>
                <a:spLocks noChangeArrowheads="1"/>
              </p:cNvSpPr>
              <p:nvPr/>
            </p:nvSpPr>
            <p:spPr bwMode="auto">
              <a:xfrm>
                <a:off x="3754437" y="4802189"/>
                <a:ext cx="39687" cy="39688"/>
              </a:xfrm>
              <a:prstGeom prst="ellipse">
                <a:avLst/>
              </a:prstGeom>
              <a:solidFill>
                <a:srgbClr val="0000FF"/>
              </a:solidFill>
              <a:ln w="635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420" name="Oval 1195"/>
              <p:cNvSpPr>
                <a:spLocks noChangeArrowheads="1"/>
              </p:cNvSpPr>
              <p:nvPr/>
            </p:nvSpPr>
            <p:spPr bwMode="auto">
              <a:xfrm>
                <a:off x="4946650" y="4106864"/>
                <a:ext cx="39687" cy="39688"/>
              </a:xfrm>
              <a:prstGeom prst="ellipse">
                <a:avLst/>
              </a:prstGeom>
              <a:solidFill>
                <a:srgbClr val="FF0000"/>
              </a:solidFill>
              <a:ln w="635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421" name="Oval 1196"/>
              <p:cNvSpPr>
                <a:spLocks noChangeArrowheads="1"/>
              </p:cNvSpPr>
              <p:nvPr/>
            </p:nvSpPr>
            <p:spPr bwMode="auto">
              <a:xfrm>
                <a:off x="4349750" y="4454526"/>
                <a:ext cx="39687" cy="39688"/>
              </a:xfrm>
              <a:prstGeom prst="ellipse">
                <a:avLst/>
              </a:prstGeom>
              <a:solidFill>
                <a:srgbClr val="FF0000"/>
              </a:solidFill>
              <a:ln w="635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422" name="Oval 1197"/>
              <p:cNvSpPr>
                <a:spLocks noChangeArrowheads="1"/>
              </p:cNvSpPr>
              <p:nvPr/>
            </p:nvSpPr>
            <p:spPr bwMode="auto">
              <a:xfrm>
                <a:off x="4054475" y="4627564"/>
                <a:ext cx="39687" cy="39688"/>
              </a:xfrm>
              <a:prstGeom prst="ellipse">
                <a:avLst/>
              </a:prstGeom>
              <a:solidFill>
                <a:srgbClr val="FF0000"/>
              </a:solidFill>
              <a:ln w="635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423" name="Oval 1198"/>
              <p:cNvSpPr>
                <a:spLocks noChangeArrowheads="1"/>
              </p:cNvSpPr>
              <p:nvPr/>
            </p:nvSpPr>
            <p:spPr bwMode="auto">
              <a:xfrm>
                <a:off x="3903662" y="4754564"/>
                <a:ext cx="41275" cy="41275"/>
              </a:xfrm>
              <a:prstGeom prst="ellipse">
                <a:avLst/>
              </a:prstGeom>
              <a:solidFill>
                <a:srgbClr val="FF0000"/>
              </a:solidFill>
              <a:ln w="635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424" name="Oval 1199"/>
              <p:cNvSpPr>
                <a:spLocks noChangeArrowheads="1"/>
              </p:cNvSpPr>
              <p:nvPr/>
            </p:nvSpPr>
            <p:spPr bwMode="auto">
              <a:xfrm>
                <a:off x="3754437" y="4802189"/>
                <a:ext cx="39687" cy="39688"/>
              </a:xfrm>
              <a:prstGeom prst="ellipse">
                <a:avLst/>
              </a:prstGeom>
              <a:solidFill>
                <a:srgbClr val="FF0000"/>
              </a:solidFill>
              <a:ln w="635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425" name="Oval 1200"/>
              <p:cNvSpPr>
                <a:spLocks noChangeArrowheads="1"/>
              </p:cNvSpPr>
              <p:nvPr/>
            </p:nvSpPr>
            <p:spPr bwMode="auto">
              <a:xfrm>
                <a:off x="4946650" y="3887789"/>
                <a:ext cx="39687" cy="39688"/>
              </a:xfrm>
              <a:prstGeom prst="ellipse">
                <a:avLst/>
              </a:prstGeom>
              <a:solidFill>
                <a:srgbClr val="00FF00"/>
              </a:solidFill>
              <a:ln w="6350">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426" name="Oval 1201"/>
              <p:cNvSpPr>
                <a:spLocks noChangeArrowheads="1"/>
              </p:cNvSpPr>
              <p:nvPr/>
            </p:nvSpPr>
            <p:spPr bwMode="auto">
              <a:xfrm>
                <a:off x="4349750" y="4419601"/>
                <a:ext cx="39687" cy="39688"/>
              </a:xfrm>
              <a:prstGeom prst="ellipse">
                <a:avLst/>
              </a:prstGeom>
              <a:solidFill>
                <a:srgbClr val="00FF00"/>
              </a:solidFill>
              <a:ln w="6350">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427" name="Oval 1202"/>
              <p:cNvSpPr>
                <a:spLocks noChangeArrowheads="1"/>
              </p:cNvSpPr>
              <p:nvPr/>
            </p:nvSpPr>
            <p:spPr bwMode="auto">
              <a:xfrm>
                <a:off x="4054475" y="4627564"/>
                <a:ext cx="39687" cy="39688"/>
              </a:xfrm>
              <a:prstGeom prst="ellipse">
                <a:avLst/>
              </a:prstGeom>
              <a:solidFill>
                <a:srgbClr val="00FF00"/>
              </a:solidFill>
              <a:ln w="6350">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428" name="Oval 1203"/>
              <p:cNvSpPr>
                <a:spLocks noChangeArrowheads="1"/>
              </p:cNvSpPr>
              <p:nvPr/>
            </p:nvSpPr>
            <p:spPr bwMode="auto">
              <a:xfrm>
                <a:off x="3903662" y="4743451"/>
                <a:ext cx="41275" cy="39688"/>
              </a:xfrm>
              <a:prstGeom prst="ellipse">
                <a:avLst/>
              </a:prstGeom>
              <a:solidFill>
                <a:srgbClr val="00FF00"/>
              </a:solidFill>
              <a:ln w="6350">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429" name="Oval 1204"/>
              <p:cNvSpPr>
                <a:spLocks noChangeArrowheads="1"/>
              </p:cNvSpPr>
              <p:nvPr/>
            </p:nvSpPr>
            <p:spPr bwMode="auto">
              <a:xfrm>
                <a:off x="3754437" y="4802189"/>
                <a:ext cx="39687" cy="39688"/>
              </a:xfrm>
              <a:prstGeom prst="ellipse">
                <a:avLst/>
              </a:prstGeom>
              <a:solidFill>
                <a:srgbClr val="00FF00"/>
              </a:solidFill>
              <a:ln w="6350">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542" name="TextBox 1541"/>
              <p:cNvSpPr txBox="1"/>
              <p:nvPr/>
            </p:nvSpPr>
            <p:spPr>
              <a:xfrm rot="16200000">
                <a:off x="2614024" y="4331176"/>
                <a:ext cx="1261884" cy="184666"/>
              </a:xfrm>
              <a:prstGeom prst="rect">
                <a:avLst/>
              </a:prstGeom>
              <a:noFill/>
            </p:spPr>
            <p:txBody>
              <a:bodyPr wrap="none" rtlCol="0">
                <a:spAutoFit/>
              </a:bodyPr>
              <a:lstStyle/>
              <a:p>
                <a:r>
                  <a:rPr lang="en-US" sz="600" dirty="0">
                    <a:latin typeface="Times New Roman" panose="02020603050405020304" pitchFamily="18" charset="0"/>
                    <a:cs typeface="Times New Roman" panose="02020603050405020304" pitchFamily="18" charset="0"/>
                  </a:rPr>
                  <a:t>Relative signal (standard/SIS ratio)</a:t>
                </a:r>
              </a:p>
            </p:txBody>
          </p:sp>
        </p:grpSp>
      </p:grpSp>
      <mc:AlternateContent xmlns:mc="http://schemas.openxmlformats.org/markup-compatibility/2006" xmlns:a14="http://schemas.microsoft.com/office/drawing/2010/main">
        <mc:Choice Requires="a14">
          <p:sp>
            <p:nvSpPr>
              <p:cNvPr id="3" name="TextBox 2"/>
              <p:cNvSpPr txBox="1"/>
              <p:nvPr/>
            </p:nvSpPr>
            <p:spPr>
              <a:xfrm>
                <a:off x="457541" y="7696200"/>
                <a:ext cx="6095659" cy="1107996"/>
              </a:xfrm>
              <a:prstGeom prst="rect">
                <a:avLst/>
              </a:prstGeom>
              <a:noFill/>
            </p:spPr>
            <p:txBody>
              <a:bodyPr wrap="square" rtlCol="0">
                <a:spAutoFit/>
              </a:bodyPr>
              <a:lstStyle/>
              <a:p>
                <a:r>
                  <a:rPr lang="en-US" sz="1100" b="1" dirty="0">
                    <a:latin typeface="Times New Roman" panose="02020603050405020304" pitchFamily="18" charset="0"/>
                    <a:cs typeface="Times New Roman" panose="02020603050405020304" pitchFamily="18" charset="0"/>
                  </a:rPr>
                  <a:t>Figure S3. Matrix matched linear calibration standard curves for unknown sample quantitation</a:t>
                </a:r>
              </a:p>
              <a:p>
                <a:endParaRPr lang="en-US" sz="1100" dirty="0">
                  <a:latin typeface="Times New Roman" panose="02020603050405020304" pitchFamily="18" charset="0"/>
                  <a:cs typeface="Times New Roman" panose="02020603050405020304" pitchFamily="18" charset="0"/>
                </a:endParaRPr>
              </a:p>
              <a:p>
                <a:r>
                  <a:rPr lang="en-US" sz="1100" dirty="0">
                    <a:latin typeface="Times New Roman" panose="02020603050405020304" pitchFamily="18" charset="0"/>
                    <a:cs typeface="Times New Roman" panose="02020603050405020304" pitchFamily="18" charset="0"/>
                  </a:rPr>
                  <a:t>The linear regression curve with 1/</a:t>
                </a:r>
                <a14:m>
                  <m:oMath xmlns:m="http://schemas.openxmlformats.org/officeDocument/2006/math" xmlns="">
                    <m:r>
                      <a:rPr lang="el-GR" sz="1100" i="1">
                        <a:latin typeface="Cambria Math"/>
                      </a:rPr>
                      <m:t>𝒳</m:t>
                    </m:r>
                    <m:r>
                      <a:rPr lang="en-US" sz="1100" i="1" baseline="30000">
                        <a:latin typeface="Cambria Math"/>
                      </a:rPr>
                      <m:t>2</m:t>
                    </m:r>
                  </m:oMath>
                </a14:m>
                <a:r>
                  <a:rPr lang="en-US" sz="1100" dirty="0">
                    <a:latin typeface="Times New Roman" panose="02020603050405020304" pitchFamily="18" charset="0"/>
                    <a:cs typeface="Times New Roman" panose="02020603050405020304" pitchFamily="18" charset="0"/>
                  </a:rPr>
                  <a:t> weighted contains a constant amount of QC plasma matrix, a concentration balanced SIS mixture and a variable amount of light-SIS peptide mixture (range from 0-500 fmol/µl) spiked prior to desalting. </a:t>
                </a:r>
              </a:p>
              <a:p>
                <a:endParaRPr lang="en-US" sz="1100" dirty="0">
                  <a:latin typeface="Times New Roman" panose="02020603050405020304" pitchFamily="18" charset="0"/>
                  <a:cs typeface="Times New Roman" panose="02020603050405020304" pitchFamily="18" charset="0"/>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457541" y="7696200"/>
                <a:ext cx="6095659" cy="1107996"/>
              </a:xfrm>
              <a:prstGeom prst="rect">
                <a:avLst/>
              </a:prstGeom>
              <a:blipFill>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3852972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76296" y="7315200"/>
            <a:ext cx="5748303" cy="1446550"/>
          </a:xfrm>
          <a:prstGeom prst="rect">
            <a:avLst/>
          </a:prstGeom>
          <a:noFill/>
        </p:spPr>
        <p:txBody>
          <a:bodyPr wrap="square" rtlCol="0">
            <a:spAutoFit/>
          </a:bodyPr>
          <a:lstStyle/>
          <a:p>
            <a:r>
              <a:rPr lang="en-US" sz="1100" b="1" dirty="0">
                <a:latin typeface="Times New Roman" panose="02020603050405020304" pitchFamily="18" charset="0"/>
                <a:cs typeface="Times New Roman" panose="02020603050405020304" pitchFamily="18" charset="0"/>
              </a:rPr>
              <a:t>Figure S4. A comparison of plasma CFH protein and its variant data between automated and manual sample preparation </a:t>
            </a:r>
            <a:endParaRPr lang="en-US" sz="1100" dirty="0">
              <a:latin typeface="Times New Roman" panose="02020603050405020304" pitchFamily="18" charset="0"/>
              <a:cs typeface="Times New Roman" panose="02020603050405020304" pitchFamily="18" charset="0"/>
            </a:endParaRPr>
          </a:p>
          <a:p>
            <a:r>
              <a:rPr lang="en-US" sz="1100" dirty="0">
                <a:latin typeface="Times New Roman" panose="02020603050405020304" pitchFamily="18" charset="0"/>
                <a:cs typeface="Times New Roman" panose="02020603050405020304" pitchFamily="18" charset="0"/>
              </a:rPr>
              <a:t>The CFH and its variant concentrations in QC digests prepared by manual method (n=16)  and automated method (n=30, across 4 different plates ) were calculated with calibration standard curves. </a:t>
            </a:r>
            <a:r>
              <a:rPr lang="en-US" sz="1100" b="1" dirty="0">
                <a:latin typeface="Times New Roman" panose="02020603050405020304" pitchFamily="18" charset="0"/>
                <a:cs typeface="Times New Roman" panose="02020603050405020304" pitchFamily="18" charset="0"/>
              </a:rPr>
              <a:t>A</a:t>
            </a:r>
            <a:r>
              <a:rPr lang="en-US" sz="1100" dirty="0">
                <a:latin typeface="Times New Roman" panose="02020603050405020304" pitchFamily="18" charset="0"/>
                <a:cs typeface="Times New Roman" panose="02020603050405020304" pitchFamily="18" charset="0"/>
              </a:rPr>
              <a:t>. The peptide concentration in plasma was calculated by averaging 3 different transitions. </a:t>
            </a:r>
            <a:r>
              <a:rPr lang="en-US" sz="1100" b="1" dirty="0">
                <a:latin typeface="Times New Roman" panose="02020603050405020304" pitchFamily="18" charset="0"/>
                <a:cs typeface="Times New Roman" panose="02020603050405020304" pitchFamily="18" charset="0"/>
              </a:rPr>
              <a:t>B</a:t>
            </a:r>
            <a:r>
              <a:rPr lang="en-US" sz="1100" dirty="0">
                <a:latin typeface="Times New Roman" panose="02020603050405020304" pitchFamily="18" charset="0"/>
                <a:cs typeface="Times New Roman" panose="02020603050405020304" pitchFamily="18" charset="0"/>
              </a:rPr>
              <a:t>. plasma CFH protein and CFH variant concentration were calculated by averaging 3 different CFH peptides (peptides: 31, 33, 35) in right panel and 4 different variant peptides (peptides: 7, 11, 37 and 39) in left panel, respectively. </a:t>
            </a:r>
          </a:p>
        </p:txBody>
      </p:sp>
      <p:sp>
        <p:nvSpPr>
          <p:cNvPr id="5160" name="Line 516"/>
          <p:cNvSpPr>
            <a:spLocks noChangeShapeType="1"/>
          </p:cNvSpPr>
          <p:nvPr/>
        </p:nvSpPr>
        <p:spPr bwMode="auto">
          <a:xfrm flipV="1">
            <a:off x="2412209" y="4720678"/>
            <a:ext cx="0" cy="182880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161" name="Line 517"/>
          <p:cNvSpPr>
            <a:spLocks noChangeShapeType="1"/>
          </p:cNvSpPr>
          <p:nvPr/>
        </p:nvSpPr>
        <p:spPr bwMode="auto">
          <a:xfrm flipH="1">
            <a:off x="2376501" y="6555934"/>
            <a:ext cx="38100"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162" name="Line 518"/>
          <p:cNvSpPr>
            <a:spLocks noChangeShapeType="1"/>
          </p:cNvSpPr>
          <p:nvPr/>
        </p:nvSpPr>
        <p:spPr bwMode="auto">
          <a:xfrm>
            <a:off x="5140325" y="6557366"/>
            <a:ext cx="38100"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163" name="Rectangle 519"/>
          <p:cNvSpPr>
            <a:spLocks noChangeArrowheads="1"/>
          </p:cNvSpPr>
          <p:nvPr/>
        </p:nvSpPr>
        <p:spPr bwMode="auto">
          <a:xfrm>
            <a:off x="2198362" y="6480022"/>
            <a:ext cx="160300"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0.0</a:t>
            </a:r>
            <a:endParaRPr kumimoji="0" lang="en-US" altLang="en-US" sz="1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5164" name="Line 520"/>
          <p:cNvSpPr>
            <a:spLocks noChangeShapeType="1"/>
          </p:cNvSpPr>
          <p:nvPr/>
        </p:nvSpPr>
        <p:spPr bwMode="auto">
          <a:xfrm flipH="1">
            <a:off x="2376501" y="6088302"/>
            <a:ext cx="38100"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165" name="Line 521"/>
          <p:cNvSpPr>
            <a:spLocks noChangeShapeType="1"/>
          </p:cNvSpPr>
          <p:nvPr/>
        </p:nvSpPr>
        <p:spPr bwMode="auto">
          <a:xfrm>
            <a:off x="5140325" y="6088302"/>
            <a:ext cx="38100"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166" name="Rectangle 522"/>
          <p:cNvSpPr>
            <a:spLocks noChangeArrowheads="1"/>
          </p:cNvSpPr>
          <p:nvPr/>
        </p:nvSpPr>
        <p:spPr bwMode="auto">
          <a:xfrm>
            <a:off x="2198362" y="6016244"/>
            <a:ext cx="160300"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0.5</a:t>
            </a:r>
            <a:endParaRPr kumimoji="0" lang="en-US" altLang="en-US" sz="1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5167" name="Line 523"/>
          <p:cNvSpPr>
            <a:spLocks noChangeShapeType="1"/>
          </p:cNvSpPr>
          <p:nvPr/>
        </p:nvSpPr>
        <p:spPr bwMode="auto">
          <a:xfrm flipH="1">
            <a:off x="2376501" y="5631102"/>
            <a:ext cx="38100"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168" name="Line 524"/>
          <p:cNvSpPr>
            <a:spLocks noChangeShapeType="1"/>
          </p:cNvSpPr>
          <p:nvPr/>
        </p:nvSpPr>
        <p:spPr bwMode="auto">
          <a:xfrm>
            <a:off x="5140325" y="5631102"/>
            <a:ext cx="38100"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169" name="Rectangle 525"/>
          <p:cNvSpPr>
            <a:spLocks noChangeArrowheads="1"/>
          </p:cNvSpPr>
          <p:nvPr/>
        </p:nvSpPr>
        <p:spPr bwMode="auto">
          <a:xfrm>
            <a:off x="2198362" y="5559044"/>
            <a:ext cx="160300"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1.0</a:t>
            </a:r>
            <a:endParaRPr kumimoji="0" lang="en-US" altLang="en-US" sz="1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5170" name="Line 526"/>
          <p:cNvSpPr>
            <a:spLocks noChangeShapeType="1"/>
          </p:cNvSpPr>
          <p:nvPr/>
        </p:nvSpPr>
        <p:spPr bwMode="auto">
          <a:xfrm flipH="1">
            <a:off x="2376501" y="5173902"/>
            <a:ext cx="38100"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171" name="Line 527"/>
          <p:cNvSpPr>
            <a:spLocks noChangeShapeType="1"/>
          </p:cNvSpPr>
          <p:nvPr/>
        </p:nvSpPr>
        <p:spPr bwMode="auto">
          <a:xfrm>
            <a:off x="5140325" y="5173902"/>
            <a:ext cx="38100"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172" name="Rectangle 528"/>
          <p:cNvSpPr>
            <a:spLocks noChangeArrowheads="1"/>
          </p:cNvSpPr>
          <p:nvPr/>
        </p:nvSpPr>
        <p:spPr bwMode="auto">
          <a:xfrm>
            <a:off x="2198362" y="5101844"/>
            <a:ext cx="160300"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1.5</a:t>
            </a:r>
            <a:endParaRPr kumimoji="0" lang="en-US" altLang="en-US" sz="1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5173" name="Line 529"/>
          <p:cNvSpPr>
            <a:spLocks noChangeShapeType="1"/>
          </p:cNvSpPr>
          <p:nvPr/>
        </p:nvSpPr>
        <p:spPr bwMode="auto">
          <a:xfrm flipH="1">
            <a:off x="2376501" y="4716702"/>
            <a:ext cx="38100"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174" name="Line 530"/>
          <p:cNvSpPr>
            <a:spLocks noChangeShapeType="1"/>
          </p:cNvSpPr>
          <p:nvPr/>
        </p:nvSpPr>
        <p:spPr bwMode="auto">
          <a:xfrm>
            <a:off x="5140325" y="4716702"/>
            <a:ext cx="38100"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175" name="Rectangle 531"/>
          <p:cNvSpPr>
            <a:spLocks noChangeArrowheads="1"/>
          </p:cNvSpPr>
          <p:nvPr/>
        </p:nvSpPr>
        <p:spPr bwMode="auto">
          <a:xfrm>
            <a:off x="2198362" y="4644644"/>
            <a:ext cx="160300"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2.0</a:t>
            </a:r>
            <a:endParaRPr kumimoji="0" lang="en-US" altLang="en-US" sz="1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5177" name="Line 533"/>
          <p:cNvSpPr>
            <a:spLocks noChangeShapeType="1"/>
          </p:cNvSpPr>
          <p:nvPr/>
        </p:nvSpPr>
        <p:spPr bwMode="auto">
          <a:xfrm>
            <a:off x="2397125" y="6555027"/>
            <a:ext cx="2743200"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178" name="Line 534"/>
          <p:cNvSpPr>
            <a:spLocks noChangeShapeType="1"/>
          </p:cNvSpPr>
          <p:nvPr/>
        </p:nvSpPr>
        <p:spPr bwMode="auto">
          <a:xfrm>
            <a:off x="2606675" y="6560313"/>
            <a:ext cx="0" cy="1905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179" name="Line 535"/>
          <p:cNvSpPr>
            <a:spLocks noChangeShapeType="1"/>
          </p:cNvSpPr>
          <p:nvPr/>
        </p:nvSpPr>
        <p:spPr bwMode="auto">
          <a:xfrm flipV="1">
            <a:off x="2606675" y="4697652"/>
            <a:ext cx="0" cy="1905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181" name="Line 537"/>
          <p:cNvSpPr>
            <a:spLocks noChangeShapeType="1"/>
          </p:cNvSpPr>
          <p:nvPr/>
        </p:nvSpPr>
        <p:spPr bwMode="auto">
          <a:xfrm>
            <a:off x="2844800" y="6560313"/>
            <a:ext cx="0" cy="1905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182" name="Line 538"/>
          <p:cNvSpPr>
            <a:spLocks noChangeShapeType="1"/>
          </p:cNvSpPr>
          <p:nvPr/>
        </p:nvSpPr>
        <p:spPr bwMode="auto">
          <a:xfrm flipV="1">
            <a:off x="2844800" y="4697652"/>
            <a:ext cx="0" cy="1905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1537" name="Line 540"/>
          <p:cNvSpPr>
            <a:spLocks noChangeShapeType="1"/>
          </p:cNvSpPr>
          <p:nvPr/>
        </p:nvSpPr>
        <p:spPr bwMode="auto">
          <a:xfrm>
            <a:off x="3082925" y="6560313"/>
            <a:ext cx="0" cy="1905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1538" name="Line 541"/>
          <p:cNvSpPr>
            <a:spLocks noChangeShapeType="1"/>
          </p:cNvSpPr>
          <p:nvPr/>
        </p:nvSpPr>
        <p:spPr bwMode="auto">
          <a:xfrm flipV="1">
            <a:off x="3082925" y="4697652"/>
            <a:ext cx="0" cy="1905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1540" name="Line 543"/>
          <p:cNvSpPr>
            <a:spLocks noChangeShapeType="1"/>
          </p:cNvSpPr>
          <p:nvPr/>
        </p:nvSpPr>
        <p:spPr bwMode="auto">
          <a:xfrm>
            <a:off x="3321050" y="6560313"/>
            <a:ext cx="0" cy="1905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1541" name="Line 544"/>
          <p:cNvSpPr>
            <a:spLocks noChangeShapeType="1"/>
          </p:cNvSpPr>
          <p:nvPr/>
        </p:nvSpPr>
        <p:spPr bwMode="auto">
          <a:xfrm flipV="1">
            <a:off x="3321050" y="4697652"/>
            <a:ext cx="0" cy="1905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1543" name="Line 546"/>
          <p:cNvSpPr>
            <a:spLocks noChangeShapeType="1"/>
          </p:cNvSpPr>
          <p:nvPr/>
        </p:nvSpPr>
        <p:spPr bwMode="auto">
          <a:xfrm>
            <a:off x="3559175" y="6560313"/>
            <a:ext cx="0" cy="1905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1544" name="Line 547"/>
          <p:cNvSpPr>
            <a:spLocks noChangeShapeType="1"/>
          </p:cNvSpPr>
          <p:nvPr/>
        </p:nvSpPr>
        <p:spPr bwMode="auto">
          <a:xfrm flipV="1">
            <a:off x="3559175" y="4697652"/>
            <a:ext cx="0" cy="1905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1546" name="Line 549"/>
          <p:cNvSpPr>
            <a:spLocks noChangeShapeType="1"/>
          </p:cNvSpPr>
          <p:nvPr/>
        </p:nvSpPr>
        <p:spPr bwMode="auto">
          <a:xfrm>
            <a:off x="3978275" y="6560313"/>
            <a:ext cx="0" cy="1905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1547" name="Line 550"/>
          <p:cNvSpPr>
            <a:spLocks noChangeShapeType="1"/>
          </p:cNvSpPr>
          <p:nvPr/>
        </p:nvSpPr>
        <p:spPr bwMode="auto">
          <a:xfrm flipV="1">
            <a:off x="3978275" y="4697652"/>
            <a:ext cx="0" cy="1905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1549" name="Line 552"/>
          <p:cNvSpPr>
            <a:spLocks noChangeShapeType="1"/>
          </p:cNvSpPr>
          <p:nvPr/>
        </p:nvSpPr>
        <p:spPr bwMode="auto">
          <a:xfrm>
            <a:off x="4216400" y="6560313"/>
            <a:ext cx="0" cy="1905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1550" name="Line 553"/>
          <p:cNvSpPr>
            <a:spLocks noChangeShapeType="1"/>
          </p:cNvSpPr>
          <p:nvPr/>
        </p:nvSpPr>
        <p:spPr bwMode="auto">
          <a:xfrm flipV="1">
            <a:off x="4216400" y="4697652"/>
            <a:ext cx="0" cy="1905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1552" name="Line 555"/>
          <p:cNvSpPr>
            <a:spLocks noChangeShapeType="1"/>
          </p:cNvSpPr>
          <p:nvPr/>
        </p:nvSpPr>
        <p:spPr bwMode="auto">
          <a:xfrm>
            <a:off x="4454525" y="6560313"/>
            <a:ext cx="0" cy="1905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1553" name="Line 556"/>
          <p:cNvSpPr>
            <a:spLocks noChangeShapeType="1"/>
          </p:cNvSpPr>
          <p:nvPr/>
        </p:nvSpPr>
        <p:spPr bwMode="auto">
          <a:xfrm flipV="1">
            <a:off x="4454525" y="4697652"/>
            <a:ext cx="0" cy="1905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1555" name="Line 558"/>
          <p:cNvSpPr>
            <a:spLocks noChangeShapeType="1"/>
          </p:cNvSpPr>
          <p:nvPr/>
        </p:nvSpPr>
        <p:spPr bwMode="auto">
          <a:xfrm>
            <a:off x="4692650" y="6560313"/>
            <a:ext cx="0" cy="1905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1556" name="Line 559"/>
          <p:cNvSpPr>
            <a:spLocks noChangeShapeType="1"/>
          </p:cNvSpPr>
          <p:nvPr/>
        </p:nvSpPr>
        <p:spPr bwMode="auto">
          <a:xfrm flipV="1">
            <a:off x="4692650" y="4697652"/>
            <a:ext cx="0" cy="1905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1558" name="Line 561"/>
          <p:cNvSpPr>
            <a:spLocks noChangeShapeType="1"/>
          </p:cNvSpPr>
          <p:nvPr/>
        </p:nvSpPr>
        <p:spPr bwMode="auto">
          <a:xfrm>
            <a:off x="4930775" y="6560313"/>
            <a:ext cx="0" cy="1905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1559" name="Line 562"/>
          <p:cNvSpPr>
            <a:spLocks noChangeShapeType="1"/>
          </p:cNvSpPr>
          <p:nvPr/>
        </p:nvSpPr>
        <p:spPr bwMode="auto">
          <a:xfrm flipV="1">
            <a:off x="4930775" y="4697652"/>
            <a:ext cx="0" cy="1905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1561" name="Line 564"/>
          <p:cNvSpPr>
            <a:spLocks noChangeShapeType="1"/>
          </p:cNvSpPr>
          <p:nvPr/>
        </p:nvSpPr>
        <p:spPr bwMode="auto">
          <a:xfrm>
            <a:off x="2406650" y="4716702"/>
            <a:ext cx="2733675"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1562" name="Line 565"/>
          <p:cNvSpPr>
            <a:spLocks noChangeShapeType="1"/>
          </p:cNvSpPr>
          <p:nvPr/>
        </p:nvSpPr>
        <p:spPr bwMode="auto">
          <a:xfrm flipV="1">
            <a:off x="5140325" y="4721988"/>
            <a:ext cx="0" cy="182880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1563" name="Freeform 566"/>
          <p:cNvSpPr>
            <a:spLocks/>
          </p:cNvSpPr>
          <p:nvPr/>
        </p:nvSpPr>
        <p:spPr bwMode="auto">
          <a:xfrm>
            <a:off x="2511425" y="5735877"/>
            <a:ext cx="190500" cy="66675"/>
          </a:xfrm>
          <a:custGeom>
            <a:avLst/>
            <a:gdLst>
              <a:gd name="T0" fmla="*/ 0 w 120"/>
              <a:gd name="T1" fmla="*/ 24 h 42"/>
              <a:gd name="T2" fmla="*/ 0 w 120"/>
              <a:gd name="T3" fmla="*/ 0 h 42"/>
              <a:gd name="T4" fmla="*/ 120 w 120"/>
              <a:gd name="T5" fmla="*/ 0 h 42"/>
              <a:gd name="T6" fmla="*/ 120 w 120"/>
              <a:gd name="T7" fmla="*/ 24 h 42"/>
              <a:gd name="T8" fmla="*/ 0 w 120"/>
              <a:gd name="T9" fmla="*/ 24 h 42"/>
              <a:gd name="T10" fmla="*/ 0 w 120"/>
              <a:gd name="T11" fmla="*/ 42 h 42"/>
              <a:gd name="T12" fmla="*/ 120 w 120"/>
              <a:gd name="T13" fmla="*/ 42 h 42"/>
              <a:gd name="T14" fmla="*/ 120 w 120"/>
              <a:gd name="T15" fmla="*/ 24 h 42"/>
              <a:gd name="T16" fmla="*/ 0 w 120"/>
              <a:gd name="T17" fmla="*/ 2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42">
                <a:moveTo>
                  <a:pt x="0" y="24"/>
                </a:moveTo>
                <a:lnTo>
                  <a:pt x="0" y="0"/>
                </a:lnTo>
                <a:lnTo>
                  <a:pt x="120" y="0"/>
                </a:lnTo>
                <a:lnTo>
                  <a:pt x="120" y="24"/>
                </a:lnTo>
                <a:lnTo>
                  <a:pt x="0" y="24"/>
                </a:lnTo>
                <a:lnTo>
                  <a:pt x="0" y="42"/>
                </a:lnTo>
                <a:lnTo>
                  <a:pt x="120" y="42"/>
                </a:lnTo>
                <a:lnTo>
                  <a:pt x="120" y="24"/>
                </a:lnTo>
                <a:lnTo>
                  <a:pt x="0" y="24"/>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1564" name="Freeform 567"/>
          <p:cNvSpPr>
            <a:spLocks/>
          </p:cNvSpPr>
          <p:nvPr/>
        </p:nvSpPr>
        <p:spPr bwMode="auto">
          <a:xfrm>
            <a:off x="2511425" y="5735877"/>
            <a:ext cx="190500" cy="66675"/>
          </a:xfrm>
          <a:custGeom>
            <a:avLst/>
            <a:gdLst>
              <a:gd name="T0" fmla="*/ 0 w 120"/>
              <a:gd name="T1" fmla="*/ 24 h 42"/>
              <a:gd name="T2" fmla="*/ 0 w 120"/>
              <a:gd name="T3" fmla="*/ 0 h 42"/>
              <a:gd name="T4" fmla="*/ 120 w 120"/>
              <a:gd name="T5" fmla="*/ 0 h 42"/>
              <a:gd name="T6" fmla="*/ 120 w 120"/>
              <a:gd name="T7" fmla="*/ 24 h 42"/>
              <a:gd name="T8" fmla="*/ 0 w 120"/>
              <a:gd name="T9" fmla="*/ 24 h 42"/>
              <a:gd name="T10" fmla="*/ 0 w 120"/>
              <a:gd name="T11" fmla="*/ 42 h 42"/>
              <a:gd name="T12" fmla="*/ 120 w 120"/>
              <a:gd name="T13" fmla="*/ 42 h 42"/>
              <a:gd name="T14" fmla="*/ 120 w 120"/>
              <a:gd name="T15" fmla="*/ 24 h 42"/>
              <a:gd name="T16" fmla="*/ 0 w 120"/>
              <a:gd name="T17" fmla="*/ 2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42">
                <a:moveTo>
                  <a:pt x="0" y="24"/>
                </a:moveTo>
                <a:lnTo>
                  <a:pt x="0" y="0"/>
                </a:lnTo>
                <a:lnTo>
                  <a:pt x="120" y="0"/>
                </a:lnTo>
                <a:lnTo>
                  <a:pt x="120" y="24"/>
                </a:lnTo>
                <a:lnTo>
                  <a:pt x="0" y="24"/>
                </a:lnTo>
                <a:lnTo>
                  <a:pt x="0" y="42"/>
                </a:lnTo>
                <a:lnTo>
                  <a:pt x="120" y="42"/>
                </a:lnTo>
                <a:lnTo>
                  <a:pt x="120" y="24"/>
                </a:lnTo>
                <a:lnTo>
                  <a:pt x="0" y="24"/>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1565" name="Line 568"/>
          <p:cNvSpPr>
            <a:spLocks noChangeShapeType="1"/>
          </p:cNvSpPr>
          <p:nvPr/>
        </p:nvSpPr>
        <p:spPr bwMode="auto">
          <a:xfrm flipV="1">
            <a:off x="2606675" y="5697777"/>
            <a:ext cx="0" cy="3810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1566" name="Line 569"/>
          <p:cNvSpPr>
            <a:spLocks noChangeShapeType="1"/>
          </p:cNvSpPr>
          <p:nvPr/>
        </p:nvSpPr>
        <p:spPr bwMode="auto">
          <a:xfrm>
            <a:off x="2587625" y="5697777"/>
            <a:ext cx="47625"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1567" name="Line 570"/>
          <p:cNvSpPr>
            <a:spLocks noChangeShapeType="1"/>
          </p:cNvSpPr>
          <p:nvPr/>
        </p:nvSpPr>
        <p:spPr bwMode="auto">
          <a:xfrm>
            <a:off x="2606675" y="5802552"/>
            <a:ext cx="0" cy="47625"/>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672" name="Line 571"/>
          <p:cNvSpPr>
            <a:spLocks noChangeShapeType="1"/>
          </p:cNvSpPr>
          <p:nvPr/>
        </p:nvSpPr>
        <p:spPr bwMode="auto">
          <a:xfrm>
            <a:off x="2587625" y="5850177"/>
            <a:ext cx="47625"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673" name="Oval 572"/>
          <p:cNvSpPr>
            <a:spLocks noChangeArrowheads="1"/>
          </p:cNvSpPr>
          <p:nvPr/>
        </p:nvSpPr>
        <p:spPr bwMode="auto">
          <a:xfrm>
            <a:off x="2573338" y="5835890"/>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674" name="Oval 573"/>
          <p:cNvSpPr>
            <a:spLocks noChangeArrowheads="1"/>
          </p:cNvSpPr>
          <p:nvPr/>
        </p:nvSpPr>
        <p:spPr bwMode="auto">
          <a:xfrm>
            <a:off x="2573338" y="5835890"/>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675" name="Oval 574"/>
          <p:cNvSpPr>
            <a:spLocks noChangeArrowheads="1"/>
          </p:cNvSpPr>
          <p:nvPr/>
        </p:nvSpPr>
        <p:spPr bwMode="auto">
          <a:xfrm>
            <a:off x="2573338" y="5826365"/>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676" name="Oval 575"/>
          <p:cNvSpPr>
            <a:spLocks noChangeArrowheads="1"/>
          </p:cNvSpPr>
          <p:nvPr/>
        </p:nvSpPr>
        <p:spPr bwMode="auto">
          <a:xfrm>
            <a:off x="2573338" y="5826365"/>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677" name="Oval 576"/>
          <p:cNvSpPr>
            <a:spLocks noChangeArrowheads="1"/>
          </p:cNvSpPr>
          <p:nvPr/>
        </p:nvSpPr>
        <p:spPr bwMode="auto">
          <a:xfrm>
            <a:off x="2573338" y="5664440"/>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679" name="Oval 577"/>
          <p:cNvSpPr>
            <a:spLocks noChangeArrowheads="1"/>
          </p:cNvSpPr>
          <p:nvPr/>
        </p:nvSpPr>
        <p:spPr bwMode="auto">
          <a:xfrm>
            <a:off x="2573338" y="5645390"/>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680" name="Oval 578"/>
          <p:cNvSpPr>
            <a:spLocks noChangeArrowheads="1"/>
          </p:cNvSpPr>
          <p:nvPr/>
        </p:nvSpPr>
        <p:spPr bwMode="auto">
          <a:xfrm>
            <a:off x="2573338" y="5645390"/>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681" name="Oval 579"/>
          <p:cNvSpPr>
            <a:spLocks noChangeArrowheads="1"/>
          </p:cNvSpPr>
          <p:nvPr/>
        </p:nvSpPr>
        <p:spPr bwMode="auto">
          <a:xfrm>
            <a:off x="2573338" y="5626340"/>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682" name="Freeform 580"/>
          <p:cNvSpPr>
            <a:spLocks/>
          </p:cNvSpPr>
          <p:nvPr/>
        </p:nvSpPr>
        <p:spPr bwMode="auto">
          <a:xfrm>
            <a:off x="2749550" y="5678727"/>
            <a:ext cx="190500" cy="57150"/>
          </a:xfrm>
          <a:custGeom>
            <a:avLst/>
            <a:gdLst>
              <a:gd name="T0" fmla="*/ 0 w 120"/>
              <a:gd name="T1" fmla="*/ 24 h 36"/>
              <a:gd name="T2" fmla="*/ 0 w 120"/>
              <a:gd name="T3" fmla="*/ 0 h 36"/>
              <a:gd name="T4" fmla="*/ 120 w 120"/>
              <a:gd name="T5" fmla="*/ 0 h 36"/>
              <a:gd name="T6" fmla="*/ 120 w 120"/>
              <a:gd name="T7" fmla="*/ 24 h 36"/>
              <a:gd name="T8" fmla="*/ 0 w 120"/>
              <a:gd name="T9" fmla="*/ 24 h 36"/>
              <a:gd name="T10" fmla="*/ 0 w 120"/>
              <a:gd name="T11" fmla="*/ 36 h 36"/>
              <a:gd name="T12" fmla="*/ 120 w 120"/>
              <a:gd name="T13" fmla="*/ 36 h 36"/>
              <a:gd name="T14" fmla="*/ 120 w 120"/>
              <a:gd name="T15" fmla="*/ 24 h 36"/>
              <a:gd name="T16" fmla="*/ 0 w 120"/>
              <a:gd name="T17" fmla="*/ 2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36">
                <a:moveTo>
                  <a:pt x="0" y="24"/>
                </a:moveTo>
                <a:lnTo>
                  <a:pt x="0" y="0"/>
                </a:lnTo>
                <a:lnTo>
                  <a:pt x="120" y="0"/>
                </a:lnTo>
                <a:lnTo>
                  <a:pt x="120" y="24"/>
                </a:lnTo>
                <a:lnTo>
                  <a:pt x="0" y="24"/>
                </a:lnTo>
                <a:lnTo>
                  <a:pt x="0" y="36"/>
                </a:lnTo>
                <a:lnTo>
                  <a:pt x="120" y="36"/>
                </a:lnTo>
                <a:lnTo>
                  <a:pt x="120" y="24"/>
                </a:lnTo>
                <a:lnTo>
                  <a:pt x="0" y="24"/>
                </a:lnTo>
                <a:close/>
              </a:path>
            </a:pathLst>
          </a:custGeom>
          <a:solidFill>
            <a:srgbClr val="FF0000"/>
          </a:solidFill>
          <a:ln>
            <a:solidFill>
              <a:srgbClr val="C00000"/>
            </a:solidFill>
          </a:ln>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683" name="Freeform 581"/>
          <p:cNvSpPr>
            <a:spLocks/>
          </p:cNvSpPr>
          <p:nvPr/>
        </p:nvSpPr>
        <p:spPr bwMode="auto">
          <a:xfrm>
            <a:off x="2749550" y="5678727"/>
            <a:ext cx="190500" cy="57150"/>
          </a:xfrm>
          <a:custGeom>
            <a:avLst/>
            <a:gdLst>
              <a:gd name="T0" fmla="*/ 0 w 120"/>
              <a:gd name="T1" fmla="*/ 24 h 36"/>
              <a:gd name="T2" fmla="*/ 0 w 120"/>
              <a:gd name="T3" fmla="*/ 0 h 36"/>
              <a:gd name="T4" fmla="*/ 120 w 120"/>
              <a:gd name="T5" fmla="*/ 0 h 36"/>
              <a:gd name="T6" fmla="*/ 120 w 120"/>
              <a:gd name="T7" fmla="*/ 24 h 36"/>
              <a:gd name="T8" fmla="*/ 0 w 120"/>
              <a:gd name="T9" fmla="*/ 24 h 36"/>
              <a:gd name="T10" fmla="*/ 0 w 120"/>
              <a:gd name="T11" fmla="*/ 36 h 36"/>
              <a:gd name="T12" fmla="*/ 120 w 120"/>
              <a:gd name="T13" fmla="*/ 36 h 36"/>
              <a:gd name="T14" fmla="*/ 120 w 120"/>
              <a:gd name="T15" fmla="*/ 24 h 36"/>
              <a:gd name="T16" fmla="*/ 0 w 120"/>
              <a:gd name="T17" fmla="*/ 2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36">
                <a:moveTo>
                  <a:pt x="0" y="24"/>
                </a:moveTo>
                <a:lnTo>
                  <a:pt x="0" y="0"/>
                </a:lnTo>
                <a:lnTo>
                  <a:pt x="120" y="0"/>
                </a:lnTo>
                <a:lnTo>
                  <a:pt x="120" y="24"/>
                </a:lnTo>
                <a:lnTo>
                  <a:pt x="0" y="24"/>
                </a:lnTo>
                <a:lnTo>
                  <a:pt x="0" y="36"/>
                </a:lnTo>
                <a:lnTo>
                  <a:pt x="120" y="36"/>
                </a:lnTo>
                <a:lnTo>
                  <a:pt x="120" y="24"/>
                </a:lnTo>
                <a:lnTo>
                  <a:pt x="0" y="24"/>
                </a:lnTo>
              </a:path>
            </a:pathLst>
          </a:custGeom>
          <a:solidFill>
            <a:srgbClr val="FF0000"/>
          </a:solidFill>
          <a:ln w="9525">
            <a:solidFill>
              <a:srgbClr val="C00000"/>
            </a:solidFill>
            <a:prstDash val="solid"/>
            <a:round/>
            <a:headEnd/>
            <a:tailEnd/>
          </a:ln>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684" name="Line 582"/>
          <p:cNvSpPr>
            <a:spLocks noChangeShapeType="1"/>
          </p:cNvSpPr>
          <p:nvPr/>
        </p:nvSpPr>
        <p:spPr bwMode="auto">
          <a:xfrm flipV="1">
            <a:off x="2844800" y="5659677"/>
            <a:ext cx="0" cy="19050"/>
          </a:xfrm>
          <a:prstGeom prst="line">
            <a:avLst/>
          </a:prstGeom>
          <a:noFill/>
          <a:ln w="9525">
            <a:solidFill>
              <a:srgbClr val="C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685" name="Line 583"/>
          <p:cNvSpPr>
            <a:spLocks noChangeShapeType="1"/>
          </p:cNvSpPr>
          <p:nvPr/>
        </p:nvSpPr>
        <p:spPr bwMode="auto">
          <a:xfrm>
            <a:off x="2825750" y="5659677"/>
            <a:ext cx="47625" cy="0"/>
          </a:xfrm>
          <a:prstGeom prst="line">
            <a:avLst/>
          </a:prstGeom>
          <a:noFill/>
          <a:ln w="9525">
            <a:solidFill>
              <a:srgbClr val="C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686" name="Line 584"/>
          <p:cNvSpPr>
            <a:spLocks noChangeShapeType="1"/>
          </p:cNvSpPr>
          <p:nvPr/>
        </p:nvSpPr>
        <p:spPr bwMode="auto">
          <a:xfrm>
            <a:off x="2844800" y="5735877"/>
            <a:ext cx="0" cy="28575"/>
          </a:xfrm>
          <a:prstGeom prst="line">
            <a:avLst/>
          </a:prstGeom>
          <a:noFill/>
          <a:ln w="9525">
            <a:solidFill>
              <a:srgbClr val="C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687" name="Line 585"/>
          <p:cNvSpPr>
            <a:spLocks noChangeShapeType="1"/>
          </p:cNvSpPr>
          <p:nvPr/>
        </p:nvSpPr>
        <p:spPr bwMode="auto">
          <a:xfrm>
            <a:off x="2825750" y="5764452"/>
            <a:ext cx="47625" cy="0"/>
          </a:xfrm>
          <a:prstGeom prst="line">
            <a:avLst/>
          </a:prstGeom>
          <a:noFill/>
          <a:ln w="9525">
            <a:solidFill>
              <a:srgbClr val="C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688" name="Oval 586"/>
          <p:cNvSpPr>
            <a:spLocks noChangeArrowheads="1"/>
          </p:cNvSpPr>
          <p:nvPr/>
        </p:nvSpPr>
        <p:spPr bwMode="auto">
          <a:xfrm>
            <a:off x="2811463" y="5740640"/>
            <a:ext cx="66675" cy="66675"/>
          </a:xfrm>
          <a:prstGeom prst="ellipse">
            <a:avLst/>
          </a:prstGeom>
          <a:solidFill>
            <a:srgbClr val="FF0000"/>
          </a:solidFill>
          <a:ln w="9525">
            <a:solidFill>
              <a:srgbClr val="C00000"/>
            </a:solidFill>
            <a:prstDash val="solid"/>
            <a:round/>
            <a:headEnd/>
            <a:tailEnd/>
          </a:ln>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689" name="Oval 587"/>
          <p:cNvSpPr>
            <a:spLocks noChangeArrowheads="1"/>
          </p:cNvSpPr>
          <p:nvPr/>
        </p:nvSpPr>
        <p:spPr bwMode="auto">
          <a:xfrm>
            <a:off x="2811463" y="5626340"/>
            <a:ext cx="66675" cy="66675"/>
          </a:xfrm>
          <a:prstGeom prst="ellipse">
            <a:avLst/>
          </a:prstGeom>
          <a:solidFill>
            <a:srgbClr val="FF0000"/>
          </a:solidFill>
          <a:ln w="9525">
            <a:solidFill>
              <a:srgbClr val="C00000"/>
            </a:solidFill>
            <a:prstDash val="solid"/>
            <a:round/>
            <a:headEnd/>
            <a:tailEnd/>
          </a:ln>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690" name="Freeform 588"/>
          <p:cNvSpPr>
            <a:spLocks/>
          </p:cNvSpPr>
          <p:nvPr/>
        </p:nvSpPr>
        <p:spPr bwMode="auto">
          <a:xfrm>
            <a:off x="2987675" y="5831127"/>
            <a:ext cx="190500" cy="38100"/>
          </a:xfrm>
          <a:custGeom>
            <a:avLst/>
            <a:gdLst>
              <a:gd name="T0" fmla="*/ 0 w 120"/>
              <a:gd name="T1" fmla="*/ 12 h 24"/>
              <a:gd name="T2" fmla="*/ 0 w 120"/>
              <a:gd name="T3" fmla="*/ 0 h 24"/>
              <a:gd name="T4" fmla="*/ 120 w 120"/>
              <a:gd name="T5" fmla="*/ 0 h 24"/>
              <a:gd name="T6" fmla="*/ 120 w 120"/>
              <a:gd name="T7" fmla="*/ 12 h 24"/>
              <a:gd name="T8" fmla="*/ 0 w 120"/>
              <a:gd name="T9" fmla="*/ 12 h 24"/>
              <a:gd name="T10" fmla="*/ 0 w 120"/>
              <a:gd name="T11" fmla="*/ 24 h 24"/>
              <a:gd name="T12" fmla="*/ 120 w 120"/>
              <a:gd name="T13" fmla="*/ 24 h 24"/>
              <a:gd name="T14" fmla="*/ 120 w 120"/>
              <a:gd name="T15" fmla="*/ 12 h 24"/>
              <a:gd name="T16" fmla="*/ 0 w 120"/>
              <a:gd name="T17"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24">
                <a:moveTo>
                  <a:pt x="0" y="12"/>
                </a:moveTo>
                <a:lnTo>
                  <a:pt x="0" y="0"/>
                </a:lnTo>
                <a:lnTo>
                  <a:pt x="120" y="0"/>
                </a:lnTo>
                <a:lnTo>
                  <a:pt x="120" y="12"/>
                </a:lnTo>
                <a:lnTo>
                  <a:pt x="0" y="12"/>
                </a:lnTo>
                <a:lnTo>
                  <a:pt x="0" y="24"/>
                </a:lnTo>
                <a:lnTo>
                  <a:pt x="120" y="24"/>
                </a:lnTo>
                <a:lnTo>
                  <a:pt x="120" y="12"/>
                </a:lnTo>
                <a:lnTo>
                  <a:pt x="0" y="12"/>
                </a:lnTo>
                <a:close/>
              </a:path>
            </a:pathLst>
          </a:custGeom>
          <a:solidFill>
            <a:srgbClr val="FF0000"/>
          </a:solidFill>
          <a:ln>
            <a:solidFill>
              <a:srgbClr val="C00000"/>
            </a:solidFill>
          </a:ln>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691" name="Freeform 589"/>
          <p:cNvSpPr>
            <a:spLocks/>
          </p:cNvSpPr>
          <p:nvPr/>
        </p:nvSpPr>
        <p:spPr bwMode="auto">
          <a:xfrm>
            <a:off x="2987675" y="5831127"/>
            <a:ext cx="190500" cy="38100"/>
          </a:xfrm>
          <a:custGeom>
            <a:avLst/>
            <a:gdLst>
              <a:gd name="T0" fmla="*/ 0 w 120"/>
              <a:gd name="T1" fmla="*/ 12 h 24"/>
              <a:gd name="T2" fmla="*/ 0 w 120"/>
              <a:gd name="T3" fmla="*/ 0 h 24"/>
              <a:gd name="T4" fmla="*/ 120 w 120"/>
              <a:gd name="T5" fmla="*/ 0 h 24"/>
              <a:gd name="T6" fmla="*/ 120 w 120"/>
              <a:gd name="T7" fmla="*/ 12 h 24"/>
              <a:gd name="T8" fmla="*/ 0 w 120"/>
              <a:gd name="T9" fmla="*/ 12 h 24"/>
              <a:gd name="T10" fmla="*/ 0 w 120"/>
              <a:gd name="T11" fmla="*/ 24 h 24"/>
              <a:gd name="T12" fmla="*/ 120 w 120"/>
              <a:gd name="T13" fmla="*/ 24 h 24"/>
              <a:gd name="T14" fmla="*/ 120 w 120"/>
              <a:gd name="T15" fmla="*/ 12 h 24"/>
              <a:gd name="T16" fmla="*/ 0 w 120"/>
              <a:gd name="T17"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24">
                <a:moveTo>
                  <a:pt x="0" y="12"/>
                </a:moveTo>
                <a:lnTo>
                  <a:pt x="0" y="0"/>
                </a:lnTo>
                <a:lnTo>
                  <a:pt x="120" y="0"/>
                </a:lnTo>
                <a:lnTo>
                  <a:pt x="120" y="12"/>
                </a:lnTo>
                <a:lnTo>
                  <a:pt x="0" y="12"/>
                </a:lnTo>
                <a:lnTo>
                  <a:pt x="0" y="24"/>
                </a:lnTo>
                <a:lnTo>
                  <a:pt x="120" y="24"/>
                </a:lnTo>
                <a:lnTo>
                  <a:pt x="120" y="12"/>
                </a:lnTo>
                <a:lnTo>
                  <a:pt x="0" y="12"/>
                </a:lnTo>
              </a:path>
            </a:pathLst>
          </a:custGeom>
          <a:solidFill>
            <a:srgbClr val="FF0000"/>
          </a:solidFill>
          <a:ln w="9525">
            <a:solidFill>
              <a:srgbClr val="C00000"/>
            </a:solidFill>
            <a:prstDash val="solid"/>
            <a:round/>
            <a:headEnd/>
            <a:tailEnd/>
          </a:ln>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692" name="Line 590"/>
          <p:cNvSpPr>
            <a:spLocks noChangeShapeType="1"/>
          </p:cNvSpPr>
          <p:nvPr/>
        </p:nvSpPr>
        <p:spPr bwMode="auto">
          <a:xfrm flipV="1">
            <a:off x="3082925" y="5812077"/>
            <a:ext cx="0" cy="19050"/>
          </a:xfrm>
          <a:prstGeom prst="line">
            <a:avLst/>
          </a:prstGeom>
          <a:noFill/>
          <a:ln w="9525">
            <a:solidFill>
              <a:srgbClr val="C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693" name="Line 591"/>
          <p:cNvSpPr>
            <a:spLocks noChangeShapeType="1"/>
          </p:cNvSpPr>
          <p:nvPr/>
        </p:nvSpPr>
        <p:spPr bwMode="auto">
          <a:xfrm>
            <a:off x="3063875" y="5812077"/>
            <a:ext cx="47625" cy="0"/>
          </a:xfrm>
          <a:prstGeom prst="line">
            <a:avLst/>
          </a:prstGeom>
          <a:noFill/>
          <a:ln w="9525">
            <a:solidFill>
              <a:srgbClr val="C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694" name="Line 592"/>
          <p:cNvSpPr>
            <a:spLocks noChangeShapeType="1"/>
          </p:cNvSpPr>
          <p:nvPr/>
        </p:nvSpPr>
        <p:spPr bwMode="auto">
          <a:xfrm>
            <a:off x="3082925" y="5869227"/>
            <a:ext cx="0" cy="0"/>
          </a:xfrm>
          <a:prstGeom prst="line">
            <a:avLst/>
          </a:prstGeom>
          <a:noFill/>
          <a:ln w="9525">
            <a:solidFill>
              <a:srgbClr val="C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695" name="Line 593"/>
          <p:cNvSpPr>
            <a:spLocks noChangeShapeType="1"/>
          </p:cNvSpPr>
          <p:nvPr/>
        </p:nvSpPr>
        <p:spPr bwMode="auto">
          <a:xfrm>
            <a:off x="3063875" y="5869227"/>
            <a:ext cx="47625" cy="0"/>
          </a:xfrm>
          <a:prstGeom prst="line">
            <a:avLst/>
          </a:prstGeom>
          <a:noFill/>
          <a:ln w="9525">
            <a:solidFill>
              <a:srgbClr val="C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696" name="Oval 594"/>
          <p:cNvSpPr>
            <a:spLocks noChangeArrowheads="1"/>
          </p:cNvSpPr>
          <p:nvPr/>
        </p:nvSpPr>
        <p:spPr bwMode="auto">
          <a:xfrm>
            <a:off x="3049588" y="5835890"/>
            <a:ext cx="66675" cy="66675"/>
          </a:xfrm>
          <a:prstGeom prst="ellipse">
            <a:avLst/>
          </a:prstGeom>
          <a:solidFill>
            <a:srgbClr val="FF0000"/>
          </a:solidFill>
          <a:ln w="9525">
            <a:solidFill>
              <a:srgbClr val="C00000"/>
            </a:solidFill>
            <a:prstDash val="solid"/>
            <a:round/>
            <a:headEnd/>
            <a:tailEnd/>
          </a:ln>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697" name="Oval 595"/>
          <p:cNvSpPr>
            <a:spLocks noChangeArrowheads="1"/>
          </p:cNvSpPr>
          <p:nvPr/>
        </p:nvSpPr>
        <p:spPr bwMode="auto">
          <a:xfrm>
            <a:off x="3049588" y="5778740"/>
            <a:ext cx="66675" cy="66675"/>
          </a:xfrm>
          <a:prstGeom prst="ellipse">
            <a:avLst/>
          </a:prstGeom>
          <a:solidFill>
            <a:srgbClr val="FF0000"/>
          </a:solidFill>
          <a:ln w="9525">
            <a:solidFill>
              <a:srgbClr val="C00000"/>
            </a:solidFill>
            <a:prstDash val="solid"/>
            <a:round/>
            <a:headEnd/>
            <a:tailEnd/>
          </a:ln>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698" name="Freeform 596"/>
          <p:cNvSpPr>
            <a:spLocks/>
          </p:cNvSpPr>
          <p:nvPr/>
        </p:nvSpPr>
        <p:spPr bwMode="auto">
          <a:xfrm>
            <a:off x="3225800" y="5793027"/>
            <a:ext cx="190500" cy="57150"/>
          </a:xfrm>
          <a:custGeom>
            <a:avLst/>
            <a:gdLst>
              <a:gd name="T0" fmla="*/ 0 w 120"/>
              <a:gd name="T1" fmla="*/ 18 h 36"/>
              <a:gd name="T2" fmla="*/ 0 w 120"/>
              <a:gd name="T3" fmla="*/ 0 h 36"/>
              <a:gd name="T4" fmla="*/ 120 w 120"/>
              <a:gd name="T5" fmla="*/ 0 h 36"/>
              <a:gd name="T6" fmla="*/ 120 w 120"/>
              <a:gd name="T7" fmla="*/ 18 h 36"/>
              <a:gd name="T8" fmla="*/ 0 w 120"/>
              <a:gd name="T9" fmla="*/ 18 h 36"/>
              <a:gd name="T10" fmla="*/ 0 w 120"/>
              <a:gd name="T11" fmla="*/ 36 h 36"/>
              <a:gd name="T12" fmla="*/ 120 w 120"/>
              <a:gd name="T13" fmla="*/ 36 h 36"/>
              <a:gd name="T14" fmla="*/ 120 w 120"/>
              <a:gd name="T15" fmla="*/ 18 h 36"/>
              <a:gd name="T16" fmla="*/ 0 w 120"/>
              <a:gd name="T17" fmla="*/ 1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36">
                <a:moveTo>
                  <a:pt x="0" y="18"/>
                </a:moveTo>
                <a:lnTo>
                  <a:pt x="0" y="0"/>
                </a:lnTo>
                <a:lnTo>
                  <a:pt x="120" y="0"/>
                </a:lnTo>
                <a:lnTo>
                  <a:pt x="120" y="18"/>
                </a:lnTo>
                <a:lnTo>
                  <a:pt x="0" y="18"/>
                </a:lnTo>
                <a:lnTo>
                  <a:pt x="0" y="36"/>
                </a:lnTo>
                <a:lnTo>
                  <a:pt x="120" y="36"/>
                </a:lnTo>
                <a:lnTo>
                  <a:pt x="120" y="18"/>
                </a:lnTo>
                <a:lnTo>
                  <a:pt x="0" y="18"/>
                </a:lnTo>
                <a:close/>
              </a:path>
            </a:pathLst>
          </a:custGeom>
          <a:solidFill>
            <a:srgbClr val="FF0000"/>
          </a:solidFill>
          <a:ln>
            <a:solidFill>
              <a:srgbClr val="C00000"/>
            </a:solidFill>
          </a:ln>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699" name="Freeform 597"/>
          <p:cNvSpPr>
            <a:spLocks/>
          </p:cNvSpPr>
          <p:nvPr/>
        </p:nvSpPr>
        <p:spPr bwMode="auto">
          <a:xfrm>
            <a:off x="3225800" y="5793027"/>
            <a:ext cx="190500" cy="57150"/>
          </a:xfrm>
          <a:custGeom>
            <a:avLst/>
            <a:gdLst>
              <a:gd name="T0" fmla="*/ 0 w 120"/>
              <a:gd name="T1" fmla="*/ 18 h 36"/>
              <a:gd name="T2" fmla="*/ 0 w 120"/>
              <a:gd name="T3" fmla="*/ 0 h 36"/>
              <a:gd name="T4" fmla="*/ 120 w 120"/>
              <a:gd name="T5" fmla="*/ 0 h 36"/>
              <a:gd name="T6" fmla="*/ 120 w 120"/>
              <a:gd name="T7" fmla="*/ 18 h 36"/>
              <a:gd name="T8" fmla="*/ 0 w 120"/>
              <a:gd name="T9" fmla="*/ 18 h 36"/>
              <a:gd name="T10" fmla="*/ 0 w 120"/>
              <a:gd name="T11" fmla="*/ 36 h 36"/>
              <a:gd name="T12" fmla="*/ 120 w 120"/>
              <a:gd name="T13" fmla="*/ 36 h 36"/>
              <a:gd name="T14" fmla="*/ 120 w 120"/>
              <a:gd name="T15" fmla="*/ 18 h 36"/>
              <a:gd name="T16" fmla="*/ 0 w 120"/>
              <a:gd name="T17" fmla="*/ 1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36">
                <a:moveTo>
                  <a:pt x="0" y="18"/>
                </a:moveTo>
                <a:lnTo>
                  <a:pt x="0" y="0"/>
                </a:lnTo>
                <a:lnTo>
                  <a:pt x="120" y="0"/>
                </a:lnTo>
                <a:lnTo>
                  <a:pt x="120" y="18"/>
                </a:lnTo>
                <a:lnTo>
                  <a:pt x="0" y="18"/>
                </a:lnTo>
                <a:lnTo>
                  <a:pt x="0" y="36"/>
                </a:lnTo>
                <a:lnTo>
                  <a:pt x="120" y="36"/>
                </a:lnTo>
                <a:lnTo>
                  <a:pt x="120" y="18"/>
                </a:lnTo>
                <a:lnTo>
                  <a:pt x="0" y="18"/>
                </a:lnTo>
              </a:path>
            </a:pathLst>
          </a:custGeom>
          <a:solidFill>
            <a:srgbClr val="FF0000"/>
          </a:solidFill>
          <a:ln w="9525">
            <a:solidFill>
              <a:srgbClr val="C00000"/>
            </a:solidFill>
            <a:prstDash val="solid"/>
            <a:round/>
            <a:headEnd/>
            <a:tailEnd/>
          </a:ln>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700" name="Line 598"/>
          <p:cNvSpPr>
            <a:spLocks noChangeShapeType="1"/>
          </p:cNvSpPr>
          <p:nvPr/>
        </p:nvSpPr>
        <p:spPr bwMode="auto">
          <a:xfrm flipV="1">
            <a:off x="3321050" y="5754927"/>
            <a:ext cx="0" cy="38100"/>
          </a:xfrm>
          <a:prstGeom prst="line">
            <a:avLst/>
          </a:prstGeom>
          <a:noFill/>
          <a:ln w="9525">
            <a:solidFill>
              <a:srgbClr val="C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701" name="Line 599"/>
          <p:cNvSpPr>
            <a:spLocks noChangeShapeType="1"/>
          </p:cNvSpPr>
          <p:nvPr/>
        </p:nvSpPr>
        <p:spPr bwMode="auto">
          <a:xfrm>
            <a:off x="3302000" y="5754927"/>
            <a:ext cx="47625" cy="0"/>
          </a:xfrm>
          <a:prstGeom prst="line">
            <a:avLst/>
          </a:prstGeom>
          <a:noFill/>
          <a:ln w="9525">
            <a:solidFill>
              <a:srgbClr val="C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702" name="Line 600"/>
          <p:cNvSpPr>
            <a:spLocks noChangeShapeType="1"/>
          </p:cNvSpPr>
          <p:nvPr/>
        </p:nvSpPr>
        <p:spPr bwMode="auto">
          <a:xfrm>
            <a:off x="3321050" y="5850177"/>
            <a:ext cx="0" cy="57150"/>
          </a:xfrm>
          <a:prstGeom prst="line">
            <a:avLst/>
          </a:prstGeom>
          <a:noFill/>
          <a:ln w="9525">
            <a:solidFill>
              <a:srgbClr val="C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703" name="Line 601"/>
          <p:cNvSpPr>
            <a:spLocks noChangeShapeType="1"/>
          </p:cNvSpPr>
          <p:nvPr/>
        </p:nvSpPr>
        <p:spPr bwMode="auto">
          <a:xfrm>
            <a:off x="3302000" y="5907327"/>
            <a:ext cx="47625" cy="0"/>
          </a:xfrm>
          <a:prstGeom prst="line">
            <a:avLst/>
          </a:prstGeom>
          <a:noFill/>
          <a:ln w="9525">
            <a:solidFill>
              <a:srgbClr val="C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184" name="Oval 602"/>
          <p:cNvSpPr>
            <a:spLocks noChangeArrowheads="1"/>
          </p:cNvSpPr>
          <p:nvPr/>
        </p:nvSpPr>
        <p:spPr bwMode="auto">
          <a:xfrm>
            <a:off x="3287713" y="5883515"/>
            <a:ext cx="66675" cy="66675"/>
          </a:xfrm>
          <a:prstGeom prst="ellipse">
            <a:avLst/>
          </a:prstGeom>
          <a:solidFill>
            <a:srgbClr val="FF0000"/>
          </a:solidFill>
          <a:ln w="9525">
            <a:solidFill>
              <a:srgbClr val="C00000"/>
            </a:solidFill>
            <a:prstDash val="solid"/>
            <a:round/>
            <a:headEnd/>
            <a:tailEnd/>
          </a:ln>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185" name="Oval 603"/>
          <p:cNvSpPr>
            <a:spLocks noChangeArrowheads="1"/>
          </p:cNvSpPr>
          <p:nvPr/>
        </p:nvSpPr>
        <p:spPr bwMode="auto">
          <a:xfrm>
            <a:off x="3287713" y="5721590"/>
            <a:ext cx="66675" cy="66675"/>
          </a:xfrm>
          <a:prstGeom prst="ellipse">
            <a:avLst/>
          </a:prstGeom>
          <a:solidFill>
            <a:srgbClr val="FF0000"/>
          </a:solidFill>
          <a:ln w="9525">
            <a:solidFill>
              <a:srgbClr val="C00000"/>
            </a:solidFill>
            <a:prstDash val="solid"/>
            <a:round/>
            <a:headEnd/>
            <a:tailEnd/>
          </a:ln>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186" name="Freeform 604"/>
          <p:cNvSpPr>
            <a:spLocks/>
          </p:cNvSpPr>
          <p:nvPr/>
        </p:nvSpPr>
        <p:spPr bwMode="auto">
          <a:xfrm>
            <a:off x="3463925" y="5735877"/>
            <a:ext cx="190500" cy="123825"/>
          </a:xfrm>
          <a:custGeom>
            <a:avLst/>
            <a:gdLst>
              <a:gd name="T0" fmla="*/ 0 w 120"/>
              <a:gd name="T1" fmla="*/ 36 h 78"/>
              <a:gd name="T2" fmla="*/ 0 w 120"/>
              <a:gd name="T3" fmla="*/ 0 h 78"/>
              <a:gd name="T4" fmla="*/ 120 w 120"/>
              <a:gd name="T5" fmla="*/ 0 h 78"/>
              <a:gd name="T6" fmla="*/ 120 w 120"/>
              <a:gd name="T7" fmla="*/ 36 h 78"/>
              <a:gd name="T8" fmla="*/ 0 w 120"/>
              <a:gd name="T9" fmla="*/ 36 h 78"/>
              <a:gd name="T10" fmla="*/ 0 w 120"/>
              <a:gd name="T11" fmla="*/ 78 h 78"/>
              <a:gd name="T12" fmla="*/ 120 w 120"/>
              <a:gd name="T13" fmla="*/ 78 h 78"/>
              <a:gd name="T14" fmla="*/ 120 w 120"/>
              <a:gd name="T15" fmla="*/ 36 h 78"/>
              <a:gd name="T16" fmla="*/ 0 w 120"/>
              <a:gd name="T17" fmla="*/ 3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78">
                <a:moveTo>
                  <a:pt x="0" y="36"/>
                </a:moveTo>
                <a:lnTo>
                  <a:pt x="0" y="0"/>
                </a:lnTo>
                <a:lnTo>
                  <a:pt x="120" y="0"/>
                </a:lnTo>
                <a:lnTo>
                  <a:pt x="120" y="36"/>
                </a:lnTo>
                <a:lnTo>
                  <a:pt x="0" y="36"/>
                </a:lnTo>
                <a:lnTo>
                  <a:pt x="0" y="78"/>
                </a:lnTo>
                <a:lnTo>
                  <a:pt x="120" y="78"/>
                </a:lnTo>
                <a:lnTo>
                  <a:pt x="120" y="36"/>
                </a:lnTo>
                <a:lnTo>
                  <a:pt x="0" y="36"/>
                </a:lnTo>
                <a:close/>
              </a:path>
            </a:pathLst>
          </a:custGeom>
          <a:solidFill>
            <a:srgbClr val="FF0000"/>
          </a:solidFill>
          <a:ln>
            <a:solidFill>
              <a:srgbClr val="C00000"/>
            </a:solidFill>
          </a:ln>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187" name="Freeform 605"/>
          <p:cNvSpPr>
            <a:spLocks/>
          </p:cNvSpPr>
          <p:nvPr/>
        </p:nvSpPr>
        <p:spPr bwMode="auto">
          <a:xfrm>
            <a:off x="3463925" y="5735877"/>
            <a:ext cx="190500" cy="123825"/>
          </a:xfrm>
          <a:custGeom>
            <a:avLst/>
            <a:gdLst>
              <a:gd name="T0" fmla="*/ 0 w 120"/>
              <a:gd name="T1" fmla="*/ 36 h 78"/>
              <a:gd name="T2" fmla="*/ 0 w 120"/>
              <a:gd name="T3" fmla="*/ 0 h 78"/>
              <a:gd name="T4" fmla="*/ 120 w 120"/>
              <a:gd name="T5" fmla="*/ 0 h 78"/>
              <a:gd name="T6" fmla="*/ 120 w 120"/>
              <a:gd name="T7" fmla="*/ 36 h 78"/>
              <a:gd name="T8" fmla="*/ 0 w 120"/>
              <a:gd name="T9" fmla="*/ 36 h 78"/>
              <a:gd name="T10" fmla="*/ 0 w 120"/>
              <a:gd name="T11" fmla="*/ 78 h 78"/>
              <a:gd name="T12" fmla="*/ 120 w 120"/>
              <a:gd name="T13" fmla="*/ 78 h 78"/>
              <a:gd name="T14" fmla="*/ 120 w 120"/>
              <a:gd name="T15" fmla="*/ 36 h 78"/>
              <a:gd name="T16" fmla="*/ 0 w 120"/>
              <a:gd name="T17" fmla="*/ 3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78">
                <a:moveTo>
                  <a:pt x="0" y="36"/>
                </a:moveTo>
                <a:lnTo>
                  <a:pt x="0" y="0"/>
                </a:lnTo>
                <a:lnTo>
                  <a:pt x="120" y="0"/>
                </a:lnTo>
                <a:lnTo>
                  <a:pt x="120" y="36"/>
                </a:lnTo>
                <a:lnTo>
                  <a:pt x="0" y="36"/>
                </a:lnTo>
                <a:lnTo>
                  <a:pt x="0" y="78"/>
                </a:lnTo>
                <a:lnTo>
                  <a:pt x="120" y="78"/>
                </a:lnTo>
                <a:lnTo>
                  <a:pt x="120" y="36"/>
                </a:lnTo>
                <a:lnTo>
                  <a:pt x="0" y="36"/>
                </a:lnTo>
              </a:path>
            </a:pathLst>
          </a:custGeom>
          <a:solidFill>
            <a:srgbClr val="FF0000"/>
          </a:solidFill>
          <a:ln w="9525">
            <a:solidFill>
              <a:srgbClr val="C00000"/>
            </a:solidFill>
            <a:prstDash val="solid"/>
            <a:round/>
            <a:headEnd/>
            <a:tailEnd/>
          </a:ln>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188" name="Line 606"/>
          <p:cNvSpPr>
            <a:spLocks noChangeShapeType="1"/>
          </p:cNvSpPr>
          <p:nvPr/>
        </p:nvSpPr>
        <p:spPr bwMode="auto">
          <a:xfrm flipV="1">
            <a:off x="3559175" y="5707302"/>
            <a:ext cx="0" cy="28575"/>
          </a:xfrm>
          <a:prstGeom prst="line">
            <a:avLst/>
          </a:prstGeom>
          <a:noFill/>
          <a:ln w="9525">
            <a:solidFill>
              <a:srgbClr val="C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189" name="Line 607"/>
          <p:cNvSpPr>
            <a:spLocks noChangeShapeType="1"/>
          </p:cNvSpPr>
          <p:nvPr/>
        </p:nvSpPr>
        <p:spPr bwMode="auto">
          <a:xfrm>
            <a:off x="3540125" y="5707302"/>
            <a:ext cx="47625" cy="0"/>
          </a:xfrm>
          <a:prstGeom prst="line">
            <a:avLst/>
          </a:prstGeom>
          <a:noFill/>
          <a:ln w="9525">
            <a:solidFill>
              <a:srgbClr val="C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190" name="Line 608"/>
          <p:cNvSpPr>
            <a:spLocks noChangeShapeType="1"/>
          </p:cNvSpPr>
          <p:nvPr/>
        </p:nvSpPr>
        <p:spPr bwMode="auto">
          <a:xfrm>
            <a:off x="3559175" y="5859702"/>
            <a:ext cx="0" cy="38100"/>
          </a:xfrm>
          <a:prstGeom prst="line">
            <a:avLst/>
          </a:prstGeom>
          <a:noFill/>
          <a:ln w="9525">
            <a:solidFill>
              <a:srgbClr val="C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191" name="Line 609"/>
          <p:cNvSpPr>
            <a:spLocks noChangeShapeType="1"/>
          </p:cNvSpPr>
          <p:nvPr/>
        </p:nvSpPr>
        <p:spPr bwMode="auto">
          <a:xfrm>
            <a:off x="3540125" y="5897802"/>
            <a:ext cx="47625" cy="0"/>
          </a:xfrm>
          <a:prstGeom prst="line">
            <a:avLst/>
          </a:prstGeom>
          <a:noFill/>
          <a:ln w="9525">
            <a:solidFill>
              <a:srgbClr val="C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192" name="Oval 610"/>
          <p:cNvSpPr>
            <a:spLocks noChangeArrowheads="1"/>
          </p:cNvSpPr>
          <p:nvPr/>
        </p:nvSpPr>
        <p:spPr bwMode="auto">
          <a:xfrm>
            <a:off x="3525838" y="5873990"/>
            <a:ext cx="66675" cy="66675"/>
          </a:xfrm>
          <a:prstGeom prst="ellipse">
            <a:avLst/>
          </a:prstGeom>
          <a:solidFill>
            <a:srgbClr val="FF0000"/>
          </a:solidFill>
          <a:ln w="9525">
            <a:solidFill>
              <a:srgbClr val="C00000"/>
            </a:solidFill>
            <a:prstDash val="solid"/>
            <a:round/>
            <a:headEnd/>
            <a:tailEnd/>
          </a:ln>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193" name="Oval 611"/>
          <p:cNvSpPr>
            <a:spLocks noChangeArrowheads="1"/>
          </p:cNvSpPr>
          <p:nvPr/>
        </p:nvSpPr>
        <p:spPr bwMode="auto">
          <a:xfrm>
            <a:off x="3525838" y="5673965"/>
            <a:ext cx="66675" cy="66675"/>
          </a:xfrm>
          <a:prstGeom prst="ellipse">
            <a:avLst/>
          </a:prstGeom>
          <a:solidFill>
            <a:srgbClr val="FF0000"/>
          </a:solidFill>
          <a:ln w="9525">
            <a:solidFill>
              <a:srgbClr val="C00000"/>
            </a:solidFill>
            <a:prstDash val="solid"/>
            <a:round/>
            <a:headEnd/>
            <a:tailEnd/>
          </a:ln>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194" name="Freeform 612"/>
          <p:cNvSpPr>
            <a:spLocks/>
          </p:cNvSpPr>
          <p:nvPr/>
        </p:nvSpPr>
        <p:spPr bwMode="auto">
          <a:xfrm>
            <a:off x="3883025" y="5126277"/>
            <a:ext cx="190500" cy="66675"/>
          </a:xfrm>
          <a:custGeom>
            <a:avLst/>
            <a:gdLst>
              <a:gd name="T0" fmla="*/ 0 w 120"/>
              <a:gd name="T1" fmla="*/ 18 h 42"/>
              <a:gd name="T2" fmla="*/ 0 w 120"/>
              <a:gd name="T3" fmla="*/ 0 h 42"/>
              <a:gd name="T4" fmla="*/ 120 w 120"/>
              <a:gd name="T5" fmla="*/ 0 h 42"/>
              <a:gd name="T6" fmla="*/ 120 w 120"/>
              <a:gd name="T7" fmla="*/ 18 h 42"/>
              <a:gd name="T8" fmla="*/ 0 w 120"/>
              <a:gd name="T9" fmla="*/ 18 h 42"/>
              <a:gd name="T10" fmla="*/ 0 w 120"/>
              <a:gd name="T11" fmla="*/ 42 h 42"/>
              <a:gd name="T12" fmla="*/ 120 w 120"/>
              <a:gd name="T13" fmla="*/ 42 h 42"/>
              <a:gd name="T14" fmla="*/ 120 w 120"/>
              <a:gd name="T15" fmla="*/ 18 h 42"/>
              <a:gd name="T16" fmla="*/ 0 w 120"/>
              <a:gd name="T17" fmla="*/ 18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42">
                <a:moveTo>
                  <a:pt x="0" y="18"/>
                </a:moveTo>
                <a:lnTo>
                  <a:pt x="0" y="0"/>
                </a:lnTo>
                <a:lnTo>
                  <a:pt x="120" y="0"/>
                </a:lnTo>
                <a:lnTo>
                  <a:pt x="120" y="18"/>
                </a:lnTo>
                <a:lnTo>
                  <a:pt x="0" y="18"/>
                </a:lnTo>
                <a:lnTo>
                  <a:pt x="0" y="42"/>
                </a:lnTo>
                <a:lnTo>
                  <a:pt x="120" y="42"/>
                </a:lnTo>
                <a:lnTo>
                  <a:pt x="120" y="18"/>
                </a:lnTo>
                <a:lnTo>
                  <a:pt x="0" y="18"/>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195" name="Freeform 613"/>
          <p:cNvSpPr>
            <a:spLocks/>
          </p:cNvSpPr>
          <p:nvPr/>
        </p:nvSpPr>
        <p:spPr bwMode="auto">
          <a:xfrm>
            <a:off x="3883025" y="5126277"/>
            <a:ext cx="190500" cy="66675"/>
          </a:xfrm>
          <a:custGeom>
            <a:avLst/>
            <a:gdLst>
              <a:gd name="T0" fmla="*/ 0 w 120"/>
              <a:gd name="T1" fmla="*/ 18 h 42"/>
              <a:gd name="T2" fmla="*/ 0 w 120"/>
              <a:gd name="T3" fmla="*/ 0 h 42"/>
              <a:gd name="T4" fmla="*/ 120 w 120"/>
              <a:gd name="T5" fmla="*/ 0 h 42"/>
              <a:gd name="T6" fmla="*/ 120 w 120"/>
              <a:gd name="T7" fmla="*/ 18 h 42"/>
              <a:gd name="T8" fmla="*/ 0 w 120"/>
              <a:gd name="T9" fmla="*/ 18 h 42"/>
              <a:gd name="T10" fmla="*/ 0 w 120"/>
              <a:gd name="T11" fmla="*/ 42 h 42"/>
              <a:gd name="T12" fmla="*/ 120 w 120"/>
              <a:gd name="T13" fmla="*/ 42 h 42"/>
              <a:gd name="T14" fmla="*/ 120 w 120"/>
              <a:gd name="T15" fmla="*/ 18 h 42"/>
              <a:gd name="T16" fmla="*/ 0 w 120"/>
              <a:gd name="T17" fmla="*/ 18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42">
                <a:moveTo>
                  <a:pt x="0" y="18"/>
                </a:moveTo>
                <a:lnTo>
                  <a:pt x="0" y="0"/>
                </a:lnTo>
                <a:lnTo>
                  <a:pt x="120" y="0"/>
                </a:lnTo>
                <a:lnTo>
                  <a:pt x="120" y="18"/>
                </a:lnTo>
                <a:lnTo>
                  <a:pt x="0" y="18"/>
                </a:lnTo>
                <a:lnTo>
                  <a:pt x="0" y="42"/>
                </a:lnTo>
                <a:lnTo>
                  <a:pt x="120" y="42"/>
                </a:lnTo>
                <a:lnTo>
                  <a:pt x="120" y="18"/>
                </a:lnTo>
                <a:lnTo>
                  <a:pt x="0" y="18"/>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196" name="Line 614"/>
          <p:cNvSpPr>
            <a:spLocks noChangeShapeType="1"/>
          </p:cNvSpPr>
          <p:nvPr/>
        </p:nvSpPr>
        <p:spPr bwMode="auto">
          <a:xfrm flipV="1">
            <a:off x="3978275" y="5088177"/>
            <a:ext cx="0" cy="3810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197" name="Line 615"/>
          <p:cNvSpPr>
            <a:spLocks noChangeShapeType="1"/>
          </p:cNvSpPr>
          <p:nvPr/>
        </p:nvSpPr>
        <p:spPr bwMode="auto">
          <a:xfrm>
            <a:off x="3959225" y="5088177"/>
            <a:ext cx="47625"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198" name="Line 616"/>
          <p:cNvSpPr>
            <a:spLocks noChangeShapeType="1"/>
          </p:cNvSpPr>
          <p:nvPr/>
        </p:nvSpPr>
        <p:spPr bwMode="auto">
          <a:xfrm>
            <a:off x="3978275" y="5192952"/>
            <a:ext cx="0" cy="47625"/>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199" name="Line 617"/>
          <p:cNvSpPr>
            <a:spLocks noChangeShapeType="1"/>
          </p:cNvSpPr>
          <p:nvPr/>
        </p:nvSpPr>
        <p:spPr bwMode="auto">
          <a:xfrm>
            <a:off x="3959225" y="5240577"/>
            <a:ext cx="47625"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200" name="Oval 618"/>
          <p:cNvSpPr>
            <a:spLocks noChangeArrowheads="1"/>
          </p:cNvSpPr>
          <p:nvPr/>
        </p:nvSpPr>
        <p:spPr bwMode="auto">
          <a:xfrm>
            <a:off x="3944938" y="5283440"/>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201" name="Oval 619"/>
          <p:cNvSpPr>
            <a:spLocks noChangeArrowheads="1"/>
          </p:cNvSpPr>
          <p:nvPr/>
        </p:nvSpPr>
        <p:spPr bwMode="auto">
          <a:xfrm>
            <a:off x="3944938" y="5273915"/>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203" name="Oval 621"/>
          <p:cNvSpPr>
            <a:spLocks noChangeArrowheads="1"/>
          </p:cNvSpPr>
          <p:nvPr/>
        </p:nvSpPr>
        <p:spPr bwMode="auto">
          <a:xfrm>
            <a:off x="3944938" y="5207240"/>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204" name="Oval 622"/>
          <p:cNvSpPr>
            <a:spLocks noChangeArrowheads="1"/>
          </p:cNvSpPr>
          <p:nvPr/>
        </p:nvSpPr>
        <p:spPr bwMode="auto">
          <a:xfrm>
            <a:off x="3944938" y="5207240"/>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205" name="Oval 623"/>
          <p:cNvSpPr>
            <a:spLocks noChangeArrowheads="1"/>
          </p:cNvSpPr>
          <p:nvPr/>
        </p:nvSpPr>
        <p:spPr bwMode="auto">
          <a:xfrm>
            <a:off x="3944938" y="5054840"/>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206" name="Oval 624"/>
          <p:cNvSpPr>
            <a:spLocks noChangeArrowheads="1"/>
          </p:cNvSpPr>
          <p:nvPr/>
        </p:nvSpPr>
        <p:spPr bwMode="auto">
          <a:xfrm>
            <a:off x="3944938" y="5054840"/>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207" name="Oval 625"/>
          <p:cNvSpPr>
            <a:spLocks noChangeArrowheads="1"/>
          </p:cNvSpPr>
          <p:nvPr/>
        </p:nvSpPr>
        <p:spPr bwMode="auto">
          <a:xfrm>
            <a:off x="3944938" y="5045315"/>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208" name="Oval 626"/>
          <p:cNvSpPr>
            <a:spLocks noChangeArrowheads="1"/>
          </p:cNvSpPr>
          <p:nvPr/>
        </p:nvSpPr>
        <p:spPr bwMode="auto">
          <a:xfrm>
            <a:off x="3944938" y="5045315"/>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209" name="Oval 627"/>
          <p:cNvSpPr>
            <a:spLocks noChangeArrowheads="1"/>
          </p:cNvSpPr>
          <p:nvPr/>
        </p:nvSpPr>
        <p:spPr bwMode="auto">
          <a:xfrm>
            <a:off x="3944938" y="5035790"/>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210" name="Freeform 628"/>
          <p:cNvSpPr>
            <a:spLocks/>
          </p:cNvSpPr>
          <p:nvPr/>
        </p:nvSpPr>
        <p:spPr bwMode="auto">
          <a:xfrm>
            <a:off x="4121150" y="5307252"/>
            <a:ext cx="190500" cy="38100"/>
          </a:xfrm>
          <a:custGeom>
            <a:avLst/>
            <a:gdLst>
              <a:gd name="T0" fmla="*/ 0 w 120"/>
              <a:gd name="T1" fmla="*/ 12 h 24"/>
              <a:gd name="T2" fmla="*/ 0 w 120"/>
              <a:gd name="T3" fmla="*/ 0 h 24"/>
              <a:gd name="T4" fmla="*/ 120 w 120"/>
              <a:gd name="T5" fmla="*/ 0 h 24"/>
              <a:gd name="T6" fmla="*/ 120 w 120"/>
              <a:gd name="T7" fmla="*/ 12 h 24"/>
              <a:gd name="T8" fmla="*/ 0 w 120"/>
              <a:gd name="T9" fmla="*/ 12 h 24"/>
              <a:gd name="T10" fmla="*/ 0 w 120"/>
              <a:gd name="T11" fmla="*/ 24 h 24"/>
              <a:gd name="T12" fmla="*/ 120 w 120"/>
              <a:gd name="T13" fmla="*/ 24 h 24"/>
              <a:gd name="T14" fmla="*/ 120 w 120"/>
              <a:gd name="T15" fmla="*/ 12 h 24"/>
              <a:gd name="T16" fmla="*/ 0 w 120"/>
              <a:gd name="T17"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24">
                <a:moveTo>
                  <a:pt x="0" y="12"/>
                </a:moveTo>
                <a:lnTo>
                  <a:pt x="0" y="0"/>
                </a:lnTo>
                <a:lnTo>
                  <a:pt x="120" y="0"/>
                </a:lnTo>
                <a:lnTo>
                  <a:pt x="120" y="12"/>
                </a:lnTo>
                <a:lnTo>
                  <a:pt x="0" y="12"/>
                </a:lnTo>
                <a:lnTo>
                  <a:pt x="0" y="24"/>
                </a:lnTo>
                <a:lnTo>
                  <a:pt x="120" y="24"/>
                </a:lnTo>
                <a:lnTo>
                  <a:pt x="120" y="12"/>
                </a:lnTo>
                <a:lnTo>
                  <a:pt x="0" y="12"/>
                </a:lnTo>
                <a:close/>
              </a:path>
            </a:pathLst>
          </a:custGeom>
          <a:solidFill>
            <a:srgbClr val="FF0000"/>
          </a:solidFill>
          <a:ln>
            <a:solidFill>
              <a:srgbClr val="C00000"/>
            </a:solidFill>
          </a:ln>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211" name="Freeform 629"/>
          <p:cNvSpPr>
            <a:spLocks/>
          </p:cNvSpPr>
          <p:nvPr/>
        </p:nvSpPr>
        <p:spPr bwMode="auto">
          <a:xfrm>
            <a:off x="4121150" y="5307252"/>
            <a:ext cx="190500" cy="38100"/>
          </a:xfrm>
          <a:custGeom>
            <a:avLst/>
            <a:gdLst>
              <a:gd name="T0" fmla="*/ 0 w 120"/>
              <a:gd name="T1" fmla="*/ 12 h 24"/>
              <a:gd name="T2" fmla="*/ 0 w 120"/>
              <a:gd name="T3" fmla="*/ 0 h 24"/>
              <a:gd name="T4" fmla="*/ 120 w 120"/>
              <a:gd name="T5" fmla="*/ 0 h 24"/>
              <a:gd name="T6" fmla="*/ 120 w 120"/>
              <a:gd name="T7" fmla="*/ 12 h 24"/>
              <a:gd name="T8" fmla="*/ 0 w 120"/>
              <a:gd name="T9" fmla="*/ 12 h 24"/>
              <a:gd name="T10" fmla="*/ 0 w 120"/>
              <a:gd name="T11" fmla="*/ 24 h 24"/>
              <a:gd name="T12" fmla="*/ 120 w 120"/>
              <a:gd name="T13" fmla="*/ 24 h 24"/>
              <a:gd name="T14" fmla="*/ 120 w 120"/>
              <a:gd name="T15" fmla="*/ 12 h 24"/>
              <a:gd name="T16" fmla="*/ 0 w 120"/>
              <a:gd name="T17"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24">
                <a:moveTo>
                  <a:pt x="0" y="12"/>
                </a:moveTo>
                <a:lnTo>
                  <a:pt x="0" y="0"/>
                </a:lnTo>
                <a:lnTo>
                  <a:pt x="120" y="0"/>
                </a:lnTo>
                <a:lnTo>
                  <a:pt x="120" y="12"/>
                </a:lnTo>
                <a:lnTo>
                  <a:pt x="0" y="12"/>
                </a:lnTo>
                <a:lnTo>
                  <a:pt x="0" y="24"/>
                </a:lnTo>
                <a:lnTo>
                  <a:pt x="120" y="24"/>
                </a:lnTo>
                <a:lnTo>
                  <a:pt x="120" y="12"/>
                </a:lnTo>
                <a:lnTo>
                  <a:pt x="0" y="12"/>
                </a:lnTo>
              </a:path>
            </a:pathLst>
          </a:custGeom>
          <a:solidFill>
            <a:srgbClr val="FF0000"/>
          </a:solidFill>
          <a:ln w="9525">
            <a:solidFill>
              <a:srgbClr val="C00000"/>
            </a:solidFill>
            <a:prstDash val="solid"/>
            <a:round/>
            <a:headEnd/>
            <a:tailEnd/>
          </a:ln>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212" name="Line 630"/>
          <p:cNvSpPr>
            <a:spLocks noChangeShapeType="1"/>
          </p:cNvSpPr>
          <p:nvPr/>
        </p:nvSpPr>
        <p:spPr bwMode="auto">
          <a:xfrm flipV="1">
            <a:off x="4216400" y="5288202"/>
            <a:ext cx="0" cy="19050"/>
          </a:xfrm>
          <a:prstGeom prst="line">
            <a:avLst/>
          </a:prstGeom>
          <a:noFill/>
          <a:ln w="9525">
            <a:solidFill>
              <a:srgbClr val="C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213" name="Line 631"/>
          <p:cNvSpPr>
            <a:spLocks noChangeShapeType="1"/>
          </p:cNvSpPr>
          <p:nvPr/>
        </p:nvSpPr>
        <p:spPr bwMode="auto">
          <a:xfrm>
            <a:off x="4197350" y="5288202"/>
            <a:ext cx="47625" cy="0"/>
          </a:xfrm>
          <a:prstGeom prst="line">
            <a:avLst/>
          </a:prstGeom>
          <a:noFill/>
          <a:ln w="9525">
            <a:solidFill>
              <a:srgbClr val="C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214" name="Line 632"/>
          <p:cNvSpPr>
            <a:spLocks noChangeShapeType="1"/>
          </p:cNvSpPr>
          <p:nvPr/>
        </p:nvSpPr>
        <p:spPr bwMode="auto">
          <a:xfrm>
            <a:off x="4216400" y="5345352"/>
            <a:ext cx="0" cy="0"/>
          </a:xfrm>
          <a:prstGeom prst="line">
            <a:avLst/>
          </a:prstGeom>
          <a:noFill/>
          <a:ln w="9525">
            <a:solidFill>
              <a:srgbClr val="C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215" name="Line 633"/>
          <p:cNvSpPr>
            <a:spLocks noChangeShapeType="1"/>
          </p:cNvSpPr>
          <p:nvPr/>
        </p:nvSpPr>
        <p:spPr bwMode="auto">
          <a:xfrm>
            <a:off x="4197350" y="5345352"/>
            <a:ext cx="47625" cy="0"/>
          </a:xfrm>
          <a:prstGeom prst="line">
            <a:avLst/>
          </a:prstGeom>
          <a:noFill/>
          <a:ln w="9525">
            <a:solidFill>
              <a:srgbClr val="C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216" name="Freeform 634"/>
          <p:cNvSpPr>
            <a:spLocks/>
          </p:cNvSpPr>
          <p:nvPr/>
        </p:nvSpPr>
        <p:spPr bwMode="auto">
          <a:xfrm>
            <a:off x="4359275" y="5307252"/>
            <a:ext cx="190500" cy="57150"/>
          </a:xfrm>
          <a:custGeom>
            <a:avLst/>
            <a:gdLst>
              <a:gd name="T0" fmla="*/ 0 w 120"/>
              <a:gd name="T1" fmla="*/ 24 h 36"/>
              <a:gd name="T2" fmla="*/ 0 w 120"/>
              <a:gd name="T3" fmla="*/ 0 h 36"/>
              <a:gd name="T4" fmla="*/ 120 w 120"/>
              <a:gd name="T5" fmla="*/ 0 h 36"/>
              <a:gd name="T6" fmla="*/ 120 w 120"/>
              <a:gd name="T7" fmla="*/ 24 h 36"/>
              <a:gd name="T8" fmla="*/ 0 w 120"/>
              <a:gd name="T9" fmla="*/ 24 h 36"/>
              <a:gd name="T10" fmla="*/ 0 w 120"/>
              <a:gd name="T11" fmla="*/ 36 h 36"/>
              <a:gd name="T12" fmla="*/ 120 w 120"/>
              <a:gd name="T13" fmla="*/ 36 h 36"/>
              <a:gd name="T14" fmla="*/ 120 w 120"/>
              <a:gd name="T15" fmla="*/ 24 h 36"/>
              <a:gd name="T16" fmla="*/ 0 w 120"/>
              <a:gd name="T17" fmla="*/ 2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36">
                <a:moveTo>
                  <a:pt x="0" y="24"/>
                </a:moveTo>
                <a:lnTo>
                  <a:pt x="0" y="0"/>
                </a:lnTo>
                <a:lnTo>
                  <a:pt x="120" y="0"/>
                </a:lnTo>
                <a:lnTo>
                  <a:pt x="120" y="24"/>
                </a:lnTo>
                <a:lnTo>
                  <a:pt x="0" y="24"/>
                </a:lnTo>
                <a:lnTo>
                  <a:pt x="0" y="36"/>
                </a:lnTo>
                <a:lnTo>
                  <a:pt x="120" y="36"/>
                </a:lnTo>
                <a:lnTo>
                  <a:pt x="120" y="24"/>
                </a:lnTo>
                <a:lnTo>
                  <a:pt x="0" y="24"/>
                </a:lnTo>
                <a:close/>
              </a:path>
            </a:pathLst>
          </a:custGeom>
          <a:solidFill>
            <a:srgbClr val="FF0000"/>
          </a:solidFill>
          <a:ln>
            <a:solidFill>
              <a:srgbClr val="C00000"/>
            </a:solidFill>
          </a:ln>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217" name="Freeform 635"/>
          <p:cNvSpPr>
            <a:spLocks/>
          </p:cNvSpPr>
          <p:nvPr/>
        </p:nvSpPr>
        <p:spPr bwMode="auto">
          <a:xfrm>
            <a:off x="4359275" y="5307252"/>
            <a:ext cx="190500" cy="57150"/>
          </a:xfrm>
          <a:custGeom>
            <a:avLst/>
            <a:gdLst>
              <a:gd name="T0" fmla="*/ 0 w 120"/>
              <a:gd name="T1" fmla="*/ 24 h 36"/>
              <a:gd name="T2" fmla="*/ 0 w 120"/>
              <a:gd name="T3" fmla="*/ 0 h 36"/>
              <a:gd name="T4" fmla="*/ 120 w 120"/>
              <a:gd name="T5" fmla="*/ 0 h 36"/>
              <a:gd name="T6" fmla="*/ 120 w 120"/>
              <a:gd name="T7" fmla="*/ 24 h 36"/>
              <a:gd name="T8" fmla="*/ 0 w 120"/>
              <a:gd name="T9" fmla="*/ 24 h 36"/>
              <a:gd name="T10" fmla="*/ 0 w 120"/>
              <a:gd name="T11" fmla="*/ 36 h 36"/>
              <a:gd name="T12" fmla="*/ 120 w 120"/>
              <a:gd name="T13" fmla="*/ 36 h 36"/>
              <a:gd name="T14" fmla="*/ 120 w 120"/>
              <a:gd name="T15" fmla="*/ 24 h 36"/>
              <a:gd name="T16" fmla="*/ 0 w 120"/>
              <a:gd name="T17" fmla="*/ 2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36">
                <a:moveTo>
                  <a:pt x="0" y="24"/>
                </a:moveTo>
                <a:lnTo>
                  <a:pt x="0" y="0"/>
                </a:lnTo>
                <a:lnTo>
                  <a:pt x="120" y="0"/>
                </a:lnTo>
                <a:lnTo>
                  <a:pt x="120" y="24"/>
                </a:lnTo>
                <a:lnTo>
                  <a:pt x="0" y="24"/>
                </a:lnTo>
                <a:lnTo>
                  <a:pt x="0" y="36"/>
                </a:lnTo>
                <a:lnTo>
                  <a:pt x="120" y="36"/>
                </a:lnTo>
                <a:lnTo>
                  <a:pt x="120" y="24"/>
                </a:lnTo>
                <a:lnTo>
                  <a:pt x="0" y="24"/>
                </a:lnTo>
              </a:path>
            </a:pathLst>
          </a:custGeom>
          <a:solidFill>
            <a:srgbClr val="FF0000"/>
          </a:solidFill>
          <a:ln w="9525">
            <a:solidFill>
              <a:srgbClr val="C00000"/>
            </a:solidFill>
            <a:prstDash val="solid"/>
            <a:round/>
            <a:headEnd/>
            <a:tailEnd/>
          </a:ln>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218" name="Line 636"/>
          <p:cNvSpPr>
            <a:spLocks noChangeShapeType="1"/>
          </p:cNvSpPr>
          <p:nvPr/>
        </p:nvSpPr>
        <p:spPr bwMode="auto">
          <a:xfrm flipV="1">
            <a:off x="4454525" y="5297727"/>
            <a:ext cx="0" cy="9525"/>
          </a:xfrm>
          <a:prstGeom prst="line">
            <a:avLst/>
          </a:prstGeom>
          <a:noFill/>
          <a:ln w="9525">
            <a:solidFill>
              <a:srgbClr val="C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219" name="Line 637"/>
          <p:cNvSpPr>
            <a:spLocks noChangeShapeType="1"/>
          </p:cNvSpPr>
          <p:nvPr/>
        </p:nvSpPr>
        <p:spPr bwMode="auto">
          <a:xfrm>
            <a:off x="4435475" y="5297727"/>
            <a:ext cx="47625" cy="0"/>
          </a:xfrm>
          <a:prstGeom prst="line">
            <a:avLst/>
          </a:prstGeom>
          <a:noFill/>
          <a:ln w="9525">
            <a:solidFill>
              <a:srgbClr val="C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220" name="Line 638"/>
          <p:cNvSpPr>
            <a:spLocks noChangeShapeType="1"/>
          </p:cNvSpPr>
          <p:nvPr/>
        </p:nvSpPr>
        <p:spPr bwMode="auto">
          <a:xfrm>
            <a:off x="4454525" y="5364402"/>
            <a:ext cx="0" cy="0"/>
          </a:xfrm>
          <a:prstGeom prst="line">
            <a:avLst/>
          </a:prstGeom>
          <a:noFill/>
          <a:ln w="9525">
            <a:solidFill>
              <a:srgbClr val="C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221" name="Line 639"/>
          <p:cNvSpPr>
            <a:spLocks noChangeShapeType="1"/>
          </p:cNvSpPr>
          <p:nvPr/>
        </p:nvSpPr>
        <p:spPr bwMode="auto">
          <a:xfrm>
            <a:off x="4435475" y="5364402"/>
            <a:ext cx="47625" cy="0"/>
          </a:xfrm>
          <a:prstGeom prst="line">
            <a:avLst/>
          </a:prstGeom>
          <a:noFill/>
          <a:ln w="9525">
            <a:solidFill>
              <a:srgbClr val="C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222" name="Oval 640"/>
          <p:cNvSpPr>
            <a:spLocks noChangeArrowheads="1"/>
          </p:cNvSpPr>
          <p:nvPr/>
        </p:nvSpPr>
        <p:spPr bwMode="auto">
          <a:xfrm>
            <a:off x="4421188" y="5331065"/>
            <a:ext cx="66675" cy="66675"/>
          </a:xfrm>
          <a:prstGeom prst="ellipse">
            <a:avLst/>
          </a:prstGeom>
          <a:solidFill>
            <a:srgbClr val="FF0000"/>
          </a:solidFill>
          <a:ln w="9525">
            <a:solidFill>
              <a:srgbClr val="C00000"/>
            </a:solidFill>
            <a:prstDash val="solid"/>
            <a:round/>
            <a:headEnd/>
            <a:tailEnd/>
          </a:ln>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223" name="Oval 641"/>
          <p:cNvSpPr>
            <a:spLocks noChangeArrowheads="1"/>
          </p:cNvSpPr>
          <p:nvPr/>
        </p:nvSpPr>
        <p:spPr bwMode="auto">
          <a:xfrm>
            <a:off x="4421188" y="5254865"/>
            <a:ext cx="66675" cy="66675"/>
          </a:xfrm>
          <a:prstGeom prst="ellipse">
            <a:avLst/>
          </a:prstGeom>
          <a:solidFill>
            <a:srgbClr val="FF0000"/>
          </a:solidFill>
          <a:ln w="9525">
            <a:solidFill>
              <a:srgbClr val="C00000"/>
            </a:solidFill>
            <a:prstDash val="solid"/>
            <a:round/>
            <a:headEnd/>
            <a:tailEnd/>
          </a:ln>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224" name="Freeform 642"/>
          <p:cNvSpPr>
            <a:spLocks/>
          </p:cNvSpPr>
          <p:nvPr/>
        </p:nvSpPr>
        <p:spPr bwMode="auto">
          <a:xfrm>
            <a:off x="4597400" y="5250102"/>
            <a:ext cx="190500" cy="9525"/>
          </a:xfrm>
          <a:custGeom>
            <a:avLst/>
            <a:gdLst>
              <a:gd name="T0" fmla="*/ 0 w 120"/>
              <a:gd name="T1" fmla="*/ 6 h 6"/>
              <a:gd name="T2" fmla="*/ 0 w 120"/>
              <a:gd name="T3" fmla="*/ 0 h 6"/>
              <a:gd name="T4" fmla="*/ 120 w 120"/>
              <a:gd name="T5" fmla="*/ 0 h 6"/>
              <a:gd name="T6" fmla="*/ 120 w 120"/>
              <a:gd name="T7" fmla="*/ 6 h 6"/>
              <a:gd name="T8" fmla="*/ 0 w 120"/>
              <a:gd name="T9" fmla="*/ 6 h 6"/>
              <a:gd name="T10" fmla="*/ 120 w 120"/>
              <a:gd name="T11" fmla="*/ 6 h 6"/>
              <a:gd name="T12" fmla="*/ 0 w 12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20" h="6">
                <a:moveTo>
                  <a:pt x="0" y="6"/>
                </a:moveTo>
                <a:lnTo>
                  <a:pt x="0" y="0"/>
                </a:lnTo>
                <a:lnTo>
                  <a:pt x="120" y="0"/>
                </a:lnTo>
                <a:lnTo>
                  <a:pt x="120" y="6"/>
                </a:lnTo>
                <a:lnTo>
                  <a:pt x="0" y="6"/>
                </a:lnTo>
                <a:lnTo>
                  <a:pt x="120" y="6"/>
                </a:lnTo>
                <a:lnTo>
                  <a:pt x="0" y="6"/>
                </a:lnTo>
                <a:close/>
              </a:path>
            </a:pathLst>
          </a:custGeom>
          <a:solidFill>
            <a:srgbClr val="FF0000"/>
          </a:solidFill>
          <a:ln>
            <a:solidFill>
              <a:srgbClr val="C00000"/>
            </a:solidFill>
          </a:ln>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225" name="Freeform 643"/>
          <p:cNvSpPr>
            <a:spLocks/>
          </p:cNvSpPr>
          <p:nvPr/>
        </p:nvSpPr>
        <p:spPr bwMode="auto">
          <a:xfrm>
            <a:off x="4597400" y="5250102"/>
            <a:ext cx="190500" cy="9525"/>
          </a:xfrm>
          <a:custGeom>
            <a:avLst/>
            <a:gdLst>
              <a:gd name="T0" fmla="*/ 0 w 120"/>
              <a:gd name="T1" fmla="*/ 6 h 6"/>
              <a:gd name="T2" fmla="*/ 0 w 120"/>
              <a:gd name="T3" fmla="*/ 0 h 6"/>
              <a:gd name="T4" fmla="*/ 120 w 120"/>
              <a:gd name="T5" fmla="*/ 0 h 6"/>
              <a:gd name="T6" fmla="*/ 120 w 120"/>
              <a:gd name="T7" fmla="*/ 6 h 6"/>
              <a:gd name="T8" fmla="*/ 0 w 120"/>
              <a:gd name="T9" fmla="*/ 6 h 6"/>
              <a:gd name="T10" fmla="*/ 120 w 120"/>
              <a:gd name="T11" fmla="*/ 6 h 6"/>
              <a:gd name="T12" fmla="*/ 0 w 12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20" h="6">
                <a:moveTo>
                  <a:pt x="0" y="6"/>
                </a:moveTo>
                <a:lnTo>
                  <a:pt x="0" y="0"/>
                </a:lnTo>
                <a:lnTo>
                  <a:pt x="120" y="0"/>
                </a:lnTo>
                <a:lnTo>
                  <a:pt x="120" y="6"/>
                </a:lnTo>
                <a:lnTo>
                  <a:pt x="0" y="6"/>
                </a:lnTo>
                <a:lnTo>
                  <a:pt x="120" y="6"/>
                </a:lnTo>
                <a:lnTo>
                  <a:pt x="0" y="6"/>
                </a:lnTo>
              </a:path>
            </a:pathLst>
          </a:custGeom>
          <a:solidFill>
            <a:srgbClr val="FF0000"/>
          </a:solidFill>
          <a:ln w="9525">
            <a:solidFill>
              <a:srgbClr val="C00000"/>
            </a:solidFill>
            <a:prstDash val="solid"/>
            <a:round/>
            <a:headEnd/>
            <a:tailEnd/>
          </a:ln>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226" name="Line 644"/>
          <p:cNvSpPr>
            <a:spLocks noChangeShapeType="1"/>
          </p:cNvSpPr>
          <p:nvPr/>
        </p:nvSpPr>
        <p:spPr bwMode="auto">
          <a:xfrm>
            <a:off x="4692650" y="5250102"/>
            <a:ext cx="0" cy="0"/>
          </a:xfrm>
          <a:prstGeom prst="line">
            <a:avLst/>
          </a:prstGeom>
          <a:noFill/>
          <a:ln w="9525">
            <a:solidFill>
              <a:srgbClr val="C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227" name="Line 645"/>
          <p:cNvSpPr>
            <a:spLocks noChangeShapeType="1"/>
          </p:cNvSpPr>
          <p:nvPr/>
        </p:nvSpPr>
        <p:spPr bwMode="auto">
          <a:xfrm>
            <a:off x="4673600" y="5250102"/>
            <a:ext cx="47625" cy="0"/>
          </a:xfrm>
          <a:prstGeom prst="line">
            <a:avLst/>
          </a:prstGeom>
          <a:noFill/>
          <a:ln w="9525">
            <a:solidFill>
              <a:srgbClr val="C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228" name="Line 646"/>
          <p:cNvSpPr>
            <a:spLocks noChangeShapeType="1"/>
          </p:cNvSpPr>
          <p:nvPr/>
        </p:nvSpPr>
        <p:spPr bwMode="auto">
          <a:xfrm>
            <a:off x="4692650" y="5259627"/>
            <a:ext cx="0" cy="9525"/>
          </a:xfrm>
          <a:prstGeom prst="line">
            <a:avLst/>
          </a:prstGeom>
          <a:noFill/>
          <a:ln w="9525">
            <a:solidFill>
              <a:srgbClr val="C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229" name="Line 647"/>
          <p:cNvSpPr>
            <a:spLocks noChangeShapeType="1"/>
          </p:cNvSpPr>
          <p:nvPr/>
        </p:nvSpPr>
        <p:spPr bwMode="auto">
          <a:xfrm>
            <a:off x="4673600" y="5269152"/>
            <a:ext cx="47625" cy="0"/>
          </a:xfrm>
          <a:prstGeom prst="line">
            <a:avLst/>
          </a:prstGeom>
          <a:noFill/>
          <a:ln w="9525">
            <a:solidFill>
              <a:srgbClr val="C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230" name="Oval 648"/>
          <p:cNvSpPr>
            <a:spLocks noChangeArrowheads="1"/>
          </p:cNvSpPr>
          <p:nvPr/>
        </p:nvSpPr>
        <p:spPr bwMode="auto">
          <a:xfrm>
            <a:off x="4659313" y="5245340"/>
            <a:ext cx="66675" cy="66675"/>
          </a:xfrm>
          <a:prstGeom prst="ellipse">
            <a:avLst/>
          </a:prstGeom>
          <a:solidFill>
            <a:srgbClr val="FF0000"/>
          </a:solidFill>
          <a:ln w="9525">
            <a:solidFill>
              <a:srgbClr val="C00000"/>
            </a:solidFill>
            <a:prstDash val="solid"/>
            <a:round/>
            <a:headEnd/>
            <a:tailEnd/>
          </a:ln>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231" name="Oval 649"/>
          <p:cNvSpPr>
            <a:spLocks noChangeArrowheads="1"/>
          </p:cNvSpPr>
          <p:nvPr/>
        </p:nvSpPr>
        <p:spPr bwMode="auto">
          <a:xfrm>
            <a:off x="4659313" y="5216765"/>
            <a:ext cx="66675" cy="66675"/>
          </a:xfrm>
          <a:prstGeom prst="ellipse">
            <a:avLst/>
          </a:prstGeom>
          <a:solidFill>
            <a:srgbClr val="FF0000"/>
          </a:solidFill>
          <a:ln w="9525">
            <a:solidFill>
              <a:srgbClr val="C00000"/>
            </a:solidFill>
            <a:prstDash val="solid"/>
            <a:round/>
            <a:headEnd/>
            <a:tailEnd/>
          </a:ln>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232" name="Freeform 650"/>
          <p:cNvSpPr>
            <a:spLocks/>
          </p:cNvSpPr>
          <p:nvPr/>
        </p:nvSpPr>
        <p:spPr bwMode="auto">
          <a:xfrm>
            <a:off x="4835525" y="5231052"/>
            <a:ext cx="190500" cy="57150"/>
          </a:xfrm>
          <a:custGeom>
            <a:avLst/>
            <a:gdLst>
              <a:gd name="T0" fmla="*/ 0 w 120"/>
              <a:gd name="T1" fmla="*/ 6 h 36"/>
              <a:gd name="T2" fmla="*/ 0 w 120"/>
              <a:gd name="T3" fmla="*/ 0 h 36"/>
              <a:gd name="T4" fmla="*/ 120 w 120"/>
              <a:gd name="T5" fmla="*/ 0 h 36"/>
              <a:gd name="T6" fmla="*/ 120 w 120"/>
              <a:gd name="T7" fmla="*/ 6 h 36"/>
              <a:gd name="T8" fmla="*/ 0 w 120"/>
              <a:gd name="T9" fmla="*/ 6 h 36"/>
              <a:gd name="T10" fmla="*/ 0 w 120"/>
              <a:gd name="T11" fmla="*/ 36 h 36"/>
              <a:gd name="T12" fmla="*/ 120 w 120"/>
              <a:gd name="T13" fmla="*/ 36 h 36"/>
              <a:gd name="T14" fmla="*/ 120 w 120"/>
              <a:gd name="T15" fmla="*/ 6 h 36"/>
              <a:gd name="T16" fmla="*/ 0 w 120"/>
              <a:gd name="T17" fmla="*/ 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36">
                <a:moveTo>
                  <a:pt x="0" y="6"/>
                </a:moveTo>
                <a:lnTo>
                  <a:pt x="0" y="0"/>
                </a:lnTo>
                <a:lnTo>
                  <a:pt x="120" y="0"/>
                </a:lnTo>
                <a:lnTo>
                  <a:pt x="120" y="6"/>
                </a:lnTo>
                <a:lnTo>
                  <a:pt x="0" y="6"/>
                </a:lnTo>
                <a:lnTo>
                  <a:pt x="0" y="36"/>
                </a:lnTo>
                <a:lnTo>
                  <a:pt x="120" y="36"/>
                </a:lnTo>
                <a:lnTo>
                  <a:pt x="120" y="6"/>
                </a:lnTo>
                <a:lnTo>
                  <a:pt x="0" y="6"/>
                </a:lnTo>
                <a:close/>
              </a:path>
            </a:pathLst>
          </a:custGeom>
          <a:solidFill>
            <a:srgbClr val="FF0000"/>
          </a:solidFill>
          <a:ln>
            <a:solidFill>
              <a:srgbClr val="C00000"/>
            </a:solidFill>
          </a:ln>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233" name="Freeform 651"/>
          <p:cNvSpPr>
            <a:spLocks/>
          </p:cNvSpPr>
          <p:nvPr/>
        </p:nvSpPr>
        <p:spPr bwMode="auto">
          <a:xfrm>
            <a:off x="4835525" y="5231052"/>
            <a:ext cx="190500" cy="57150"/>
          </a:xfrm>
          <a:custGeom>
            <a:avLst/>
            <a:gdLst>
              <a:gd name="T0" fmla="*/ 0 w 120"/>
              <a:gd name="T1" fmla="*/ 6 h 36"/>
              <a:gd name="T2" fmla="*/ 0 w 120"/>
              <a:gd name="T3" fmla="*/ 0 h 36"/>
              <a:gd name="T4" fmla="*/ 120 w 120"/>
              <a:gd name="T5" fmla="*/ 0 h 36"/>
              <a:gd name="T6" fmla="*/ 120 w 120"/>
              <a:gd name="T7" fmla="*/ 6 h 36"/>
              <a:gd name="T8" fmla="*/ 0 w 120"/>
              <a:gd name="T9" fmla="*/ 6 h 36"/>
              <a:gd name="T10" fmla="*/ 0 w 120"/>
              <a:gd name="T11" fmla="*/ 36 h 36"/>
              <a:gd name="T12" fmla="*/ 120 w 120"/>
              <a:gd name="T13" fmla="*/ 36 h 36"/>
              <a:gd name="T14" fmla="*/ 120 w 120"/>
              <a:gd name="T15" fmla="*/ 6 h 36"/>
              <a:gd name="T16" fmla="*/ 0 w 120"/>
              <a:gd name="T17" fmla="*/ 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36">
                <a:moveTo>
                  <a:pt x="0" y="6"/>
                </a:moveTo>
                <a:lnTo>
                  <a:pt x="0" y="0"/>
                </a:lnTo>
                <a:lnTo>
                  <a:pt x="120" y="0"/>
                </a:lnTo>
                <a:lnTo>
                  <a:pt x="120" y="6"/>
                </a:lnTo>
                <a:lnTo>
                  <a:pt x="0" y="6"/>
                </a:lnTo>
                <a:lnTo>
                  <a:pt x="0" y="36"/>
                </a:lnTo>
                <a:lnTo>
                  <a:pt x="120" y="36"/>
                </a:lnTo>
                <a:lnTo>
                  <a:pt x="120" y="6"/>
                </a:lnTo>
                <a:lnTo>
                  <a:pt x="0" y="6"/>
                </a:lnTo>
              </a:path>
            </a:pathLst>
          </a:custGeom>
          <a:solidFill>
            <a:srgbClr val="FF0000"/>
          </a:solidFill>
          <a:ln w="9525">
            <a:solidFill>
              <a:srgbClr val="C00000"/>
            </a:solidFill>
            <a:prstDash val="solid"/>
            <a:round/>
            <a:headEnd/>
            <a:tailEnd/>
          </a:ln>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234" name="Line 652"/>
          <p:cNvSpPr>
            <a:spLocks noChangeShapeType="1"/>
          </p:cNvSpPr>
          <p:nvPr/>
        </p:nvSpPr>
        <p:spPr bwMode="auto">
          <a:xfrm flipV="1">
            <a:off x="4930775" y="5183427"/>
            <a:ext cx="0" cy="47625"/>
          </a:xfrm>
          <a:prstGeom prst="line">
            <a:avLst/>
          </a:prstGeom>
          <a:noFill/>
          <a:ln w="9525">
            <a:solidFill>
              <a:srgbClr val="C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235" name="Line 653"/>
          <p:cNvSpPr>
            <a:spLocks noChangeShapeType="1"/>
          </p:cNvSpPr>
          <p:nvPr/>
        </p:nvSpPr>
        <p:spPr bwMode="auto">
          <a:xfrm>
            <a:off x="4911725" y="5183427"/>
            <a:ext cx="47625" cy="0"/>
          </a:xfrm>
          <a:prstGeom prst="line">
            <a:avLst/>
          </a:prstGeom>
          <a:noFill/>
          <a:ln w="9525">
            <a:solidFill>
              <a:srgbClr val="C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236" name="Line 654"/>
          <p:cNvSpPr>
            <a:spLocks noChangeShapeType="1"/>
          </p:cNvSpPr>
          <p:nvPr/>
        </p:nvSpPr>
        <p:spPr bwMode="auto">
          <a:xfrm>
            <a:off x="4930775" y="5288202"/>
            <a:ext cx="0" cy="47625"/>
          </a:xfrm>
          <a:prstGeom prst="line">
            <a:avLst/>
          </a:prstGeom>
          <a:noFill/>
          <a:ln w="9525">
            <a:solidFill>
              <a:srgbClr val="C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237" name="Line 655"/>
          <p:cNvSpPr>
            <a:spLocks noChangeShapeType="1"/>
          </p:cNvSpPr>
          <p:nvPr/>
        </p:nvSpPr>
        <p:spPr bwMode="auto">
          <a:xfrm>
            <a:off x="4911725" y="5335827"/>
            <a:ext cx="47625" cy="0"/>
          </a:xfrm>
          <a:prstGeom prst="line">
            <a:avLst/>
          </a:prstGeom>
          <a:noFill/>
          <a:ln w="9525">
            <a:solidFill>
              <a:srgbClr val="C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238" name="Oval 656"/>
          <p:cNvSpPr>
            <a:spLocks noChangeArrowheads="1"/>
          </p:cNvSpPr>
          <p:nvPr/>
        </p:nvSpPr>
        <p:spPr bwMode="auto">
          <a:xfrm>
            <a:off x="4897438" y="5312015"/>
            <a:ext cx="66675" cy="66675"/>
          </a:xfrm>
          <a:prstGeom prst="ellipse">
            <a:avLst/>
          </a:prstGeom>
          <a:solidFill>
            <a:srgbClr val="FF0000"/>
          </a:solidFill>
          <a:ln w="9525">
            <a:solidFill>
              <a:srgbClr val="C00000"/>
            </a:solidFill>
            <a:prstDash val="solid"/>
            <a:round/>
            <a:headEnd/>
            <a:tailEnd/>
          </a:ln>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239" name="Oval 657"/>
          <p:cNvSpPr>
            <a:spLocks noChangeArrowheads="1"/>
          </p:cNvSpPr>
          <p:nvPr/>
        </p:nvSpPr>
        <p:spPr bwMode="auto">
          <a:xfrm>
            <a:off x="4897438" y="5140565"/>
            <a:ext cx="66675" cy="66675"/>
          </a:xfrm>
          <a:prstGeom prst="ellipse">
            <a:avLst/>
          </a:prstGeom>
          <a:solidFill>
            <a:srgbClr val="FF0000"/>
          </a:solidFill>
          <a:ln w="9525">
            <a:solidFill>
              <a:srgbClr val="C00000"/>
            </a:solidFill>
            <a:prstDash val="solid"/>
            <a:round/>
            <a:headEnd/>
            <a:tailEnd/>
          </a:ln>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240" name="Line 658"/>
          <p:cNvSpPr>
            <a:spLocks noChangeShapeType="1"/>
          </p:cNvSpPr>
          <p:nvPr/>
        </p:nvSpPr>
        <p:spPr bwMode="auto">
          <a:xfrm>
            <a:off x="2397125" y="6555027"/>
            <a:ext cx="2743200"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826" name="Line 565"/>
          <p:cNvSpPr>
            <a:spLocks noChangeShapeType="1"/>
          </p:cNvSpPr>
          <p:nvPr/>
        </p:nvSpPr>
        <p:spPr bwMode="auto">
          <a:xfrm flipV="1">
            <a:off x="3788856" y="4726380"/>
            <a:ext cx="0" cy="1828800"/>
          </a:xfrm>
          <a:prstGeom prst="line">
            <a:avLst/>
          </a:prstGeom>
          <a:noFill/>
          <a:ln w="9525">
            <a:solidFill>
              <a:srgbClr val="000000"/>
            </a:solidFill>
            <a:prstDash val="sysDot"/>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000" dirty="0">
              <a:latin typeface="Times New Roman" panose="02020603050405020304" pitchFamily="18" charset="0"/>
              <a:cs typeface="Times New Roman" panose="02020603050405020304" pitchFamily="18" charset="0"/>
            </a:endParaRPr>
          </a:p>
        </p:txBody>
      </p:sp>
      <p:sp>
        <p:nvSpPr>
          <p:cNvPr id="5242" name="TextBox 5241"/>
          <p:cNvSpPr txBox="1"/>
          <p:nvPr/>
        </p:nvSpPr>
        <p:spPr>
          <a:xfrm rot="16200000">
            <a:off x="2591491" y="6714062"/>
            <a:ext cx="505267" cy="246221"/>
          </a:xfrm>
          <a:prstGeom prst="rect">
            <a:avLst/>
          </a:prstGeom>
          <a:noFill/>
        </p:spPr>
        <p:txBody>
          <a:bodyPr wrap="none" rtlCol="0">
            <a:spAutoFit/>
          </a:bodyPr>
          <a:lstStyle/>
          <a:p>
            <a:r>
              <a:rPr lang="en-US" sz="1000" dirty="0">
                <a:latin typeface="Times New Roman" panose="02020603050405020304" pitchFamily="18" charset="0"/>
                <a:cs typeface="Times New Roman" panose="02020603050405020304" pitchFamily="18" charset="0"/>
              </a:rPr>
              <a:t>Plate1</a:t>
            </a:r>
          </a:p>
        </p:txBody>
      </p:sp>
      <p:sp>
        <p:nvSpPr>
          <p:cNvPr id="828" name="TextBox 827"/>
          <p:cNvSpPr txBox="1"/>
          <p:nvPr/>
        </p:nvSpPr>
        <p:spPr>
          <a:xfrm rot="16200000">
            <a:off x="2827533" y="6714062"/>
            <a:ext cx="505267" cy="246221"/>
          </a:xfrm>
          <a:prstGeom prst="rect">
            <a:avLst/>
          </a:prstGeom>
          <a:noFill/>
        </p:spPr>
        <p:txBody>
          <a:bodyPr wrap="none" rtlCol="0">
            <a:spAutoFit/>
          </a:bodyPr>
          <a:lstStyle/>
          <a:p>
            <a:r>
              <a:rPr lang="en-US" sz="1000" dirty="0">
                <a:latin typeface="Times New Roman" panose="02020603050405020304" pitchFamily="18" charset="0"/>
                <a:cs typeface="Times New Roman" panose="02020603050405020304" pitchFamily="18" charset="0"/>
              </a:rPr>
              <a:t>Plate2</a:t>
            </a:r>
          </a:p>
        </p:txBody>
      </p:sp>
      <p:sp>
        <p:nvSpPr>
          <p:cNvPr id="829" name="TextBox 828"/>
          <p:cNvSpPr txBox="1"/>
          <p:nvPr/>
        </p:nvSpPr>
        <p:spPr>
          <a:xfrm rot="16200000">
            <a:off x="3068901" y="6714062"/>
            <a:ext cx="505267" cy="246221"/>
          </a:xfrm>
          <a:prstGeom prst="rect">
            <a:avLst/>
          </a:prstGeom>
          <a:noFill/>
        </p:spPr>
        <p:txBody>
          <a:bodyPr wrap="none" rtlCol="0">
            <a:spAutoFit/>
          </a:bodyPr>
          <a:lstStyle/>
          <a:p>
            <a:r>
              <a:rPr lang="en-US" sz="1000" dirty="0">
                <a:latin typeface="Times New Roman" panose="02020603050405020304" pitchFamily="18" charset="0"/>
                <a:cs typeface="Times New Roman" panose="02020603050405020304" pitchFamily="18" charset="0"/>
              </a:rPr>
              <a:t>Plate3</a:t>
            </a:r>
          </a:p>
        </p:txBody>
      </p:sp>
      <p:sp>
        <p:nvSpPr>
          <p:cNvPr id="830" name="TextBox 829"/>
          <p:cNvSpPr txBox="1"/>
          <p:nvPr/>
        </p:nvSpPr>
        <p:spPr>
          <a:xfrm rot="16200000">
            <a:off x="3300591" y="6714062"/>
            <a:ext cx="505267" cy="246221"/>
          </a:xfrm>
          <a:prstGeom prst="rect">
            <a:avLst/>
          </a:prstGeom>
          <a:noFill/>
        </p:spPr>
        <p:txBody>
          <a:bodyPr wrap="none" rtlCol="0">
            <a:spAutoFit/>
          </a:bodyPr>
          <a:lstStyle/>
          <a:p>
            <a:r>
              <a:rPr lang="en-US" sz="1000" dirty="0">
                <a:latin typeface="Times New Roman" panose="02020603050405020304" pitchFamily="18" charset="0"/>
                <a:cs typeface="Times New Roman" panose="02020603050405020304" pitchFamily="18" charset="0"/>
              </a:rPr>
              <a:t>Plate4</a:t>
            </a:r>
          </a:p>
        </p:txBody>
      </p:sp>
      <p:sp>
        <p:nvSpPr>
          <p:cNvPr id="831" name="TextBox 830"/>
          <p:cNvSpPr txBox="1"/>
          <p:nvPr/>
        </p:nvSpPr>
        <p:spPr>
          <a:xfrm rot="16200000">
            <a:off x="3965287" y="6714062"/>
            <a:ext cx="505267" cy="246221"/>
          </a:xfrm>
          <a:prstGeom prst="rect">
            <a:avLst/>
          </a:prstGeom>
          <a:noFill/>
        </p:spPr>
        <p:txBody>
          <a:bodyPr wrap="none" rtlCol="0">
            <a:spAutoFit/>
          </a:bodyPr>
          <a:lstStyle/>
          <a:p>
            <a:r>
              <a:rPr lang="en-US" sz="1000" dirty="0">
                <a:latin typeface="Times New Roman" panose="02020603050405020304" pitchFamily="18" charset="0"/>
                <a:cs typeface="Times New Roman" panose="02020603050405020304" pitchFamily="18" charset="0"/>
              </a:rPr>
              <a:t>Plate1</a:t>
            </a:r>
          </a:p>
        </p:txBody>
      </p:sp>
      <p:sp>
        <p:nvSpPr>
          <p:cNvPr id="832" name="TextBox 831"/>
          <p:cNvSpPr txBox="1"/>
          <p:nvPr/>
        </p:nvSpPr>
        <p:spPr>
          <a:xfrm rot="16200000">
            <a:off x="4201329" y="6714062"/>
            <a:ext cx="505267" cy="246221"/>
          </a:xfrm>
          <a:prstGeom prst="rect">
            <a:avLst/>
          </a:prstGeom>
          <a:noFill/>
        </p:spPr>
        <p:txBody>
          <a:bodyPr wrap="none" rtlCol="0">
            <a:spAutoFit/>
          </a:bodyPr>
          <a:lstStyle/>
          <a:p>
            <a:r>
              <a:rPr lang="en-US" sz="1000" dirty="0">
                <a:latin typeface="Times New Roman" panose="02020603050405020304" pitchFamily="18" charset="0"/>
                <a:cs typeface="Times New Roman" panose="02020603050405020304" pitchFamily="18" charset="0"/>
              </a:rPr>
              <a:t>Plate2</a:t>
            </a:r>
          </a:p>
        </p:txBody>
      </p:sp>
      <p:sp>
        <p:nvSpPr>
          <p:cNvPr id="833" name="TextBox 832"/>
          <p:cNvSpPr txBox="1"/>
          <p:nvPr/>
        </p:nvSpPr>
        <p:spPr>
          <a:xfrm rot="16200000">
            <a:off x="4442697" y="6714062"/>
            <a:ext cx="505267" cy="246221"/>
          </a:xfrm>
          <a:prstGeom prst="rect">
            <a:avLst/>
          </a:prstGeom>
          <a:noFill/>
        </p:spPr>
        <p:txBody>
          <a:bodyPr wrap="none" rtlCol="0">
            <a:spAutoFit/>
          </a:bodyPr>
          <a:lstStyle/>
          <a:p>
            <a:r>
              <a:rPr lang="en-US" sz="1000" dirty="0">
                <a:latin typeface="Times New Roman" panose="02020603050405020304" pitchFamily="18" charset="0"/>
                <a:cs typeface="Times New Roman" panose="02020603050405020304" pitchFamily="18" charset="0"/>
              </a:rPr>
              <a:t>Plate3</a:t>
            </a:r>
          </a:p>
        </p:txBody>
      </p:sp>
      <p:sp>
        <p:nvSpPr>
          <p:cNvPr id="834" name="TextBox 833"/>
          <p:cNvSpPr txBox="1"/>
          <p:nvPr/>
        </p:nvSpPr>
        <p:spPr>
          <a:xfrm rot="16200000">
            <a:off x="4674387" y="6714062"/>
            <a:ext cx="505267" cy="246221"/>
          </a:xfrm>
          <a:prstGeom prst="rect">
            <a:avLst/>
          </a:prstGeom>
          <a:noFill/>
        </p:spPr>
        <p:txBody>
          <a:bodyPr wrap="none" rtlCol="0">
            <a:spAutoFit/>
          </a:bodyPr>
          <a:lstStyle/>
          <a:p>
            <a:r>
              <a:rPr lang="en-US" sz="1000" dirty="0">
                <a:latin typeface="Times New Roman" panose="02020603050405020304" pitchFamily="18" charset="0"/>
                <a:cs typeface="Times New Roman" panose="02020603050405020304" pitchFamily="18" charset="0"/>
              </a:rPr>
              <a:t>Plate4</a:t>
            </a:r>
          </a:p>
        </p:txBody>
      </p:sp>
      <p:grpSp>
        <p:nvGrpSpPr>
          <p:cNvPr id="5245" name="Group 5244"/>
          <p:cNvGrpSpPr/>
          <p:nvPr/>
        </p:nvGrpSpPr>
        <p:grpSpPr>
          <a:xfrm>
            <a:off x="2514600" y="4784509"/>
            <a:ext cx="652784" cy="367844"/>
            <a:chOff x="2472312" y="4175575"/>
            <a:chExt cx="652784" cy="367844"/>
          </a:xfrm>
        </p:grpSpPr>
        <p:sp>
          <p:nvSpPr>
            <p:cNvPr id="838" name="Oval 837"/>
            <p:cNvSpPr/>
            <p:nvPr/>
          </p:nvSpPr>
          <p:spPr>
            <a:xfrm>
              <a:off x="2472312" y="4261300"/>
              <a:ext cx="55659" cy="6667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Times New Roman" panose="02020603050405020304" pitchFamily="18" charset="0"/>
                <a:cs typeface="Times New Roman" panose="02020603050405020304" pitchFamily="18" charset="0"/>
              </a:endParaRPr>
            </a:p>
          </p:txBody>
        </p:sp>
        <p:sp>
          <p:nvSpPr>
            <p:cNvPr id="839" name="Oval 838"/>
            <p:cNvSpPr/>
            <p:nvPr/>
          </p:nvSpPr>
          <p:spPr>
            <a:xfrm>
              <a:off x="2478600" y="4413700"/>
              <a:ext cx="55660" cy="56018"/>
            </a:xfrm>
            <a:prstGeom prst="ellipse">
              <a:avLst/>
            </a:prstGeom>
            <a:solidFill>
              <a:srgbClr val="2506E0"/>
            </a:solidFill>
            <a:ln>
              <a:solidFill>
                <a:srgbClr val="2506E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Times New Roman" panose="02020603050405020304" pitchFamily="18" charset="0"/>
                <a:cs typeface="Times New Roman" panose="02020603050405020304" pitchFamily="18" charset="0"/>
              </a:endParaRPr>
            </a:p>
          </p:txBody>
        </p:sp>
        <p:sp>
          <p:nvSpPr>
            <p:cNvPr id="840" name="TextBox 839"/>
            <p:cNvSpPr txBox="1"/>
            <p:nvPr/>
          </p:nvSpPr>
          <p:spPr>
            <a:xfrm>
              <a:off x="2485177" y="4175575"/>
              <a:ext cx="639919" cy="215444"/>
            </a:xfrm>
            <a:prstGeom prst="rect">
              <a:avLst/>
            </a:prstGeom>
            <a:noFill/>
          </p:spPr>
          <p:txBody>
            <a:bodyPr wrap="none" rtlCol="0">
              <a:spAutoFit/>
            </a:bodyPr>
            <a:lstStyle/>
            <a:p>
              <a:r>
                <a:rPr lang="en-US" sz="800" dirty="0">
                  <a:latin typeface="Times New Roman" panose="02020603050405020304" pitchFamily="18" charset="0"/>
                  <a:cs typeface="Times New Roman" panose="02020603050405020304" pitchFamily="18" charset="0"/>
                </a:rPr>
                <a:t>Automated</a:t>
              </a:r>
            </a:p>
          </p:txBody>
        </p:sp>
        <p:sp>
          <p:nvSpPr>
            <p:cNvPr id="841" name="TextBox 840"/>
            <p:cNvSpPr txBox="1"/>
            <p:nvPr/>
          </p:nvSpPr>
          <p:spPr>
            <a:xfrm>
              <a:off x="2497649" y="4327975"/>
              <a:ext cx="497252" cy="215444"/>
            </a:xfrm>
            <a:prstGeom prst="rect">
              <a:avLst/>
            </a:prstGeom>
            <a:noFill/>
          </p:spPr>
          <p:txBody>
            <a:bodyPr wrap="none" rtlCol="0">
              <a:spAutoFit/>
            </a:bodyPr>
            <a:lstStyle/>
            <a:p>
              <a:r>
                <a:rPr lang="en-US" sz="800" dirty="0">
                  <a:latin typeface="Times New Roman" panose="02020603050405020304" pitchFamily="18" charset="0"/>
                  <a:cs typeface="Times New Roman" panose="02020603050405020304" pitchFamily="18" charset="0"/>
                </a:rPr>
                <a:t>Manual</a:t>
              </a:r>
            </a:p>
          </p:txBody>
        </p:sp>
      </p:grpSp>
      <p:sp>
        <p:nvSpPr>
          <p:cNvPr id="845" name="TextBox 844"/>
          <p:cNvSpPr txBox="1"/>
          <p:nvPr/>
        </p:nvSpPr>
        <p:spPr>
          <a:xfrm rot="16200000">
            <a:off x="1076306" y="5370122"/>
            <a:ext cx="1720344" cy="430887"/>
          </a:xfrm>
          <a:prstGeom prst="rect">
            <a:avLst/>
          </a:prstGeom>
          <a:noFill/>
        </p:spPr>
        <p:txBody>
          <a:bodyPr wrap="none" rtlCol="0">
            <a:spAutoFit/>
          </a:bodyPr>
          <a:lstStyle/>
          <a:p>
            <a:pPr algn="ctr"/>
            <a:r>
              <a:rPr lang="en-US" sz="1100" dirty="0">
                <a:latin typeface="Times New Roman" panose="02020603050405020304" pitchFamily="18" charset="0"/>
                <a:cs typeface="Times New Roman" panose="02020603050405020304" pitchFamily="18" charset="0"/>
              </a:rPr>
              <a:t>CFH variant concentration </a:t>
            </a:r>
          </a:p>
          <a:p>
            <a:pPr algn="ctr"/>
            <a:r>
              <a:rPr lang="en-US" sz="1100" dirty="0">
                <a:latin typeface="Times New Roman" panose="02020603050405020304" pitchFamily="18" charset="0"/>
                <a:cs typeface="Times New Roman" panose="02020603050405020304" pitchFamily="18" charset="0"/>
              </a:rPr>
              <a:t>in plasma (µM)</a:t>
            </a:r>
          </a:p>
        </p:txBody>
      </p:sp>
      <p:sp>
        <p:nvSpPr>
          <p:cNvPr id="846" name="TextBox 845"/>
          <p:cNvSpPr txBox="1"/>
          <p:nvPr/>
        </p:nvSpPr>
        <p:spPr>
          <a:xfrm rot="5400000" flipH="1">
            <a:off x="5004183" y="5413377"/>
            <a:ext cx="1295547" cy="430887"/>
          </a:xfrm>
          <a:prstGeom prst="rect">
            <a:avLst/>
          </a:prstGeom>
          <a:noFill/>
        </p:spPr>
        <p:txBody>
          <a:bodyPr wrap="none" rtlCol="0">
            <a:spAutoFit/>
          </a:bodyPr>
          <a:lstStyle/>
          <a:p>
            <a:pPr algn="ctr"/>
            <a:r>
              <a:rPr lang="en-US" sz="1100" dirty="0">
                <a:latin typeface="Times New Roman" panose="02020603050405020304" pitchFamily="18" charset="0"/>
                <a:cs typeface="Times New Roman" panose="02020603050405020304" pitchFamily="18" charset="0"/>
              </a:rPr>
              <a:t>CFH concentration </a:t>
            </a:r>
          </a:p>
          <a:p>
            <a:pPr algn="ctr"/>
            <a:r>
              <a:rPr lang="en-US" sz="1100" dirty="0">
                <a:latin typeface="Times New Roman" panose="02020603050405020304" pitchFamily="18" charset="0"/>
                <a:cs typeface="Times New Roman" panose="02020603050405020304" pitchFamily="18" charset="0"/>
              </a:rPr>
              <a:t>in plasma (µM)</a:t>
            </a:r>
          </a:p>
        </p:txBody>
      </p:sp>
      <p:grpSp>
        <p:nvGrpSpPr>
          <p:cNvPr id="800" name="Group 799"/>
          <p:cNvGrpSpPr/>
          <p:nvPr/>
        </p:nvGrpSpPr>
        <p:grpSpPr>
          <a:xfrm>
            <a:off x="1794090" y="959784"/>
            <a:ext cx="3397069" cy="3612216"/>
            <a:chOff x="1794090" y="439238"/>
            <a:chExt cx="3397069" cy="3612216"/>
          </a:xfrm>
        </p:grpSpPr>
        <p:grpSp>
          <p:nvGrpSpPr>
            <p:cNvPr id="5017" name="Group 5016"/>
            <p:cNvGrpSpPr/>
            <p:nvPr/>
          </p:nvGrpSpPr>
          <p:grpSpPr>
            <a:xfrm>
              <a:off x="2181259" y="439238"/>
              <a:ext cx="3009900" cy="1895475"/>
              <a:chOff x="1028700" y="4171950"/>
              <a:chExt cx="3009900" cy="1895475"/>
            </a:xfrm>
          </p:grpSpPr>
          <p:sp>
            <p:nvSpPr>
              <p:cNvPr id="3597" name="Line 5"/>
              <p:cNvSpPr>
                <a:spLocks noChangeShapeType="1"/>
              </p:cNvSpPr>
              <p:nvPr/>
            </p:nvSpPr>
            <p:spPr bwMode="auto">
              <a:xfrm flipV="1">
                <a:off x="1277990" y="4219575"/>
                <a:ext cx="0" cy="182880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601" name="Line 6"/>
              <p:cNvSpPr>
                <a:spLocks noChangeShapeType="1"/>
              </p:cNvSpPr>
              <p:nvPr/>
            </p:nvSpPr>
            <p:spPr bwMode="auto">
              <a:xfrm flipH="1">
                <a:off x="1235645" y="6048375"/>
                <a:ext cx="38100"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606" name="Line 7"/>
              <p:cNvSpPr>
                <a:spLocks noChangeShapeType="1"/>
              </p:cNvSpPr>
              <p:nvPr/>
            </p:nvSpPr>
            <p:spPr bwMode="auto">
              <a:xfrm>
                <a:off x="4000500" y="6048375"/>
                <a:ext cx="38100"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609" name="Line 8"/>
              <p:cNvSpPr>
                <a:spLocks noChangeShapeType="1"/>
              </p:cNvSpPr>
              <p:nvPr/>
            </p:nvSpPr>
            <p:spPr bwMode="auto">
              <a:xfrm flipH="1">
                <a:off x="1254802" y="5895975"/>
                <a:ext cx="19050"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612" name="Line 9"/>
              <p:cNvSpPr>
                <a:spLocks noChangeShapeType="1"/>
              </p:cNvSpPr>
              <p:nvPr/>
            </p:nvSpPr>
            <p:spPr bwMode="auto">
              <a:xfrm>
                <a:off x="4000500" y="5895975"/>
                <a:ext cx="19050"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098" name="Line 11"/>
              <p:cNvSpPr>
                <a:spLocks noChangeShapeType="1"/>
              </p:cNvSpPr>
              <p:nvPr/>
            </p:nvSpPr>
            <p:spPr bwMode="auto">
              <a:xfrm flipH="1">
                <a:off x="1235752" y="5743575"/>
                <a:ext cx="38100"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788" name="Line 12"/>
              <p:cNvSpPr>
                <a:spLocks noChangeShapeType="1"/>
              </p:cNvSpPr>
              <p:nvPr/>
            </p:nvSpPr>
            <p:spPr bwMode="auto">
              <a:xfrm>
                <a:off x="4000500" y="5743575"/>
                <a:ext cx="38100"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789" name="Line 13"/>
              <p:cNvSpPr>
                <a:spLocks noChangeShapeType="1"/>
              </p:cNvSpPr>
              <p:nvPr/>
            </p:nvSpPr>
            <p:spPr bwMode="auto">
              <a:xfrm flipH="1">
                <a:off x="1254802" y="5591175"/>
                <a:ext cx="19050"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790" name="Line 14"/>
              <p:cNvSpPr>
                <a:spLocks noChangeShapeType="1"/>
              </p:cNvSpPr>
              <p:nvPr/>
            </p:nvSpPr>
            <p:spPr bwMode="auto">
              <a:xfrm>
                <a:off x="4000500" y="5591175"/>
                <a:ext cx="19050"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791" name="Rectangle 15"/>
              <p:cNvSpPr>
                <a:spLocks noChangeArrowheads="1"/>
              </p:cNvSpPr>
              <p:nvPr/>
            </p:nvSpPr>
            <p:spPr bwMode="auto">
              <a:xfrm>
                <a:off x="1028700" y="5695950"/>
                <a:ext cx="160300"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0.5</a:t>
                </a:r>
                <a:endParaRPr kumimoji="0" lang="en-US" altLang="en-US" sz="1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4792" name="Line 16"/>
              <p:cNvSpPr>
                <a:spLocks noChangeShapeType="1"/>
              </p:cNvSpPr>
              <p:nvPr/>
            </p:nvSpPr>
            <p:spPr bwMode="auto">
              <a:xfrm flipH="1">
                <a:off x="1235752" y="5438775"/>
                <a:ext cx="38100"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793" name="Line 17"/>
              <p:cNvSpPr>
                <a:spLocks noChangeShapeType="1"/>
              </p:cNvSpPr>
              <p:nvPr/>
            </p:nvSpPr>
            <p:spPr bwMode="auto">
              <a:xfrm>
                <a:off x="4000500" y="5438775"/>
                <a:ext cx="38100"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794" name="Line 18"/>
              <p:cNvSpPr>
                <a:spLocks noChangeShapeType="1"/>
              </p:cNvSpPr>
              <p:nvPr/>
            </p:nvSpPr>
            <p:spPr bwMode="auto">
              <a:xfrm flipH="1">
                <a:off x="1254802" y="5286375"/>
                <a:ext cx="19050"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795" name="Line 19"/>
              <p:cNvSpPr>
                <a:spLocks noChangeShapeType="1"/>
              </p:cNvSpPr>
              <p:nvPr/>
            </p:nvSpPr>
            <p:spPr bwMode="auto">
              <a:xfrm>
                <a:off x="4000500" y="5286375"/>
                <a:ext cx="19050"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796" name="Rectangle 20"/>
              <p:cNvSpPr>
                <a:spLocks noChangeArrowheads="1"/>
              </p:cNvSpPr>
              <p:nvPr/>
            </p:nvSpPr>
            <p:spPr bwMode="auto">
              <a:xfrm>
                <a:off x="1028700" y="5391150"/>
                <a:ext cx="160300"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1.0</a:t>
                </a:r>
                <a:endParaRPr kumimoji="0" lang="en-US" altLang="en-US" sz="1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4797" name="Line 21"/>
              <p:cNvSpPr>
                <a:spLocks noChangeShapeType="1"/>
              </p:cNvSpPr>
              <p:nvPr/>
            </p:nvSpPr>
            <p:spPr bwMode="auto">
              <a:xfrm flipH="1">
                <a:off x="1235752" y="5133975"/>
                <a:ext cx="38100"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798" name="Line 22"/>
              <p:cNvSpPr>
                <a:spLocks noChangeShapeType="1"/>
              </p:cNvSpPr>
              <p:nvPr/>
            </p:nvSpPr>
            <p:spPr bwMode="auto">
              <a:xfrm>
                <a:off x="4000500" y="5133975"/>
                <a:ext cx="38100"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799" name="Line 23"/>
              <p:cNvSpPr>
                <a:spLocks noChangeShapeType="1"/>
              </p:cNvSpPr>
              <p:nvPr/>
            </p:nvSpPr>
            <p:spPr bwMode="auto">
              <a:xfrm flipH="1">
                <a:off x="1254802" y="4981575"/>
                <a:ext cx="19050"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800" name="Line 24"/>
              <p:cNvSpPr>
                <a:spLocks noChangeShapeType="1"/>
              </p:cNvSpPr>
              <p:nvPr/>
            </p:nvSpPr>
            <p:spPr bwMode="auto">
              <a:xfrm>
                <a:off x="4000500" y="4981575"/>
                <a:ext cx="19050"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802" name="Rectangle 25"/>
              <p:cNvSpPr>
                <a:spLocks noChangeArrowheads="1"/>
              </p:cNvSpPr>
              <p:nvPr/>
            </p:nvSpPr>
            <p:spPr bwMode="auto">
              <a:xfrm>
                <a:off x="1028700" y="5086350"/>
                <a:ext cx="160300"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1.5</a:t>
                </a:r>
                <a:endParaRPr kumimoji="0" lang="en-US" altLang="en-US" sz="1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4803" name="Line 26"/>
              <p:cNvSpPr>
                <a:spLocks noChangeShapeType="1"/>
              </p:cNvSpPr>
              <p:nvPr/>
            </p:nvSpPr>
            <p:spPr bwMode="auto">
              <a:xfrm flipH="1">
                <a:off x="1235752" y="4829175"/>
                <a:ext cx="38100"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805" name="Line 27"/>
              <p:cNvSpPr>
                <a:spLocks noChangeShapeType="1"/>
              </p:cNvSpPr>
              <p:nvPr/>
            </p:nvSpPr>
            <p:spPr bwMode="auto">
              <a:xfrm>
                <a:off x="4000500" y="4829175"/>
                <a:ext cx="38100"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806" name="Line 28"/>
              <p:cNvSpPr>
                <a:spLocks noChangeShapeType="1"/>
              </p:cNvSpPr>
              <p:nvPr/>
            </p:nvSpPr>
            <p:spPr bwMode="auto">
              <a:xfrm flipH="1">
                <a:off x="1254802" y="4676775"/>
                <a:ext cx="19050"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808" name="Line 29"/>
              <p:cNvSpPr>
                <a:spLocks noChangeShapeType="1"/>
              </p:cNvSpPr>
              <p:nvPr/>
            </p:nvSpPr>
            <p:spPr bwMode="auto">
              <a:xfrm>
                <a:off x="4000500" y="4676775"/>
                <a:ext cx="19050"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809" name="Rectangle 30"/>
              <p:cNvSpPr>
                <a:spLocks noChangeArrowheads="1"/>
              </p:cNvSpPr>
              <p:nvPr/>
            </p:nvSpPr>
            <p:spPr bwMode="auto">
              <a:xfrm>
                <a:off x="1028700" y="4781550"/>
                <a:ext cx="160300"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2.0</a:t>
                </a:r>
                <a:endParaRPr kumimoji="0" lang="en-US" altLang="en-US" sz="1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4811" name="Line 31"/>
              <p:cNvSpPr>
                <a:spLocks noChangeShapeType="1"/>
              </p:cNvSpPr>
              <p:nvPr/>
            </p:nvSpPr>
            <p:spPr bwMode="auto">
              <a:xfrm flipH="1">
                <a:off x="1235752" y="4524375"/>
                <a:ext cx="38100"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812" name="Line 32"/>
              <p:cNvSpPr>
                <a:spLocks noChangeShapeType="1"/>
              </p:cNvSpPr>
              <p:nvPr/>
            </p:nvSpPr>
            <p:spPr bwMode="auto">
              <a:xfrm>
                <a:off x="4000500" y="4524375"/>
                <a:ext cx="38100"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814" name="Line 33"/>
              <p:cNvSpPr>
                <a:spLocks noChangeShapeType="1"/>
              </p:cNvSpPr>
              <p:nvPr/>
            </p:nvSpPr>
            <p:spPr bwMode="auto">
              <a:xfrm flipH="1">
                <a:off x="1254802" y="4371975"/>
                <a:ext cx="19050"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815" name="Line 34"/>
              <p:cNvSpPr>
                <a:spLocks noChangeShapeType="1"/>
              </p:cNvSpPr>
              <p:nvPr/>
            </p:nvSpPr>
            <p:spPr bwMode="auto">
              <a:xfrm>
                <a:off x="4000500" y="4371975"/>
                <a:ext cx="19050"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816" name="Rectangle 35"/>
              <p:cNvSpPr>
                <a:spLocks noChangeArrowheads="1"/>
              </p:cNvSpPr>
              <p:nvPr/>
            </p:nvSpPr>
            <p:spPr bwMode="auto">
              <a:xfrm>
                <a:off x="1028700" y="4476750"/>
                <a:ext cx="160300"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2.5</a:t>
                </a:r>
                <a:endParaRPr kumimoji="0" lang="en-US" altLang="en-US" sz="1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4817" name="Line 36"/>
              <p:cNvSpPr>
                <a:spLocks noChangeShapeType="1"/>
              </p:cNvSpPr>
              <p:nvPr/>
            </p:nvSpPr>
            <p:spPr bwMode="auto">
              <a:xfrm flipH="1">
                <a:off x="1237343" y="4219575"/>
                <a:ext cx="38100"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818" name="Line 37"/>
              <p:cNvSpPr>
                <a:spLocks noChangeShapeType="1"/>
              </p:cNvSpPr>
              <p:nvPr/>
            </p:nvSpPr>
            <p:spPr bwMode="auto">
              <a:xfrm>
                <a:off x="4000500" y="4219575"/>
                <a:ext cx="38100"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819" name="Rectangle 38"/>
              <p:cNvSpPr>
                <a:spLocks noChangeArrowheads="1"/>
              </p:cNvSpPr>
              <p:nvPr/>
            </p:nvSpPr>
            <p:spPr bwMode="auto">
              <a:xfrm>
                <a:off x="1028700" y="4171950"/>
                <a:ext cx="160300"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3.0</a:t>
                </a:r>
                <a:endParaRPr kumimoji="0" lang="en-US" altLang="en-US" sz="1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4821" name="Line 40"/>
              <p:cNvSpPr>
                <a:spLocks noChangeShapeType="1"/>
              </p:cNvSpPr>
              <p:nvPr/>
            </p:nvSpPr>
            <p:spPr bwMode="auto">
              <a:xfrm>
                <a:off x="1257300" y="6048375"/>
                <a:ext cx="2743200"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822" name="Line 41"/>
              <p:cNvSpPr>
                <a:spLocks noChangeShapeType="1"/>
              </p:cNvSpPr>
              <p:nvPr/>
            </p:nvSpPr>
            <p:spPr bwMode="auto">
              <a:xfrm>
                <a:off x="1457325" y="6048375"/>
                <a:ext cx="0" cy="1905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823" name="Line 42"/>
              <p:cNvSpPr>
                <a:spLocks noChangeShapeType="1"/>
              </p:cNvSpPr>
              <p:nvPr/>
            </p:nvSpPr>
            <p:spPr bwMode="auto">
              <a:xfrm flipV="1">
                <a:off x="1457325" y="4200525"/>
                <a:ext cx="0" cy="1905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825" name="Line 44"/>
              <p:cNvSpPr>
                <a:spLocks noChangeShapeType="1"/>
              </p:cNvSpPr>
              <p:nvPr/>
            </p:nvSpPr>
            <p:spPr bwMode="auto">
              <a:xfrm>
                <a:off x="1847850" y="6048375"/>
                <a:ext cx="0" cy="1905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826" name="Line 45"/>
              <p:cNvSpPr>
                <a:spLocks noChangeShapeType="1"/>
              </p:cNvSpPr>
              <p:nvPr/>
            </p:nvSpPr>
            <p:spPr bwMode="auto">
              <a:xfrm flipV="1">
                <a:off x="1847850" y="4200525"/>
                <a:ext cx="0" cy="1905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828" name="Line 47"/>
              <p:cNvSpPr>
                <a:spLocks noChangeShapeType="1"/>
              </p:cNvSpPr>
              <p:nvPr/>
            </p:nvSpPr>
            <p:spPr bwMode="auto">
              <a:xfrm>
                <a:off x="2238375" y="6048375"/>
                <a:ext cx="0" cy="1905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829" name="Line 48"/>
              <p:cNvSpPr>
                <a:spLocks noChangeShapeType="1"/>
              </p:cNvSpPr>
              <p:nvPr/>
            </p:nvSpPr>
            <p:spPr bwMode="auto">
              <a:xfrm flipV="1">
                <a:off x="2238375" y="4200525"/>
                <a:ext cx="0" cy="1905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831" name="Line 50"/>
              <p:cNvSpPr>
                <a:spLocks noChangeShapeType="1"/>
              </p:cNvSpPr>
              <p:nvPr/>
            </p:nvSpPr>
            <p:spPr bwMode="auto">
              <a:xfrm>
                <a:off x="2628900" y="6048375"/>
                <a:ext cx="0" cy="1905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472" name="Line 51"/>
              <p:cNvSpPr>
                <a:spLocks noChangeShapeType="1"/>
              </p:cNvSpPr>
              <p:nvPr/>
            </p:nvSpPr>
            <p:spPr bwMode="auto">
              <a:xfrm flipV="1">
                <a:off x="2628900" y="4200525"/>
                <a:ext cx="0" cy="1905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474" name="Line 53"/>
              <p:cNvSpPr>
                <a:spLocks noChangeShapeType="1"/>
              </p:cNvSpPr>
              <p:nvPr/>
            </p:nvSpPr>
            <p:spPr bwMode="auto">
              <a:xfrm>
                <a:off x="3019425" y="6048375"/>
                <a:ext cx="0" cy="1905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475" name="Line 54"/>
              <p:cNvSpPr>
                <a:spLocks noChangeShapeType="1"/>
              </p:cNvSpPr>
              <p:nvPr/>
            </p:nvSpPr>
            <p:spPr bwMode="auto">
              <a:xfrm flipV="1">
                <a:off x="3019425" y="4200525"/>
                <a:ext cx="0" cy="1905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477" name="Line 56"/>
              <p:cNvSpPr>
                <a:spLocks noChangeShapeType="1"/>
              </p:cNvSpPr>
              <p:nvPr/>
            </p:nvSpPr>
            <p:spPr bwMode="auto">
              <a:xfrm>
                <a:off x="3409950" y="6048375"/>
                <a:ext cx="0" cy="1905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478" name="Line 57"/>
              <p:cNvSpPr>
                <a:spLocks noChangeShapeType="1"/>
              </p:cNvSpPr>
              <p:nvPr/>
            </p:nvSpPr>
            <p:spPr bwMode="auto">
              <a:xfrm flipV="1">
                <a:off x="3409950" y="4200525"/>
                <a:ext cx="0" cy="1905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480" name="Line 59"/>
              <p:cNvSpPr>
                <a:spLocks noChangeShapeType="1"/>
              </p:cNvSpPr>
              <p:nvPr/>
            </p:nvSpPr>
            <p:spPr bwMode="auto">
              <a:xfrm>
                <a:off x="3800475" y="6048375"/>
                <a:ext cx="0" cy="1905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481" name="Line 60"/>
              <p:cNvSpPr>
                <a:spLocks noChangeShapeType="1"/>
              </p:cNvSpPr>
              <p:nvPr/>
            </p:nvSpPr>
            <p:spPr bwMode="auto">
              <a:xfrm flipV="1">
                <a:off x="3800475" y="4200525"/>
                <a:ext cx="0" cy="1905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483" name="Line 62"/>
              <p:cNvSpPr>
                <a:spLocks noChangeShapeType="1"/>
              </p:cNvSpPr>
              <p:nvPr/>
            </p:nvSpPr>
            <p:spPr bwMode="auto">
              <a:xfrm>
                <a:off x="1266825" y="4219575"/>
                <a:ext cx="2733675"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484" name="Line 63"/>
              <p:cNvSpPr>
                <a:spLocks noChangeShapeType="1"/>
              </p:cNvSpPr>
              <p:nvPr/>
            </p:nvSpPr>
            <p:spPr bwMode="auto">
              <a:xfrm flipV="1">
                <a:off x="4000500" y="4219575"/>
                <a:ext cx="0" cy="182880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485" name="Freeform 64"/>
              <p:cNvSpPr>
                <a:spLocks/>
              </p:cNvSpPr>
              <p:nvPr/>
            </p:nvSpPr>
            <p:spPr bwMode="auto">
              <a:xfrm>
                <a:off x="1304925" y="5734050"/>
                <a:ext cx="295275" cy="28575"/>
              </a:xfrm>
              <a:custGeom>
                <a:avLst/>
                <a:gdLst>
                  <a:gd name="T0" fmla="*/ 0 w 186"/>
                  <a:gd name="T1" fmla="*/ 6 h 18"/>
                  <a:gd name="T2" fmla="*/ 0 w 186"/>
                  <a:gd name="T3" fmla="*/ 0 h 18"/>
                  <a:gd name="T4" fmla="*/ 186 w 186"/>
                  <a:gd name="T5" fmla="*/ 0 h 18"/>
                  <a:gd name="T6" fmla="*/ 186 w 186"/>
                  <a:gd name="T7" fmla="*/ 6 h 18"/>
                  <a:gd name="T8" fmla="*/ 0 w 186"/>
                  <a:gd name="T9" fmla="*/ 6 h 18"/>
                  <a:gd name="T10" fmla="*/ 0 w 186"/>
                  <a:gd name="T11" fmla="*/ 18 h 18"/>
                  <a:gd name="T12" fmla="*/ 186 w 186"/>
                  <a:gd name="T13" fmla="*/ 18 h 18"/>
                  <a:gd name="T14" fmla="*/ 186 w 186"/>
                  <a:gd name="T15" fmla="*/ 6 h 18"/>
                  <a:gd name="T16" fmla="*/ 0 w 186"/>
                  <a:gd name="T17" fmla="*/ 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6" h="18">
                    <a:moveTo>
                      <a:pt x="0" y="6"/>
                    </a:moveTo>
                    <a:lnTo>
                      <a:pt x="0" y="0"/>
                    </a:lnTo>
                    <a:lnTo>
                      <a:pt x="186" y="0"/>
                    </a:lnTo>
                    <a:lnTo>
                      <a:pt x="186" y="6"/>
                    </a:lnTo>
                    <a:lnTo>
                      <a:pt x="0" y="6"/>
                    </a:lnTo>
                    <a:lnTo>
                      <a:pt x="0" y="18"/>
                    </a:lnTo>
                    <a:lnTo>
                      <a:pt x="186" y="18"/>
                    </a:lnTo>
                    <a:lnTo>
                      <a:pt x="186" y="6"/>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487" name="Freeform 65"/>
              <p:cNvSpPr>
                <a:spLocks/>
              </p:cNvSpPr>
              <p:nvPr/>
            </p:nvSpPr>
            <p:spPr bwMode="auto">
              <a:xfrm>
                <a:off x="1304925" y="5734050"/>
                <a:ext cx="295275" cy="28575"/>
              </a:xfrm>
              <a:custGeom>
                <a:avLst/>
                <a:gdLst>
                  <a:gd name="T0" fmla="*/ 0 w 186"/>
                  <a:gd name="T1" fmla="*/ 6 h 18"/>
                  <a:gd name="T2" fmla="*/ 0 w 186"/>
                  <a:gd name="T3" fmla="*/ 0 h 18"/>
                  <a:gd name="T4" fmla="*/ 186 w 186"/>
                  <a:gd name="T5" fmla="*/ 0 h 18"/>
                  <a:gd name="T6" fmla="*/ 186 w 186"/>
                  <a:gd name="T7" fmla="*/ 6 h 18"/>
                  <a:gd name="T8" fmla="*/ 0 w 186"/>
                  <a:gd name="T9" fmla="*/ 6 h 18"/>
                  <a:gd name="T10" fmla="*/ 0 w 186"/>
                  <a:gd name="T11" fmla="*/ 18 h 18"/>
                  <a:gd name="T12" fmla="*/ 186 w 186"/>
                  <a:gd name="T13" fmla="*/ 18 h 18"/>
                  <a:gd name="T14" fmla="*/ 186 w 186"/>
                  <a:gd name="T15" fmla="*/ 6 h 18"/>
                  <a:gd name="T16" fmla="*/ 0 w 186"/>
                  <a:gd name="T17" fmla="*/ 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6" h="18">
                    <a:moveTo>
                      <a:pt x="0" y="6"/>
                    </a:moveTo>
                    <a:lnTo>
                      <a:pt x="0" y="0"/>
                    </a:lnTo>
                    <a:lnTo>
                      <a:pt x="186" y="0"/>
                    </a:lnTo>
                    <a:lnTo>
                      <a:pt x="186" y="6"/>
                    </a:lnTo>
                    <a:lnTo>
                      <a:pt x="0" y="6"/>
                    </a:lnTo>
                    <a:lnTo>
                      <a:pt x="0" y="18"/>
                    </a:lnTo>
                    <a:lnTo>
                      <a:pt x="186" y="18"/>
                    </a:lnTo>
                    <a:lnTo>
                      <a:pt x="186" y="6"/>
                    </a:lnTo>
                    <a:lnTo>
                      <a:pt x="0" y="6"/>
                    </a:lnTo>
                  </a:path>
                </a:pathLst>
              </a:custGeom>
              <a:solidFill>
                <a:srgbClr val="FF0000"/>
              </a:solidFill>
              <a:ln w="9525">
                <a:solidFill>
                  <a:srgbClr val="C0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488" name="Line 66"/>
              <p:cNvSpPr>
                <a:spLocks noChangeShapeType="1"/>
              </p:cNvSpPr>
              <p:nvPr/>
            </p:nvSpPr>
            <p:spPr bwMode="auto">
              <a:xfrm flipV="1">
                <a:off x="1457325" y="5724525"/>
                <a:ext cx="0" cy="9525"/>
              </a:xfrm>
              <a:prstGeom prst="line">
                <a:avLst/>
              </a:prstGeom>
              <a:noFill/>
              <a:ln w="9525">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489" name="Line 67"/>
              <p:cNvSpPr>
                <a:spLocks noChangeShapeType="1"/>
              </p:cNvSpPr>
              <p:nvPr/>
            </p:nvSpPr>
            <p:spPr bwMode="auto">
              <a:xfrm>
                <a:off x="1419225" y="5724525"/>
                <a:ext cx="85725" cy="0"/>
              </a:xfrm>
              <a:prstGeom prst="line">
                <a:avLst/>
              </a:prstGeom>
              <a:noFill/>
              <a:ln w="9525">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490" name="Line 68"/>
              <p:cNvSpPr>
                <a:spLocks noChangeShapeType="1"/>
              </p:cNvSpPr>
              <p:nvPr/>
            </p:nvSpPr>
            <p:spPr bwMode="auto">
              <a:xfrm>
                <a:off x="1457325" y="5762625"/>
                <a:ext cx="0" cy="0"/>
              </a:xfrm>
              <a:prstGeom prst="line">
                <a:avLst/>
              </a:prstGeom>
              <a:noFill/>
              <a:ln w="9525">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491" name="Line 69"/>
              <p:cNvSpPr>
                <a:spLocks noChangeShapeType="1"/>
              </p:cNvSpPr>
              <p:nvPr/>
            </p:nvSpPr>
            <p:spPr bwMode="auto">
              <a:xfrm>
                <a:off x="1419225" y="5762625"/>
                <a:ext cx="85725" cy="0"/>
              </a:xfrm>
              <a:prstGeom prst="line">
                <a:avLst/>
              </a:prstGeom>
              <a:noFill/>
              <a:ln w="9525">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492" name="Oval 70"/>
              <p:cNvSpPr>
                <a:spLocks noChangeArrowheads="1"/>
              </p:cNvSpPr>
              <p:nvPr/>
            </p:nvSpPr>
            <p:spPr bwMode="auto">
              <a:xfrm>
                <a:off x="1423988" y="5738813"/>
                <a:ext cx="66675" cy="66675"/>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493" name="Oval 71"/>
              <p:cNvSpPr>
                <a:spLocks noChangeArrowheads="1"/>
              </p:cNvSpPr>
              <p:nvPr/>
            </p:nvSpPr>
            <p:spPr bwMode="auto">
              <a:xfrm>
                <a:off x="1423988" y="5738813"/>
                <a:ext cx="66675" cy="66675"/>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494" name="Oval 72"/>
              <p:cNvSpPr>
                <a:spLocks noChangeArrowheads="1"/>
              </p:cNvSpPr>
              <p:nvPr/>
            </p:nvSpPr>
            <p:spPr bwMode="auto">
              <a:xfrm>
                <a:off x="1423988" y="5729288"/>
                <a:ext cx="66675" cy="66675"/>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496" name="Oval 73"/>
              <p:cNvSpPr>
                <a:spLocks noChangeArrowheads="1"/>
              </p:cNvSpPr>
              <p:nvPr/>
            </p:nvSpPr>
            <p:spPr bwMode="auto">
              <a:xfrm>
                <a:off x="1423988" y="5691188"/>
                <a:ext cx="66675" cy="66675"/>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497" name="Oval 74"/>
              <p:cNvSpPr>
                <a:spLocks noChangeArrowheads="1"/>
              </p:cNvSpPr>
              <p:nvPr/>
            </p:nvSpPr>
            <p:spPr bwMode="auto">
              <a:xfrm>
                <a:off x="1423988" y="5691188"/>
                <a:ext cx="66675" cy="66675"/>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498" name="Oval 75"/>
              <p:cNvSpPr>
                <a:spLocks noChangeArrowheads="1"/>
              </p:cNvSpPr>
              <p:nvPr/>
            </p:nvSpPr>
            <p:spPr bwMode="auto">
              <a:xfrm>
                <a:off x="1423988" y="5691188"/>
                <a:ext cx="66675" cy="66675"/>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500" name="Freeform 76"/>
              <p:cNvSpPr>
                <a:spLocks/>
              </p:cNvSpPr>
              <p:nvPr/>
            </p:nvSpPr>
            <p:spPr bwMode="auto">
              <a:xfrm>
                <a:off x="1695450" y="5800725"/>
                <a:ext cx="295275" cy="19050"/>
              </a:xfrm>
              <a:custGeom>
                <a:avLst/>
                <a:gdLst>
                  <a:gd name="T0" fmla="*/ 0 w 186"/>
                  <a:gd name="T1" fmla="*/ 6 h 12"/>
                  <a:gd name="T2" fmla="*/ 0 w 186"/>
                  <a:gd name="T3" fmla="*/ 0 h 12"/>
                  <a:gd name="T4" fmla="*/ 186 w 186"/>
                  <a:gd name="T5" fmla="*/ 0 h 12"/>
                  <a:gd name="T6" fmla="*/ 186 w 186"/>
                  <a:gd name="T7" fmla="*/ 6 h 12"/>
                  <a:gd name="T8" fmla="*/ 0 w 186"/>
                  <a:gd name="T9" fmla="*/ 6 h 12"/>
                  <a:gd name="T10" fmla="*/ 0 w 186"/>
                  <a:gd name="T11" fmla="*/ 12 h 12"/>
                  <a:gd name="T12" fmla="*/ 186 w 186"/>
                  <a:gd name="T13" fmla="*/ 12 h 12"/>
                  <a:gd name="T14" fmla="*/ 186 w 186"/>
                  <a:gd name="T15" fmla="*/ 6 h 12"/>
                  <a:gd name="T16" fmla="*/ 0 w 186"/>
                  <a:gd name="T17" fmla="*/ 6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6" h="12">
                    <a:moveTo>
                      <a:pt x="0" y="6"/>
                    </a:moveTo>
                    <a:lnTo>
                      <a:pt x="0" y="0"/>
                    </a:lnTo>
                    <a:lnTo>
                      <a:pt x="186" y="0"/>
                    </a:lnTo>
                    <a:lnTo>
                      <a:pt x="186" y="6"/>
                    </a:lnTo>
                    <a:lnTo>
                      <a:pt x="0" y="6"/>
                    </a:lnTo>
                    <a:lnTo>
                      <a:pt x="0" y="12"/>
                    </a:lnTo>
                    <a:lnTo>
                      <a:pt x="186" y="12"/>
                    </a:lnTo>
                    <a:lnTo>
                      <a:pt x="186" y="6"/>
                    </a:lnTo>
                    <a:lnTo>
                      <a:pt x="0" y="6"/>
                    </a:lnTo>
                    <a:close/>
                  </a:path>
                </a:pathLst>
              </a:custGeom>
              <a:solidFill>
                <a:srgbClr val="FF0000"/>
              </a:solidFill>
              <a:ln w="9525">
                <a:solidFill>
                  <a:srgbClr val="FF0000"/>
                </a:solidFill>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501" name="Freeform 77"/>
              <p:cNvSpPr>
                <a:spLocks/>
              </p:cNvSpPr>
              <p:nvPr/>
            </p:nvSpPr>
            <p:spPr bwMode="auto">
              <a:xfrm>
                <a:off x="1695450" y="5800725"/>
                <a:ext cx="295275" cy="19050"/>
              </a:xfrm>
              <a:custGeom>
                <a:avLst/>
                <a:gdLst>
                  <a:gd name="T0" fmla="*/ 0 w 186"/>
                  <a:gd name="T1" fmla="*/ 6 h 12"/>
                  <a:gd name="T2" fmla="*/ 0 w 186"/>
                  <a:gd name="T3" fmla="*/ 0 h 12"/>
                  <a:gd name="T4" fmla="*/ 186 w 186"/>
                  <a:gd name="T5" fmla="*/ 0 h 12"/>
                  <a:gd name="T6" fmla="*/ 186 w 186"/>
                  <a:gd name="T7" fmla="*/ 6 h 12"/>
                  <a:gd name="T8" fmla="*/ 0 w 186"/>
                  <a:gd name="T9" fmla="*/ 6 h 12"/>
                  <a:gd name="T10" fmla="*/ 0 w 186"/>
                  <a:gd name="T11" fmla="*/ 12 h 12"/>
                  <a:gd name="T12" fmla="*/ 186 w 186"/>
                  <a:gd name="T13" fmla="*/ 12 h 12"/>
                  <a:gd name="T14" fmla="*/ 186 w 186"/>
                  <a:gd name="T15" fmla="*/ 6 h 12"/>
                  <a:gd name="T16" fmla="*/ 0 w 186"/>
                  <a:gd name="T17" fmla="*/ 6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6" h="12">
                    <a:moveTo>
                      <a:pt x="0" y="6"/>
                    </a:moveTo>
                    <a:lnTo>
                      <a:pt x="0" y="0"/>
                    </a:lnTo>
                    <a:lnTo>
                      <a:pt x="186" y="0"/>
                    </a:lnTo>
                    <a:lnTo>
                      <a:pt x="186" y="6"/>
                    </a:lnTo>
                    <a:lnTo>
                      <a:pt x="0" y="6"/>
                    </a:lnTo>
                    <a:lnTo>
                      <a:pt x="0" y="12"/>
                    </a:lnTo>
                    <a:lnTo>
                      <a:pt x="186" y="12"/>
                    </a:lnTo>
                    <a:lnTo>
                      <a:pt x="186" y="6"/>
                    </a:lnTo>
                    <a:lnTo>
                      <a:pt x="0" y="6"/>
                    </a:lnTo>
                  </a:path>
                </a:pathLst>
              </a:cu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503" name="Line 78"/>
              <p:cNvSpPr>
                <a:spLocks noChangeShapeType="1"/>
              </p:cNvSpPr>
              <p:nvPr/>
            </p:nvSpPr>
            <p:spPr bwMode="auto">
              <a:xfrm flipV="1">
                <a:off x="1847850" y="5781675"/>
                <a:ext cx="0" cy="19050"/>
              </a:xfrm>
              <a:prstGeom prst="line">
                <a:avLst/>
              </a:prstGeom>
              <a:noFill/>
              <a:ln w="9525">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28" name="Line 79"/>
              <p:cNvSpPr>
                <a:spLocks noChangeShapeType="1"/>
              </p:cNvSpPr>
              <p:nvPr/>
            </p:nvSpPr>
            <p:spPr bwMode="auto">
              <a:xfrm>
                <a:off x="1809750" y="5781675"/>
                <a:ext cx="85725" cy="0"/>
              </a:xfrm>
              <a:prstGeom prst="line">
                <a:avLst/>
              </a:prstGeom>
              <a:noFill/>
              <a:ln w="9525">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29" name="Line 80"/>
              <p:cNvSpPr>
                <a:spLocks noChangeShapeType="1"/>
              </p:cNvSpPr>
              <p:nvPr/>
            </p:nvSpPr>
            <p:spPr bwMode="auto">
              <a:xfrm>
                <a:off x="1847850" y="5819775"/>
                <a:ext cx="0" cy="9525"/>
              </a:xfrm>
              <a:prstGeom prst="line">
                <a:avLst/>
              </a:prstGeom>
              <a:noFill/>
              <a:ln w="9525">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30" name="Line 81"/>
              <p:cNvSpPr>
                <a:spLocks noChangeShapeType="1"/>
              </p:cNvSpPr>
              <p:nvPr/>
            </p:nvSpPr>
            <p:spPr bwMode="auto">
              <a:xfrm>
                <a:off x="1809750" y="5829300"/>
                <a:ext cx="85725" cy="0"/>
              </a:xfrm>
              <a:prstGeom prst="line">
                <a:avLst/>
              </a:prstGeom>
              <a:noFill/>
              <a:ln w="9525">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31" name="Oval 82"/>
              <p:cNvSpPr>
                <a:spLocks noChangeArrowheads="1"/>
              </p:cNvSpPr>
              <p:nvPr/>
            </p:nvSpPr>
            <p:spPr bwMode="auto">
              <a:xfrm>
                <a:off x="1814513" y="5795963"/>
                <a:ext cx="66675" cy="66675"/>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32" name="Oval 83"/>
              <p:cNvSpPr>
                <a:spLocks noChangeArrowheads="1"/>
              </p:cNvSpPr>
              <p:nvPr/>
            </p:nvSpPr>
            <p:spPr bwMode="auto">
              <a:xfrm>
                <a:off x="1814513" y="5795963"/>
                <a:ext cx="66675" cy="66675"/>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33" name="Oval 84"/>
              <p:cNvSpPr>
                <a:spLocks noChangeArrowheads="1"/>
              </p:cNvSpPr>
              <p:nvPr/>
            </p:nvSpPr>
            <p:spPr bwMode="auto">
              <a:xfrm>
                <a:off x="1814513" y="5795963"/>
                <a:ext cx="66675" cy="66675"/>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34" name="Oval 85"/>
              <p:cNvSpPr>
                <a:spLocks noChangeArrowheads="1"/>
              </p:cNvSpPr>
              <p:nvPr/>
            </p:nvSpPr>
            <p:spPr bwMode="auto">
              <a:xfrm>
                <a:off x="1814513" y="5748338"/>
                <a:ext cx="66675" cy="66675"/>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35" name="Oval 86"/>
              <p:cNvSpPr>
                <a:spLocks noChangeArrowheads="1"/>
              </p:cNvSpPr>
              <p:nvPr/>
            </p:nvSpPr>
            <p:spPr bwMode="auto">
              <a:xfrm>
                <a:off x="1814513" y="5738813"/>
                <a:ext cx="66675" cy="66675"/>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36" name="Oval 87"/>
              <p:cNvSpPr>
                <a:spLocks noChangeArrowheads="1"/>
              </p:cNvSpPr>
              <p:nvPr/>
            </p:nvSpPr>
            <p:spPr bwMode="auto">
              <a:xfrm>
                <a:off x="1814513" y="5719763"/>
                <a:ext cx="66675" cy="66675"/>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37" name="Freeform 88"/>
              <p:cNvSpPr>
                <a:spLocks/>
              </p:cNvSpPr>
              <p:nvPr/>
            </p:nvSpPr>
            <p:spPr bwMode="auto">
              <a:xfrm>
                <a:off x="2085975" y="5362575"/>
                <a:ext cx="304800" cy="47625"/>
              </a:xfrm>
              <a:custGeom>
                <a:avLst/>
                <a:gdLst>
                  <a:gd name="T0" fmla="*/ 0 w 192"/>
                  <a:gd name="T1" fmla="*/ 18 h 30"/>
                  <a:gd name="T2" fmla="*/ 0 w 192"/>
                  <a:gd name="T3" fmla="*/ 0 h 30"/>
                  <a:gd name="T4" fmla="*/ 192 w 192"/>
                  <a:gd name="T5" fmla="*/ 0 h 30"/>
                  <a:gd name="T6" fmla="*/ 192 w 192"/>
                  <a:gd name="T7" fmla="*/ 18 h 30"/>
                  <a:gd name="T8" fmla="*/ 0 w 192"/>
                  <a:gd name="T9" fmla="*/ 18 h 30"/>
                  <a:gd name="T10" fmla="*/ 0 w 192"/>
                  <a:gd name="T11" fmla="*/ 30 h 30"/>
                  <a:gd name="T12" fmla="*/ 192 w 192"/>
                  <a:gd name="T13" fmla="*/ 30 h 30"/>
                  <a:gd name="T14" fmla="*/ 192 w 192"/>
                  <a:gd name="T15" fmla="*/ 18 h 30"/>
                  <a:gd name="T16" fmla="*/ 0 w 192"/>
                  <a:gd name="T17" fmla="*/ 1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2" h="30">
                    <a:moveTo>
                      <a:pt x="0" y="18"/>
                    </a:moveTo>
                    <a:lnTo>
                      <a:pt x="0" y="0"/>
                    </a:lnTo>
                    <a:lnTo>
                      <a:pt x="192" y="0"/>
                    </a:lnTo>
                    <a:lnTo>
                      <a:pt x="192" y="18"/>
                    </a:lnTo>
                    <a:lnTo>
                      <a:pt x="0" y="18"/>
                    </a:lnTo>
                    <a:lnTo>
                      <a:pt x="0" y="30"/>
                    </a:lnTo>
                    <a:lnTo>
                      <a:pt x="192" y="30"/>
                    </a:lnTo>
                    <a:lnTo>
                      <a:pt x="192" y="18"/>
                    </a:lnTo>
                    <a:lnTo>
                      <a:pt x="0" y="18"/>
                    </a:lnTo>
                    <a:close/>
                  </a:path>
                </a:pathLst>
              </a:custGeom>
              <a:solidFill>
                <a:srgbClr val="FF0000"/>
              </a:solidFill>
              <a:ln w="9525">
                <a:solidFill>
                  <a:srgbClr val="FF0000"/>
                </a:solidFill>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38" name="Freeform 89"/>
              <p:cNvSpPr>
                <a:spLocks/>
              </p:cNvSpPr>
              <p:nvPr/>
            </p:nvSpPr>
            <p:spPr bwMode="auto">
              <a:xfrm>
                <a:off x="2085975" y="5362575"/>
                <a:ext cx="304800" cy="47625"/>
              </a:xfrm>
              <a:custGeom>
                <a:avLst/>
                <a:gdLst>
                  <a:gd name="T0" fmla="*/ 0 w 192"/>
                  <a:gd name="T1" fmla="*/ 18 h 30"/>
                  <a:gd name="T2" fmla="*/ 0 w 192"/>
                  <a:gd name="T3" fmla="*/ 0 h 30"/>
                  <a:gd name="T4" fmla="*/ 192 w 192"/>
                  <a:gd name="T5" fmla="*/ 0 h 30"/>
                  <a:gd name="T6" fmla="*/ 192 w 192"/>
                  <a:gd name="T7" fmla="*/ 18 h 30"/>
                  <a:gd name="T8" fmla="*/ 0 w 192"/>
                  <a:gd name="T9" fmla="*/ 18 h 30"/>
                  <a:gd name="T10" fmla="*/ 0 w 192"/>
                  <a:gd name="T11" fmla="*/ 30 h 30"/>
                  <a:gd name="T12" fmla="*/ 192 w 192"/>
                  <a:gd name="T13" fmla="*/ 30 h 30"/>
                  <a:gd name="T14" fmla="*/ 192 w 192"/>
                  <a:gd name="T15" fmla="*/ 18 h 30"/>
                  <a:gd name="T16" fmla="*/ 0 w 192"/>
                  <a:gd name="T17" fmla="*/ 1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2" h="30">
                    <a:moveTo>
                      <a:pt x="0" y="18"/>
                    </a:moveTo>
                    <a:lnTo>
                      <a:pt x="0" y="0"/>
                    </a:lnTo>
                    <a:lnTo>
                      <a:pt x="192" y="0"/>
                    </a:lnTo>
                    <a:lnTo>
                      <a:pt x="192" y="18"/>
                    </a:lnTo>
                    <a:lnTo>
                      <a:pt x="0" y="18"/>
                    </a:lnTo>
                    <a:lnTo>
                      <a:pt x="0" y="30"/>
                    </a:lnTo>
                    <a:lnTo>
                      <a:pt x="192" y="30"/>
                    </a:lnTo>
                    <a:lnTo>
                      <a:pt x="192" y="18"/>
                    </a:lnTo>
                    <a:lnTo>
                      <a:pt x="0" y="18"/>
                    </a:lnTo>
                  </a:path>
                </a:pathLst>
              </a:custGeom>
              <a:solidFill>
                <a:srgbClr val="FF0000"/>
              </a:solidFill>
              <a:ln w="9525">
                <a:solidFill>
                  <a:srgbClr val="C0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39" name="Line 90"/>
              <p:cNvSpPr>
                <a:spLocks noChangeShapeType="1"/>
              </p:cNvSpPr>
              <p:nvPr/>
            </p:nvSpPr>
            <p:spPr bwMode="auto">
              <a:xfrm flipV="1">
                <a:off x="2238375" y="5343525"/>
                <a:ext cx="0" cy="19050"/>
              </a:xfrm>
              <a:prstGeom prst="line">
                <a:avLst/>
              </a:prstGeom>
              <a:noFill/>
              <a:ln w="9525">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40" name="Line 91"/>
              <p:cNvSpPr>
                <a:spLocks noChangeShapeType="1"/>
              </p:cNvSpPr>
              <p:nvPr/>
            </p:nvSpPr>
            <p:spPr bwMode="auto">
              <a:xfrm>
                <a:off x="2200275" y="5343525"/>
                <a:ext cx="85725" cy="0"/>
              </a:xfrm>
              <a:prstGeom prst="line">
                <a:avLst/>
              </a:prstGeom>
              <a:noFill/>
              <a:ln w="9525">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41" name="Line 92"/>
              <p:cNvSpPr>
                <a:spLocks noChangeShapeType="1"/>
              </p:cNvSpPr>
              <p:nvPr/>
            </p:nvSpPr>
            <p:spPr bwMode="auto">
              <a:xfrm>
                <a:off x="2238375" y="5410200"/>
                <a:ext cx="0" cy="28575"/>
              </a:xfrm>
              <a:prstGeom prst="line">
                <a:avLst/>
              </a:prstGeom>
              <a:noFill/>
              <a:ln w="9525">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42" name="Line 93"/>
              <p:cNvSpPr>
                <a:spLocks noChangeShapeType="1"/>
              </p:cNvSpPr>
              <p:nvPr/>
            </p:nvSpPr>
            <p:spPr bwMode="auto">
              <a:xfrm>
                <a:off x="2200275" y="5438775"/>
                <a:ext cx="85725" cy="0"/>
              </a:xfrm>
              <a:prstGeom prst="line">
                <a:avLst/>
              </a:prstGeom>
              <a:noFill/>
              <a:ln w="9525">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43" name="Oval 94"/>
              <p:cNvSpPr>
                <a:spLocks noChangeArrowheads="1"/>
              </p:cNvSpPr>
              <p:nvPr/>
            </p:nvSpPr>
            <p:spPr bwMode="auto">
              <a:xfrm>
                <a:off x="2205038" y="5414963"/>
                <a:ext cx="66675" cy="66675"/>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44" name="Oval 95"/>
              <p:cNvSpPr>
                <a:spLocks noChangeArrowheads="1"/>
              </p:cNvSpPr>
              <p:nvPr/>
            </p:nvSpPr>
            <p:spPr bwMode="auto">
              <a:xfrm>
                <a:off x="2205038" y="5405438"/>
                <a:ext cx="66675" cy="66675"/>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45" name="Oval 96"/>
              <p:cNvSpPr>
                <a:spLocks noChangeArrowheads="1"/>
              </p:cNvSpPr>
              <p:nvPr/>
            </p:nvSpPr>
            <p:spPr bwMode="auto">
              <a:xfrm>
                <a:off x="2205038" y="5405438"/>
                <a:ext cx="66675" cy="66675"/>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46" name="Oval 97"/>
              <p:cNvSpPr>
                <a:spLocks noChangeArrowheads="1"/>
              </p:cNvSpPr>
              <p:nvPr/>
            </p:nvSpPr>
            <p:spPr bwMode="auto">
              <a:xfrm>
                <a:off x="2205038" y="5300663"/>
                <a:ext cx="66675" cy="66675"/>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47" name="Oval 98"/>
              <p:cNvSpPr>
                <a:spLocks noChangeArrowheads="1"/>
              </p:cNvSpPr>
              <p:nvPr/>
            </p:nvSpPr>
            <p:spPr bwMode="auto">
              <a:xfrm>
                <a:off x="2205038" y="5300663"/>
                <a:ext cx="66675" cy="66675"/>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48" name="Oval 99"/>
              <p:cNvSpPr>
                <a:spLocks noChangeArrowheads="1"/>
              </p:cNvSpPr>
              <p:nvPr/>
            </p:nvSpPr>
            <p:spPr bwMode="auto">
              <a:xfrm>
                <a:off x="2205038" y="5281613"/>
                <a:ext cx="66675" cy="66675"/>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53" name="Freeform 100"/>
              <p:cNvSpPr>
                <a:spLocks/>
              </p:cNvSpPr>
              <p:nvPr/>
            </p:nvSpPr>
            <p:spPr bwMode="auto">
              <a:xfrm>
                <a:off x="2476500" y="5257800"/>
                <a:ext cx="304800" cy="66675"/>
              </a:xfrm>
              <a:custGeom>
                <a:avLst/>
                <a:gdLst>
                  <a:gd name="T0" fmla="*/ 0 w 192"/>
                  <a:gd name="T1" fmla="*/ 24 h 42"/>
                  <a:gd name="T2" fmla="*/ 0 w 192"/>
                  <a:gd name="T3" fmla="*/ 0 h 42"/>
                  <a:gd name="T4" fmla="*/ 192 w 192"/>
                  <a:gd name="T5" fmla="*/ 0 h 42"/>
                  <a:gd name="T6" fmla="*/ 192 w 192"/>
                  <a:gd name="T7" fmla="*/ 24 h 42"/>
                  <a:gd name="T8" fmla="*/ 0 w 192"/>
                  <a:gd name="T9" fmla="*/ 24 h 42"/>
                  <a:gd name="T10" fmla="*/ 0 w 192"/>
                  <a:gd name="T11" fmla="*/ 42 h 42"/>
                  <a:gd name="T12" fmla="*/ 192 w 192"/>
                  <a:gd name="T13" fmla="*/ 42 h 42"/>
                  <a:gd name="T14" fmla="*/ 192 w 192"/>
                  <a:gd name="T15" fmla="*/ 24 h 42"/>
                  <a:gd name="T16" fmla="*/ 0 w 192"/>
                  <a:gd name="T17" fmla="*/ 2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2" h="42">
                    <a:moveTo>
                      <a:pt x="0" y="24"/>
                    </a:moveTo>
                    <a:lnTo>
                      <a:pt x="0" y="0"/>
                    </a:lnTo>
                    <a:lnTo>
                      <a:pt x="192" y="0"/>
                    </a:lnTo>
                    <a:lnTo>
                      <a:pt x="192" y="24"/>
                    </a:lnTo>
                    <a:lnTo>
                      <a:pt x="0" y="24"/>
                    </a:lnTo>
                    <a:lnTo>
                      <a:pt x="0" y="42"/>
                    </a:lnTo>
                    <a:lnTo>
                      <a:pt x="192" y="42"/>
                    </a:lnTo>
                    <a:lnTo>
                      <a:pt x="192" y="24"/>
                    </a:lnTo>
                    <a:lnTo>
                      <a:pt x="0" y="24"/>
                    </a:lnTo>
                    <a:close/>
                  </a:path>
                </a:pathLst>
              </a:custGeom>
              <a:solidFill>
                <a:srgbClr val="FF0000"/>
              </a:solidFill>
              <a:ln w="9525">
                <a:solidFill>
                  <a:srgbClr val="FF0000"/>
                </a:solidFill>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54" name="Freeform 101"/>
              <p:cNvSpPr>
                <a:spLocks/>
              </p:cNvSpPr>
              <p:nvPr/>
            </p:nvSpPr>
            <p:spPr bwMode="auto">
              <a:xfrm>
                <a:off x="2476500" y="5257800"/>
                <a:ext cx="304800" cy="66675"/>
              </a:xfrm>
              <a:custGeom>
                <a:avLst/>
                <a:gdLst>
                  <a:gd name="T0" fmla="*/ 0 w 192"/>
                  <a:gd name="T1" fmla="*/ 24 h 42"/>
                  <a:gd name="T2" fmla="*/ 0 w 192"/>
                  <a:gd name="T3" fmla="*/ 0 h 42"/>
                  <a:gd name="T4" fmla="*/ 192 w 192"/>
                  <a:gd name="T5" fmla="*/ 0 h 42"/>
                  <a:gd name="T6" fmla="*/ 192 w 192"/>
                  <a:gd name="T7" fmla="*/ 24 h 42"/>
                  <a:gd name="T8" fmla="*/ 0 w 192"/>
                  <a:gd name="T9" fmla="*/ 24 h 42"/>
                  <a:gd name="T10" fmla="*/ 0 w 192"/>
                  <a:gd name="T11" fmla="*/ 42 h 42"/>
                  <a:gd name="T12" fmla="*/ 192 w 192"/>
                  <a:gd name="T13" fmla="*/ 42 h 42"/>
                  <a:gd name="T14" fmla="*/ 192 w 192"/>
                  <a:gd name="T15" fmla="*/ 24 h 42"/>
                  <a:gd name="T16" fmla="*/ 0 w 192"/>
                  <a:gd name="T17" fmla="*/ 2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2" h="42">
                    <a:moveTo>
                      <a:pt x="0" y="24"/>
                    </a:moveTo>
                    <a:lnTo>
                      <a:pt x="0" y="0"/>
                    </a:lnTo>
                    <a:lnTo>
                      <a:pt x="192" y="0"/>
                    </a:lnTo>
                    <a:lnTo>
                      <a:pt x="192" y="24"/>
                    </a:lnTo>
                    <a:lnTo>
                      <a:pt x="0" y="24"/>
                    </a:lnTo>
                    <a:lnTo>
                      <a:pt x="0" y="42"/>
                    </a:lnTo>
                    <a:lnTo>
                      <a:pt x="192" y="42"/>
                    </a:lnTo>
                    <a:lnTo>
                      <a:pt x="192" y="24"/>
                    </a:lnTo>
                    <a:lnTo>
                      <a:pt x="0" y="24"/>
                    </a:lnTo>
                  </a:path>
                </a:pathLst>
              </a:custGeom>
              <a:solidFill>
                <a:srgbClr val="FF0000"/>
              </a:solidFill>
              <a:ln w="9525">
                <a:solidFill>
                  <a:srgbClr val="C0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55" name="Line 102"/>
              <p:cNvSpPr>
                <a:spLocks noChangeShapeType="1"/>
              </p:cNvSpPr>
              <p:nvPr/>
            </p:nvSpPr>
            <p:spPr bwMode="auto">
              <a:xfrm flipV="1">
                <a:off x="2628900" y="5238750"/>
                <a:ext cx="0" cy="19050"/>
              </a:xfrm>
              <a:prstGeom prst="line">
                <a:avLst/>
              </a:prstGeom>
              <a:noFill/>
              <a:ln w="9525">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56" name="Line 103"/>
              <p:cNvSpPr>
                <a:spLocks noChangeShapeType="1"/>
              </p:cNvSpPr>
              <p:nvPr/>
            </p:nvSpPr>
            <p:spPr bwMode="auto">
              <a:xfrm>
                <a:off x="2590800" y="5238750"/>
                <a:ext cx="85725" cy="0"/>
              </a:xfrm>
              <a:prstGeom prst="line">
                <a:avLst/>
              </a:prstGeom>
              <a:noFill/>
              <a:ln w="9525">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57" name="Line 104"/>
              <p:cNvSpPr>
                <a:spLocks noChangeShapeType="1"/>
              </p:cNvSpPr>
              <p:nvPr/>
            </p:nvSpPr>
            <p:spPr bwMode="auto">
              <a:xfrm>
                <a:off x="2628900" y="5324475"/>
                <a:ext cx="0" cy="28575"/>
              </a:xfrm>
              <a:prstGeom prst="line">
                <a:avLst/>
              </a:prstGeom>
              <a:noFill/>
              <a:ln w="9525">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58" name="Line 105"/>
              <p:cNvSpPr>
                <a:spLocks noChangeShapeType="1"/>
              </p:cNvSpPr>
              <p:nvPr/>
            </p:nvSpPr>
            <p:spPr bwMode="auto">
              <a:xfrm>
                <a:off x="2590800" y="5353050"/>
                <a:ext cx="85725" cy="0"/>
              </a:xfrm>
              <a:prstGeom prst="line">
                <a:avLst/>
              </a:prstGeom>
              <a:noFill/>
              <a:ln w="9525">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59" name="Oval 106"/>
              <p:cNvSpPr>
                <a:spLocks noChangeArrowheads="1"/>
              </p:cNvSpPr>
              <p:nvPr/>
            </p:nvSpPr>
            <p:spPr bwMode="auto">
              <a:xfrm>
                <a:off x="2595563" y="5338763"/>
                <a:ext cx="66675" cy="66675"/>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026" name="Oval 107"/>
              <p:cNvSpPr>
                <a:spLocks noChangeArrowheads="1"/>
              </p:cNvSpPr>
              <p:nvPr/>
            </p:nvSpPr>
            <p:spPr bwMode="auto">
              <a:xfrm>
                <a:off x="2595563" y="5329238"/>
                <a:ext cx="66675" cy="66675"/>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027" name="Oval 108"/>
              <p:cNvSpPr>
                <a:spLocks noChangeArrowheads="1"/>
              </p:cNvSpPr>
              <p:nvPr/>
            </p:nvSpPr>
            <p:spPr bwMode="auto">
              <a:xfrm>
                <a:off x="2595563" y="5319713"/>
                <a:ext cx="66675" cy="66675"/>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1028" name="Oval 109"/>
              <p:cNvSpPr>
                <a:spLocks noChangeArrowheads="1"/>
              </p:cNvSpPr>
              <p:nvPr/>
            </p:nvSpPr>
            <p:spPr bwMode="auto">
              <a:xfrm>
                <a:off x="2595563" y="5205413"/>
                <a:ext cx="66675" cy="66675"/>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971" name="Oval 110"/>
              <p:cNvSpPr>
                <a:spLocks noChangeArrowheads="1"/>
              </p:cNvSpPr>
              <p:nvPr/>
            </p:nvSpPr>
            <p:spPr bwMode="auto">
              <a:xfrm>
                <a:off x="2595563" y="5205413"/>
                <a:ext cx="66675" cy="66675"/>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972" name="Oval 111"/>
              <p:cNvSpPr>
                <a:spLocks noChangeArrowheads="1"/>
              </p:cNvSpPr>
              <p:nvPr/>
            </p:nvSpPr>
            <p:spPr bwMode="auto">
              <a:xfrm>
                <a:off x="2595563" y="5157788"/>
                <a:ext cx="66675" cy="66675"/>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974" name="Freeform 112"/>
              <p:cNvSpPr>
                <a:spLocks/>
              </p:cNvSpPr>
              <p:nvPr/>
            </p:nvSpPr>
            <p:spPr bwMode="auto">
              <a:xfrm>
                <a:off x="2867025" y="4924425"/>
                <a:ext cx="304800" cy="57150"/>
              </a:xfrm>
              <a:custGeom>
                <a:avLst/>
                <a:gdLst>
                  <a:gd name="T0" fmla="*/ 0 w 192"/>
                  <a:gd name="T1" fmla="*/ 12 h 36"/>
                  <a:gd name="T2" fmla="*/ 0 w 192"/>
                  <a:gd name="T3" fmla="*/ 0 h 36"/>
                  <a:gd name="T4" fmla="*/ 192 w 192"/>
                  <a:gd name="T5" fmla="*/ 0 h 36"/>
                  <a:gd name="T6" fmla="*/ 192 w 192"/>
                  <a:gd name="T7" fmla="*/ 12 h 36"/>
                  <a:gd name="T8" fmla="*/ 0 w 192"/>
                  <a:gd name="T9" fmla="*/ 12 h 36"/>
                  <a:gd name="T10" fmla="*/ 0 w 192"/>
                  <a:gd name="T11" fmla="*/ 36 h 36"/>
                  <a:gd name="T12" fmla="*/ 192 w 192"/>
                  <a:gd name="T13" fmla="*/ 36 h 36"/>
                  <a:gd name="T14" fmla="*/ 192 w 192"/>
                  <a:gd name="T15" fmla="*/ 12 h 36"/>
                  <a:gd name="T16" fmla="*/ 0 w 192"/>
                  <a:gd name="T17" fmla="*/ 1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2" h="36">
                    <a:moveTo>
                      <a:pt x="0" y="12"/>
                    </a:moveTo>
                    <a:lnTo>
                      <a:pt x="0" y="0"/>
                    </a:lnTo>
                    <a:lnTo>
                      <a:pt x="192" y="0"/>
                    </a:lnTo>
                    <a:lnTo>
                      <a:pt x="192" y="12"/>
                    </a:lnTo>
                    <a:lnTo>
                      <a:pt x="0" y="12"/>
                    </a:lnTo>
                    <a:lnTo>
                      <a:pt x="0" y="36"/>
                    </a:lnTo>
                    <a:lnTo>
                      <a:pt x="192" y="36"/>
                    </a:lnTo>
                    <a:lnTo>
                      <a:pt x="192" y="12"/>
                    </a:lnTo>
                    <a:lnTo>
                      <a:pt x="0" y="12"/>
                    </a:lnTo>
                    <a:close/>
                  </a:path>
                </a:pathLst>
              </a:custGeom>
              <a:solidFill>
                <a:srgbClr val="FF0000"/>
              </a:solidFill>
              <a:ln w="9525">
                <a:solidFill>
                  <a:srgbClr val="FF0000"/>
                </a:solidFill>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975" name="Freeform 113"/>
              <p:cNvSpPr>
                <a:spLocks/>
              </p:cNvSpPr>
              <p:nvPr/>
            </p:nvSpPr>
            <p:spPr bwMode="auto">
              <a:xfrm>
                <a:off x="2867025" y="4924425"/>
                <a:ext cx="304800" cy="57150"/>
              </a:xfrm>
              <a:custGeom>
                <a:avLst/>
                <a:gdLst>
                  <a:gd name="T0" fmla="*/ 0 w 192"/>
                  <a:gd name="T1" fmla="*/ 12 h 36"/>
                  <a:gd name="T2" fmla="*/ 0 w 192"/>
                  <a:gd name="T3" fmla="*/ 0 h 36"/>
                  <a:gd name="T4" fmla="*/ 192 w 192"/>
                  <a:gd name="T5" fmla="*/ 0 h 36"/>
                  <a:gd name="T6" fmla="*/ 192 w 192"/>
                  <a:gd name="T7" fmla="*/ 12 h 36"/>
                  <a:gd name="T8" fmla="*/ 0 w 192"/>
                  <a:gd name="T9" fmla="*/ 12 h 36"/>
                  <a:gd name="T10" fmla="*/ 0 w 192"/>
                  <a:gd name="T11" fmla="*/ 36 h 36"/>
                  <a:gd name="T12" fmla="*/ 192 w 192"/>
                  <a:gd name="T13" fmla="*/ 36 h 36"/>
                  <a:gd name="T14" fmla="*/ 192 w 192"/>
                  <a:gd name="T15" fmla="*/ 12 h 36"/>
                  <a:gd name="T16" fmla="*/ 0 w 192"/>
                  <a:gd name="T17" fmla="*/ 1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2" h="36">
                    <a:moveTo>
                      <a:pt x="0" y="12"/>
                    </a:moveTo>
                    <a:lnTo>
                      <a:pt x="0" y="0"/>
                    </a:lnTo>
                    <a:lnTo>
                      <a:pt x="192" y="0"/>
                    </a:lnTo>
                    <a:lnTo>
                      <a:pt x="192" y="12"/>
                    </a:lnTo>
                    <a:lnTo>
                      <a:pt x="0" y="12"/>
                    </a:lnTo>
                    <a:lnTo>
                      <a:pt x="0" y="36"/>
                    </a:lnTo>
                    <a:lnTo>
                      <a:pt x="192" y="36"/>
                    </a:lnTo>
                    <a:lnTo>
                      <a:pt x="192" y="12"/>
                    </a:lnTo>
                    <a:lnTo>
                      <a:pt x="0" y="12"/>
                    </a:lnTo>
                  </a:path>
                </a:pathLst>
              </a:custGeom>
              <a:solidFill>
                <a:srgbClr val="FF0000"/>
              </a:solidFill>
              <a:ln w="9525">
                <a:solidFill>
                  <a:srgbClr val="C0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976" name="Line 114"/>
              <p:cNvSpPr>
                <a:spLocks noChangeShapeType="1"/>
              </p:cNvSpPr>
              <p:nvPr/>
            </p:nvSpPr>
            <p:spPr bwMode="auto">
              <a:xfrm flipV="1">
                <a:off x="3019425" y="4905375"/>
                <a:ext cx="0" cy="19050"/>
              </a:xfrm>
              <a:prstGeom prst="line">
                <a:avLst/>
              </a:prstGeom>
              <a:noFill/>
              <a:ln w="9525">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977" name="Line 115"/>
              <p:cNvSpPr>
                <a:spLocks noChangeShapeType="1"/>
              </p:cNvSpPr>
              <p:nvPr/>
            </p:nvSpPr>
            <p:spPr bwMode="auto">
              <a:xfrm>
                <a:off x="2981325" y="4905375"/>
                <a:ext cx="85725" cy="0"/>
              </a:xfrm>
              <a:prstGeom prst="line">
                <a:avLst/>
              </a:prstGeom>
              <a:noFill/>
              <a:ln w="9525">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978" name="Line 116"/>
              <p:cNvSpPr>
                <a:spLocks noChangeShapeType="1"/>
              </p:cNvSpPr>
              <p:nvPr/>
            </p:nvSpPr>
            <p:spPr bwMode="auto">
              <a:xfrm>
                <a:off x="3019425" y="4981575"/>
                <a:ext cx="0" cy="28575"/>
              </a:xfrm>
              <a:prstGeom prst="line">
                <a:avLst/>
              </a:prstGeom>
              <a:noFill/>
              <a:ln w="9525">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979" name="Line 117"/>
              <p:cNvSpPr>
                <a:spLocks noChangeShapeType="1"/>
              </p:cNvSpPr>
              <p:nvPr/>
            </p:nvSpPr>
            <p:spPr bwMode="auto">
              <a:xfrm>
                <a:off x="2981325" y="5010150"/>
                <a:ext cx="85725" cy="0"/>
              </a:xfrm>
              <a:prstGeom prst="line">
                <a:avLst/>
              </a:prstGeom>
              <a:noFill/>
              <a:ln w="9525">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980" name="Oval 118"/>
              <p:cNvSpPr>
                <a:spLocks noChangeArrowheads="1"/>
              </p:cNvSpPr>
              <p:nvPr/>
            </p:nvSpPr>
            <p:spPr bwMode="auto">
              <a:xfrm>
                <a:off x="2986088" y="5091113"/>
                <a:ext cx="66675" cy="66675"/>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981" name="Oval 119"/>
              <p:cNvSpPr>
                <a:spLocks noChangeArrowheads="1"/>
              </p:cNvSpPr>
              <p:nvPr/>
            </p:nvSpPr>
            <p:spPr bwMode="auto">
              <a:xfrm>
                <a:off x="2986088" y="4976813"/>
                <a:ext cx="66675" cy="66675"/>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982" name="Oval 120"/>
              <p:cNvSpPr>
                <a:spLocks noChangeArrowheads="1"/>
              </p:cNvSpPr>
              <p:nvPr/>
            </p:nvSpPr>
            <p:spPr bwMode="auto">
              <a:xfrm>
                <a:off x="2986088" y="4976813"/>
                <a:ext cx="66675" cy="66675"/>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983" name="Oval 121"/>
              <p:cNvSpPr>
                <a:spLocks noChangeArrowheads="1"/>
              </p:cNvSpPr>
              <p:nvPr/>
            </p:nvSpPr>
            <p:spPr bwMode="auto">
              <a:xfrm>
                <a:off x="2986088" y="4872038"/>
                <a:ext cx="66675" cy="66675"/>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984" name="Oval 122"/>
              <p:cNvSpPr>
                <a:spLocks noChangeArrowheads="1"/>
              </p:cNvSpPr>
              <p:nvPr/>
            </p:nvSpPr>
            <p:spPr bwMode="auto">
              <a:xfrm>
                <a:off x="2986088" y="4872038"/>
                <a:ext cx="66675" cy="66675"/>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985" name="Oval 123"/>
              <p:cNvSpPr>
                <a:spLocks noChangeArrowheads="1"/>
              </p:cNvSpPr>
              <p:nvPr/>
            </p:nvSpPr>
            <p:spPr bwMode="auto">
              <a:xfrm>
                <a:off x="2986088" y="4862513"/>
                <a:ext cx="66675" cy="66675"/>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986" name="Freeform 124"/>
              <p:cNvSpPr>
                <a:spLocks/>
              </p:cNvSpPr>
              <p:nvPr/>
            </p:nvSpPr>
            <p:spPr bwMode="auto">
              <a:xfrm>
                <a:off x="3267075" y="5886450"/>
                <a:ext cx="295275" cy="28575"/>
              </a:xfrm>
              <a:custGeom>
                <a:avLst/>
                <a:gdLst>
                  <a:gd name="T0" fmla="*/ 0 w 186"/>
                  <a:gd name="T1" fmla="*/ 12 h 18"/>
                  <a:gd name="T2" fmla="*/ 0 w 186"/>
                  <a:gd name="T3" fmla="*/ 0 h 18"/>
                  <a:gd name="T4" fmla="*/ 186 w 186"/>
                  <a:gd name="T5" fmla="*/ 0 h 18"/>
                  <a:gd name="T6" fmla="*/ 186 w 186"/>
                  <a:gd name="T7" fmla="*/ 12 h 18"/>
                  <a:gd name="T8" fmla="*/ 0 w 186"/>
                  <a:gd name="T9" fmla="*/ 12 h 18"/>
                  <a:gd name="T10" fmla="*/ 0 w 186"/>
                  <a:gd name="T11" fmla="*/ 18 h 18"/>
                  <a:gd name="T12" fmla="*/ 186 w 186"/>
                  <a:gd name="T13" fmla="*/ 18 h 18"/>
                  <a:gd name="T14" fmla="*/ 186 w 186"/>
                  <a:gd name="T15" fmla="*/ 12 h 18"/>
                  <a:gd name="T16" fmla="*/ 0 w 186"/>
                  <a:gd name="T17" fmla="*/ 1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6" h="18">
                    <a:moveTo>
                      <a:pt x="0" y="12"/>
                    </a:moveTo>
                    <a:lnTo>
                      <a:pt x="0" y="0"/>
                    </a:lnTo>
                    <a:lnTo>
                      <a:pt x="186" y="0"/>
                    </a:lnTo>
                    <a:lnTo>
                      <a:pt x="186" y="12"/>
                    </a:lnTo>
                    <a:lnTo>
                      <a:pt x="0" y="12"/>
                    </a:lnTo>
                    <a:lnTo>
                      <a:pt x="0" y="18"/>
                    </a:lnTo>
                    <a:lnTo>
                      <a:pt x="186" y="18"/>
                    </a:lnTo>
                    <a:lnTo>
                      <a:pt x="186" y="12"/>
                    </a:lnTo>
                    <a:lnTo>
                      <a:pt x="0" y="12"/>
                    </a:lnTo>
                    <a:close/>
                  </a:path>
                </a:pathLst>
              </a:custGeom>
              <a:solidFill>
                <a:srgbClr val="FF0000"/>
              </a:solidFill>
              <a:ln w="9525">
                <a:solidFill>
                  <a:srgbClr val="FF0000"/>
                </a:solidFill>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987" name="Freeform 125"/>
              <p:cNvSpPr>
                <a:spLocks/>
              </p:cNvSpPr>
              <p:nvPr/>
            </p:nvSpPr>
            <p:spPr bwMode="auto">
              <a:xfrm>
                <a:off x="3267075" y="5886450"/>
                <a:ext cx="295275" cy="28575"/>
              </a:xfrm>
              <a:custGeom>
                <a:avLst/>
                <a:gdLst>
                  <a:gd name="T0" fmla="*/ 0 w 186"/>
                  <a:gd name="T1" fmla="*/ 12 h 18"/>
                  <a:gd name="T2" fmla="*/ 0 w 186"/>
                  <a:gd name="T3" fmla="*/ 0 h 18"/>
                  <a:gd name="T4" fmla="*/ 186 w 186"/>
                  <a:gd name="T5" fmla="*/ 0 h 18"/>
                  <a:gd name="T6" fmla="*/ 186 w 186"/>
                  <a:gd name="T7" fmla="*/ 12 h 18"/>
                  <a:gd name="T8" fmla="*/ 0 w 186"/>
                  <a:gd name="T9" fmla="*/ 12 h 18"/>
                  <a:gd name="T10" fmla="*/ 0 w 186"/>
                  <a:gd name="T11" fmla="*/ 18 h 18"/>
                  <a:gd name="T12" fmla="*/ 186 w 186"/>
                  <a:gd name="T13" fmla="*/ 18 h 18"/>
                  <a:gd name="T14" fmla="*/ 186 w 186"/>
                  <a:gd name="T15" fmla="*/ 12 h 18"/>
                  <a:gd name="T16" fmla="*/ 0 w 186"/>
                  <a:gd name="T17" fmla="*/ 1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6" h="18">
                    <a:moveTo>
                      <a:pt x="0" y="12"/>
                    </a:moveTo>
                    <a:lnTo>
                      <a:pt x="0" y="0"/>
                    </a:lnTo>
                    <a:lnTo>
                      <a:pt x="186" y="0"/>
                    </a:lnTo>
                    <a:lnTo>
                      <a:pt x="186" y="12"/>
                    </a:lnTo>
                    <a:lnTo>
                      <a:pt x="0" y="12"/>
                    </a:lnTo>
                    <a:lnTo>
                      <a:pt x="0" y="18"/>
                    </a:lnTo>
                    <a:lnTo>
                      <a:pt x="186" y="18"/>
                    </a:lnTo>
                    <a:lnTo>
                      <a:pt x="186" y="12"/>
                    </a:lnTo>
                    <a:lnTo>
                      <a:pt x="0" y="12"/>
                    </a:lnTo>
                  </a:path>
                </a:pathLst>
              </a:custGeom>
              <a:solidFill>
                <a:srgbClr val="FF0000"/>
              </a:solidFill>
              <a:ln w="9525">
                <a:solidFill>
                  <a:srgbClr val="C0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988" name="Line 126"/>
              <p:cNvSpPr>
                <a:spLocks noChangeShapeType="1"/>
              </p:cNvSpPr>
              <p:nvPr/>
            </p:nvSpPr>
            <p:spPr bwMode="auto">
              <a:xfrm flipV="1">
                <a:off x="3409950" y="5876925"/>
                <a:ext cx="0" cy="9525"/>
              </a:xfrm>
              <a:prstGeom prst="line">
                <a:avLst/>
              </a:prstGeom>
              <a:noFill/>
              <a:ln w="9525">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989" name="Line 127"/>
              <p:cNvSpPr>
                <a:spLocks noChangeShapeType="1"/>
              </p:cNvSpPr>
              <p:nvPr/>
            </p:nvSpPr>
            <p:spPr bwMode="auto">
              <a:xfrm>
                <a:off x="3371850" y="5876925"/>
                <a:ext cx="85725" cy="0"/>
              </a:xfrm>
              <a:prstGeom prst="line">
                <a:avLst/>
              </a:prstGeom>
              <a:noFill/>
              <a:ln w="9525">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990" name="Line 128"/>
              <p:cNvSpPr>
                <a:spLocks noChangeShapeType="1"/>
              </p:cNvSpPr>
              <p:nvPr/>
            </p:nvSpPr>
            <p:spPr bwMode="auto">
              <a:xfrm>
                <a:off x="3409950" y="5915025"/>
                <a:ext cx="0" cy="9525"/>
              </a:xfrm>
              <a:prstGeom prst="line">
                <a:avLst/>
              </a:prstGeom>
              <a:noFill/>
              <a:ln w="9525">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991" name="Line 129"/>
              <p:cNvSpPr>
                <a:spLocks noChangeShapeType="1"/>
              </p:cNvSpPr>
              <p:nvPr/>
            </p:nvSpPr>
            <p:spPr bwMode="auto">
              <a:xfrm>
                <a:off x="3371850" y="5924550"/>
                <a:ext cx="85725" cy="0"/>
              </a:xfrm>
              <a:prstGeom prst="line">
                <a:avLst/>
              </a:prstGeom>
              <a:noFill/>
              <a:ln w="9525">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992" name="Oval 130"/>
              <p:cNvSpPr>
                <a:spLocks noChangeArrowheads="1"/>
              </p:cNvSpPr>
              <p:nvPr/>
            </p:nvSpPr>
            <p:spPr bwMode="auto">
              <a:xfrm>
                <a:off x="3376613" y="5891213"/>
                <a:ext cx="66675" cy="66675"/>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993" name="Oval 131"/>
              <p:cNvSpPr>
                <a:spLocks noChangeArrowheads="1"/>
              </p:cNvSpPr>
              <p:nvPr/>
            </p:nvSpPr>
            <p:spPr bwMode="auto">
              <a:xfrm>
                <a:off x="3376613" y="5891213"/>
                <a:ext cx="66675" cy="66675"/>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994" name="Oval 132"/>
              <p:cNvSpPr>
                <a:spLocks noChangeArrowheads="1"/>
              </p:cNvSpPr>
              <p:nvPr/>
            </p:nvSpPr>
            <p:spPr bwMode="auto">
              <a:xfrm>
                <a:off x="3376613" y="5891213"/>
                <a:ext cx="66675" cy="66675"/>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995" name="Oval 133"/>
              <p:cNvSpPr>
                <a:spLocks noChangeArrowheads="1"/>
              </p:cNvSpPr>
              <p:nvPr/>
            </p:nvSpPr>
            <p:spPr bwMode="auto">
              <a:xfrm>
                <a:off x="3376613" y="5843588"/>
                <a:ext cx="66675" cy="66675"/>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996" name="Oval 134"/>
              <p:cNvSpPr>
                <a:spLocks noChangeArrowheads="1"/>
              </p:cNvSpPr>
              <p:nvPr/>
            </p:nvSpPr>
            <p:spPr bwMode="auto">
              <a:xfrm>
                <a:off x="3376613" y="5843588"/>
                <a:ext cx="66675" cy="66675"/>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997" name="Oval 135"/>
              <p:cNvSpPr>
                <a:spLocks noChangeArrowheads="1"/>
              </p:cNvSpPr>
              <p:nvPr/>
            </p:nvSpPr>
            <p:spPr bwMode="auto">
              <a:xfrm>
                <a:off x="3376613" y="5843588"/>
                <a:ext cx="66675" cy="66675"/>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998" name="Freeform 136"/>
              <p:cNvSpPr>
                <a:spLocks/>
              </p:cNvSpPr>
              <p:nvPr/>
            </p:nvSpPr>
            <p:spPr bwMode="auto">
              <a:xfrm>
                <a:off x="3657600" y="4543425"/>
                <a:ext cx="295275" cy="342900"/>
              </a:xfrm>
              <a:custGeom>
                <a:avLst/>
                <a:gdLst>
                  <a:gd name="T0" fmla="*/ 0 w 186"/>
                  <a:gd name="T1" fmla="*/ 138 h 216"/>
                  <a:gd name="T2" fmla="*/ 0 w 186"/>
                  <a:gd name="T3" fmla="*/ 0 h 216"/>
                  <a:gd name="T4" fmla="*/ 186 w 186"/>
                  <a:gd name="T5" fmla="*/ 0 h 216"/>
                  <a:gd name="T6" fmla="*/ 186 w 186"/>
                  <a:gd name="T7" fmla="*/ 138 h 216"/>
                  <a:gd name="T8" fmla="*/ 0 w 186"/>
                  <a:gd name="T9" fmla="*/ 138 h 216"/>
                  <a:gd name="T10" fmla="*/ 0 w 186"/>
                  <a:gd name="T11" fmla="*/ 216 h 216"/>
                  <a:gd name="T12" fmla="*/ 186 w 186"/>
                  <a:gd name="T13" fmla="*/ 216 h 216"/>
                  <a:gd name="T14" fmla="*/ 186 w 186"/>
                  <a:gd name="T15" fmla="*/ 138 h 216"/>
                  <a:gd name="T16" fmla="*/ 0 w 186"/>
                  <a:gd name="T17" fmla="*/ 138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6" h="216">
                    <a:moveTo>
                      <a:pt x="0" y="138"/>
                    </a:moveTo>
                    <a:lnTo>
                      <a:pt x="0" y="0"/>
                    </a:lnTo>
                    <a:lnTo>
                      <a:pt x="186" y="0"/>
                    </a:lnTo>
                    <a:lnTo>
                      <a:pt x="186" y="138"/>
                    </a:lnTo>
                    <a:lnTo>
                      <a:pt x="0" y="138"/>
                    </a:lnTo>
                    <a:lnTo>
                      <a:pt x="0" y="216"/>
                    </a:lnTo>
                    <a:lnTo>
                      <a:pt x="186" y="216"/>
                    </a:lnTo>
                    <a:lnTo>
                      <a:pt x="186" y="138"/>
                    </a:lnTo>
                    <a:lnTo>
                      <a:pt x="0" y="138"/>
                    </a:lnTo>
                    <a:close/>
                  </a:path>
                </a:pathLst>
              </a:custGeom>
              <a:solidFill>
                <a:srgbClr val="FF0000"/>
              </a:solidFill>
              <a:ln>
                <a:solidFill>
                  <a:srgbClr val="FF0000"/>
                </a:solidFill>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3999" name="Freeform 137"/>
              <p:cNvSpPr>
                <a:spLocks/>
              </p:cNvSpPr>
              <p:nvPr/>
            </p:nvSpPr>
            <p:spPr bwMode="auto">
              <a:xfrm>
                <a:off x="3657600" y="4543425"/>
                <a:ext cx="295275" cy="342900"/>
              </a:xfrm>
              <a:custGeom>
                <a:avLst/>
                <a:gdLst>
                  <a:gd name="T0" fmla="*/ 0 w 186"/>
                  <a:gd name="T1" fmla="*/ 138 h 216"/>
                  <a:gd name="T2" fmla="*/ 0 w 186"/>
                  <a:gd name="T3" fmla="*/ 0 h 216"/>
                  <a:gd name="T4" fmla="*/ 186 w 186"/>
                  <a:gd name="T5" fmla="*/ 0 h 216"/>
                  <a:gd name="T6" fmla="*/ 186 w 186"/>
                  <a:gd name="T7" fmla="*/ 138 h 216"/>
                  <a:gd name="T8" fmla="*/ 0 w 186"/>
                  <a:gd name="T9" fmla="*/ 138 h 216"/>
                  <a:gd name="T10" fmla="*/ 0 w 186"/>
                  <a:gd name="T11" fmla="*/ 216 h 216"/>
                  <a:gd name="T12" fmla="*/ 186 w 186"/>
                  <a:gd name="T13" fmla="*/ 216 h 216"/>
                  <a:gd name="T14" fmla="*/ 186 w 186"/>
                  <a:gd name="T15" fmla="*/ 138 h 216"/>
                  <a:gd name="T16" fmla="*/ 0 w 186"/>
                  <a:gd name="T17" fmla="*/ 138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6" h="216">
                    <a:moveTo>
                      <a:pt x="0" y="138"/>
                    </a:moveTo>
                    <a:lnTo>
                      <a:pt x="0" y="0"/>
                    </a:lnTo>
                    <a:lnTo>
                      <a:pt x="186" y="0"/>
                    </a:lnTo>
                    <a:lnTo>
                      <a:pt x="186" y="138"/>
                    </a:lnTo>
                    <a:lnTo>
                      <a:pt x="0" y="138"/>
                    </a:lnTo>
                    <a:lnTo>
                      <a:pt x="0" y="216"/>
                    </a:lnTo>
                    <a:lnTo>
                      <a:pt x="186" y="216"/>
                    </a:lnTo>
                    <a:lnTo>
                      <a:pt x="186" y="138"/>
                    </a:lnTo>
                    <a:lnTo>
                      <a:pt x="0" y="138"/>
                    </a:lnTo>
                  </a:path>
                </a:pathLst>
              </a:custGeom>
              <a:solidFill>
                <a:srgbClr val="FF0000"/>
              </a:solidFill>
              <a:ln w="9525">
                <a:solidFill>
                  <a:srgbClr val="C0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832" name="Line 138"/>
              <p:cNvSpPr>
                <a:spLocks noChangeShapeType="1"/>
              </p:cNvSpPr>
              <p:nvPr/>
            </p:nvSpPr>
            <p:spPr bwMode="auto">
              <a:xfrm flipV="1">
                <a:off x="3800475" y="4486275"/>
                <a:ext cx="0" cy="57150"/>
              </a:xfrm>
              <a:prstGeom prst="line">
                <a:avLst/>
              </a:prstGeom>
              <a:noFill/>
              <a:ln w="9525">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833" name="Line 139"/>
              <p:cNvSpPr>
                <a:spLocks noChangeShapeType="1"/>
              </p:cNvSpPr>
              <p:nvPr/>
            </p:nvSpPr>
            <p:spPr bwMode="auto">
              <a:xfrm>
                <a:off x="3762375" y="4486275"/>
                <a:ext cx="85725" cy="0"/>
              </a:xfrm>
              <a:prstGeom prst="line">
                <a:avLst/>
              </a:prstGeom>
              <a:noFill/>
              <a:ln w="9525">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834" name="Line 140"/>
              <p:cNvSpPr>
                <a:spLocks noChangeShapeType="1"/>
              </p:cNvSpPr>
              <p:nvPr/>
            </p:nvSpPr>
            <p:spPr bwMode="auto">
              <a:xfrm>
                <a:off x="3800475" y="4886325"/>
                <a:ext cx="0" cy="76200"/>
              </a:xfrm>
              <a:prstGeom prst="line">
                <a:avLst/>
              </a:prstGeom>
              <a:noFill/>
              <a:ln w="9525">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835" name="Line 141"/>
              <p:cNvSpPr>
                <a:spLocks noChangeShapeType="1"/>
              </p:cNvSpPr>
              <p:nvPr/>
            </p:nvSpPr>
            <p:spPr bwMode="auto">
              <a:xfrm>
                <a:off x="3762375" y="4962525"/>
                <a:ext cx="85725" cy="0"/>
              </a:xfrm>
              <a:prstGeom prst="line">
                <a:avLst/>
              </a:prstGeom>
              <a:noFill/>
              <a:ln w="9525">
                <a:solidFill>
                  <a:srgbClr val="FF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836" name="Oval 142"/>
              <p:cNvSpPr>
                <a:spLocks noChangeArrowheads="1"/>
              </p:cNvSpPr>
              <p:nvPr/>
            </p:nvSpPr>
            <p:spPr bwMode="auto">
              <a:xfrm>
                <a:off x="3767138" y="5014913"/>
                <a:ext cx="66675" cy="66675"/>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837" name="Oval 143"/>
              <p:cNvSpPr>
                <a:spLocks noChangeArrowheads="1"/>
              </p:cNvSpPr>
              <p:nvPr/>
            </p:nvSpPr>
            <p:spPr bwMode="auto">
              <a:xfrm>
                <a:off x="3767138" y="4976813"/>
                <a:ext cx="66675" cy="66675"/>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838" name="Oval 144"/>
              <p:cNvSpPr>
                <a:spLocks noChangeArrowheads="1"/>
              </p:cNvSpPr>
              <p:nvPr/>
            </p:nvSpPr>
            <p:spPr bwMode="auto">
              <a:xfrm>
                <a:off x="3767138" y="4948238"/>
                <a:ext cx="66675" cy="66675"/>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839" name="Oval 145"/>
              <p:cNvSpPr>
                <a:spLocks noChangeArrowheads="1"/>
              </p:cNvSpPr>
              <p:nvPr/>
            </p:nvSpPr>
            <p:spPr bwMode="auto">
              <a:xfrm>
                <a:off x="3767138" y="4424363"/>
                <a:ext cx="66675" cy="66675"/>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840" name="Oval 146"/>
              <p:cNvSpPr>
                <a:spLocks noChangeArrowheads="1"/>
              </p:cNvSpPr>
              <p:nvPr/>
            </p:nvSpPr>
            <p:spPr bwMode="auto">
              <a:xfrm>
                <a:off x="3767138" y="4414838"/>
                <a:ext cx="66675" cy="66675"/>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FF0000"/>
                  </a:solidFill>
                  <a:latin typeface="Times New Roman" panose="02020603050405020304" pitchFamily="18" charset="0"/>
                  <a:cs typeface="Times New Roman" panose="02020603050405020304" pitchFamily="18" charset="0"/>
                </a:endParaRPr>
              </a:p>
            </p:txBody>
          </p:sp>
          <p:sp>
            <p:nvSpPr>
              <p:cNvPr id="4841" name="Oval 147"/>
              <p:cNvSpPr>
                <a:spLocks noChangeArrowheads="1"/>
              </p:cNvSpPr>
              <p:nvPr/>
            </p:nvSpPr>
            <p:spPr bwMode="auto">
              <a:xfrm>
                <a:off x="3767138" y="4357688"/>
                <a:ext cx="66675" cy="66675"/>
              </a:xfrm>
              <a:prstGeom prst="ellipse">
                <a:avLst/>
              </a:prstGeom>
              <a:solidFill>
                <a:srgbClr val="FF0000"/>
              </a:solidFill>
              <a:ln w="9525">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842" name="Line 148"/>
              <p:cNvSpPr>
                <a:spLocks noChangeShapeType="1"/>
              </p:cNvSpPr>
              <p:nvPr/>
            </p:nvSpPr>
            <p:spPr bwMode="auto">
              <a:xfrm>
                <a:off x="1257300" y="6048375"/>
                <a:ext cx="2743200"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06" name="Freeform 212"/>
              <p:cNvSpPr>
                <a:spLocks/>
              </p:cNvSpPr>
              <p:nvPr/>
            </p:nvSpPr>
            <p:spPr bwMode="auto">
              <a:xfrm>
                <a:off x="1303400" y="5583859"/>
                <a:ext cx="295275" cy="47625"/>
              </a:xfrm>
              <a:custGeom>
                <a:avLst/>
                <a:gdLst>
                  <a:gd name="T0" fmla="*/ 0 w 186"/>
                  <a:gd name="T1" fmla="*/ 18 h 30"/>
                  <a:gd name="T2" fmla="*/ 0 w 186"/>
                  <a:gd name="T3" fmla="*/ 0 h 30"/>
                  <a:gd name="T4" fmla="*/ 186 w 186"/>
                  <a:gd name="T5" fmla="*/ 0 h 30"/>
                  <a:gd name="T6" fmla="*/ 186 w 186"/>
                  <a:gd name="T7" fmla="*/ 18 h 30"/>
                  <a:gd name="T8" fmla="*/ 0 w 186"/>
                  <a:gd name="T9" fmla="*/ 18 h 30"/>
                  <a:gd name="T10" fmla="*/ 0 w 186"/>
                  <a:gd name="T11" fmla="*/ 30 h 30"/>
                  <a:gd name="T12" fmla="*/ 186 w 186"/>
                  <a:gd name="T13" fmla="*/ 30 h 30"/>
                  <a:gd name="T14" fmla="*/ 186 w 186"/>
                  <a:gd name="T15" fmla="*/ 18 h 30"/>
                  <a:gd name="T16" fmla="*/ 0 w 186"/>
                  <a:gd name="T17" fmla="*/ 1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6" h="30">
                    <a:moveTo>
                      <a:pt x="0" y="18"/>
                    </a:moveTo>
                    <a:lnTo>
                      <a:pt x="0" y="0"/>
                    </a:lnTo>
                    <a:lnTo>
                      <a:pt x="186" y="0"/>
                    </a:lnTo>
                    <a:lnTo>
                      <a:pt x="186" y="18"/>
                    </a:lnTo>
                    <a:lnTo>
                      <a:pt x="0" y="18"/>
                    </a:lnTo>
                    <a:lnTo>
                      <a:pt x="0" y="30"/>
                    </a:lnTo>
                    <a:lnTo>
                      <a:pt x="186" y="30"/>
                    </a:lnTo>
                    <a:lnTo>
                      <a:pt x="186" y="18"/>
                    </a:lnTo>
                    <a:lnTo>
                      <a:pt x="0" y="18"/>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07" name="Freeform 213"/>
              <p:cNvSpPr>
                <a:spLocks/>
              </p:cNvSpPr>
              <p:nvPr/>
            </p:nvSpPr>
            <p:spPr bwMode="auto">
              <a:xfrm>
                <a:off x="1303400" y="5583859"/>
                <a:ext cx="295275" cy="47625"/>
              </a:xfrm>
              <a:custGeom>
                <a:avLst/>
                <a:gdLst>
                  <a:gd name="T0" fmla="*/ 0 w 186"/>
                  <a:gd name="T1" fmla="*/ 18 h 30"/>
                  <a:gd name="T2" fmla="*/ 0 w 186"/>
                  <a:gd name="T3" fmla="*/ 0 h 30"/>
                  <a:gd name="T4" fmla="*/ 186 w 186"/>
                  <a:gd name="T5" fmla="*/ 0 h 30"/>
                  <a:gd name="T6" fmla="*/ 186 w 186"/>
                  <a:gd name="T7" fmla="*/ 18 h 30"/>
                  <a:gd name="T8" fmla="*/ 0 w 186"/>
                  <a:gd name="T9" fmla="*/ 18 h 30"/>
                  <a:gd name="T10" fmla="*/ 0 w 186"/>
                  <a:gd name="T11" fmla="*/ 30 h 30"/>
                  <a:gd name="T12" fmla="*/ 186 w 186"/>
                  <a:gd name="T13" fmla="*/ 30 h 30"/>
                  <a:gd name="T14" fmla="*/ 186 w 186"/>
                  <a:gd name="T15" fmla="*/ 18 h 30"/>
                  <a:gd name="T16" fmla="*/ 0 w 186"/>
                  <a:gd name="T17" fmla="*/ 1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6" h="30">
                    <a:moveTo>
                      <a:pt x="0" y="18"/>
                    </a:moveTo>
                    <a:lnTo>
                      <a:pt x="0" y="0"/>
                    </a:lnTo>
                    <a:lnTo>
                      <a:pt x="186" y="0"/>
                    </a:lnTo>
                    <a:lnTo>
                      <a:pt x="186" y="18"/>
                    </a:lnTo>
                    <a:lnTo>
                      <a:pt x="0" y="18"/>
                    </a:lnTo>
                    <a:lnTo>
                      <a:pt x="0" y="30"/>
                    </a:lnTo>
                    <a:lnTo>
                      <a:pt x="186" y="30"/>
                    </a:lnTo>
                    <a:lnTo>
                      <a:pt x="186" y="18"/>
                    </a:lnTo>
                    <a:lnTo>
                      <a:pt x="0" y="18"/>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08" name="Line 214"/>
              <p:cNvSpPr>
                <a:spLocks noChangeShapeType="1"/>
              </p:cNvSpPr>
              <p:nvPr/>
            </p:nvSpPr>
            <p:spPr bwMode="auto">
              <a:xfrm flipV="1">
                <a:off x="1455800" y="5574334"/>
                <a:ext cx="0" cy="9525"/>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09" name="Line 215"/>
              <p:cNvSpPr>
                <a:spLocks noChangeShapeType="1"/>
              </p:cNvSpPr>
              <p:nvPr/>
            </p:nvSpPr>
            <p:spPr bwMode="auto">
              <a:xfrm>
                <a:off x="1417700" y="5574334"/>
                <a:ext cx="85725"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10" name="Line 216"/>
              <p:cNvSpPr>
                <a:spLocks noChangeShapeType="1"/>
              </p:cNvSpPr>
              <p:nvPr/>
            </p:nvSpPr>
            <p:spPr bwMode="auto">
              <a:xfrm>
                <a:off x="1455800" y="5631484"/>
                <a:ext cx="0" cy="28575"/>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11" name="Line 217"/>
              <p:cNvSpPr>
                <a:spLocks noChangeShapeType="1"/>
              </p:cNvSpPr>
              <p:nvPr/>
            </p:nvSpPr>
            <p:spPr bwMode="auto">
              <a:xfrm>
                <a:off x="1417700" y="5660059"/>
                <a:ext cx="85725"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12" name="Oval 218"/>
              <p:cNvSpPr>
                <a:spLocks noChangeArrowheads="1"/>
              </p:cNvSpPr>
              <p:nvPr/>
            </p:nvSpPr>
            <p:spPr bwMode="auto">
              <a:xfrm>
                <a:off x="1422463" y="5655296"/>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13" name="Oval 219"/>
              <p:cNvSpPr>
                <a:spLocks noChangeArrowheads="1"/>
              </p:cNvSpPr>
              <p:nvPr/>
            </p:nvSpPr>
            <p:spPr bwMode="auto">
              <a:xfrm>
                <a:off x="1422463" y="5645771"/>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14" name="Oval 220"/>
              <p:cNvSpPr>
                <a:spLocks noChangeArrowheads="1"/>
              </p:cNvSpPr>
              <p:nvPr/>
            </p:nvSpPr>
            <p:spPr bwMode="auto">
              <a:xfrm>
                <a:off x="1422463" y="5636246"/>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15" name="Oval 221"/>
              <p:cNvSpPr>
                <a:spLocks noChangeArrowheads="1"/>
              </p:cNvSpPr>
              <p:nvPr/>
            </p:nvSpPr>
            <p:spPr bwMode="auto">
              <a:xfrm>
                <a:off x="1422463" y="5626721"/>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16" name="Oval 222"/>
              <p:cNvSpPr>
                <a:spLocks noChangeArrowheads="1"/>
              </p:cNvSpPr>
              <p:nvPr/>
            </p:nvSpPr>
            <p:spPr bwMode="auto">
              <a:xfrm>
                <a:off x="1422463" y="5531471"/>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17" name="Oval 223"/>
              <p:cNvSpPr>
                <a:spLocks noChangeArrowheads="1"/>
              </p:cNvSpPr>
              <p:nvPr/>
            </p:nvSpPr>
            <p:spPr bwMode="auto">
              <a:xfrm>
                <a:off x="1422463" y="5531471"/>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18" name="Oval 224"/>
              <p:cNvSpPr>
                <a:spLocks noChangeArrowheads="1"/>
              </p:cNvSpPr>
              <p:nvPr/>
            </p:nvSpPr>
            <p:spPr bwMode="auto">
              <a:xfrm>
                <a:off x="1422463" y="5521946"/>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19" name="Oval 225"/>
              <p:cNvSpPr>
                <a:spLocks noChangeArrowheads="1"/>
              </p:cNvSpPr>
              <p:nvPr/>
            </p:nvSpPr>
            <p:spPr bwMode="auto">
              <a:xfrm>
                <a:off x="1422463" y="5521946"/>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20" name="Freeform 226"/>
              <p:cNvSpPr>
                <a:spLocks/>
              </p:cNvSpPr>
              <p:nvPr/>
            </p:nvSpPr>
            <p:spPr bwMode="auto">
              <a:xfrm>
                <a:off x="1693925" y="5793409"/>
                <a:ext cx="295275" cy="38100"/>
              </a:xfrm>
              <a:custGeom>
                <a:avLst/>
                <a:gdLst>
                  <a:gd name="T0" fmla="*/ 0 w 186"/>
                  <a:gd name="T1" fmla="*/ 12 h 24"/>
                  <a:gd name="T2" fmla="*/ 0 w 186"/>
                  <a:gd name="T3" fmla="*/ 0 h 24"/>
                  <a:gd name="T4" fmla="*/ 186 w 186"/>
                  <a:gd name="T5" fmla="*/ 0 h 24"/>
                  <a:gd name="T6" fmla="*/ 186 w 186"/>
                  <a:gd name="T7" fmla="*/ 12 h 24"/>
                  <a:gd name="T8" fmla="*/ 0 w 186"/>
                  <a:gd name="T9" fmla="*/ 12 h 24"/>
                  <a:gd name="T10" fmla="*/ 0 w 186"/>
                  <a:gd name="T11" fmla="*/ 24 h 24"/>
                  <a:gd name="T12" fmla="*/ 186 w 186"/>
                  <a:gd name="T13" fmla="*/ 24 h 24"/>
                  <a:gd name="T14" fmla="*/ 186 w 186"/>
                  <a:gd name="T15" fmla="*/ 12 h 24"/>
                  <a:gd name="T16" fmla="*/ 0 w 186"/>
                  <a:gd name="T17"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6" h="24">
                    <a:moveTo>
                      <a:pt x="0" y="12"/>
                    </a:moveTo>
                    <a:lnTo>
                      <a:pt x="0" y="0"/>
                    </a:lnTo>
                    <a:lnTo>
                      <a:pt x="186" y="0"/>
                    </a:lnTo>
                    <a:lnTo>
                      <a:pt x="186" y="12"/>
                    </a:lnTo>
                    <a:lnTo>
                      <a:pt x="0" y="12"/>
                    </a:lnTo>
                    <a:lnTo>
                      <a:pt x="0" y="24"/>
                    </a:lnTo>
                    <a:lnTo>
                      <a:pt x="186" y="24"/>
                    </a:lnTo>
                    <a:lnTo>
                      <a:pt x="186" y="12"/>
                    </a:lnTo>
                    <a:lnTo>
                      <a:pt x="0" y="12"/>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21" name="Freeform 227"/>
              <p:cNvSpPr>
                <a:spLocks/>
              </p:cNvSpPr>
              <p:nvPr/>
            </p:nvSpPr>
            <p:spPr bwMode="auto">
              <a:xfrm>
                <a:off x="1693925" y="5793409"/>
                <a:ext cx="295275" cy="38100"/>
              </a:xfrm>
              <a:custGeom>
                <a:avLst/>
                <a:gdLst>
                  <a:gd name="T0" fmla="*/ 0 w 186"/>
                  <a:gd name="T1" fmla="*/ 12 h 24"/>
                  <a:gd name="T2" fmla="*/ 0 w 186"/>
                  <a:gd name="T3" fmla="*/ 0 h 24"/>
                  <a:gd name="T4" fmla="*/ 186 w 186"/>
                  <a:gd name="T5" fmla="*/ 0 h 24"/>
                  <a:gd name="T6" fmla="*/ 186 w 186"/>
                  <a:gd name="T7" fmla="*/ 12 h 24"/>
                  <a:gd name="T8" fmla="*/ 0 w 186"/>
                  <a:gd name="T9" fmla="*/ 12 h 24"/>
                  <a:gd name="T10" fmla="*/ 0 w 186"/>
                  <a:gd name="T11" fmla="*/ 24 h 24"/>
                  <a:gd name="T12" fmla="*/ 186 w 186"/>
                  <a:gd name="T13" fmla="*/ 24 h 24"/>
                  <a:gd name="T14" fmla="*/ 186 w 186"/>
                  <a:gd name="T15" fmla="*/ 12 h 24"/>
                  <a:gd name="T16" fmla="*/ 0 w 186"/>
                  <a:gd name="T17"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6" h="24">
                    <a:moveTo>
                      <a:pt x="0" y="12"/>
                    </a:moveTo>
                    <a:lnTo>
                      <a:pt x="0" y="0"/>
                    </a:lnTo>
                    <a:lnTo>
                      <a:pt x="186" y="0"/>
                    </a:lnTo>
                    <a:lnTo>
                      <a:pt x="186" y="12"/>
                    </a:lnTo>
                    <a:lnTo>
                      <a:pt x="0" y="12"/>
                    </a:lnTo>
                    <a:lnTo>
                      <a:pt x="0" y="24"/>
                    </a:lnTo>
                    <a:lnTo>
                      <a:pt x="186" y="24"/>
                    </a:lnTo>
                    <a:lnTo>
                      <a:pt x="186" y="12"/>
                    </a:lnTo>
                    <a:lnTo>
                      <a:pt x="0" y="12"/>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22" name="Line 228"/>
              <p:cNvSpPr>
                <a:spLocks noChangeShapeType="1"/>
              </p:cNvSpPr>
              <p:nvPr/>
            </p:nvSpPr>
            <p:spPr bwMode="auto">
              <a:xfrm flipV="1">
                <a:off x="1846325" y="5783884"/>
                <a:ext cx="0" cy="9525"/>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23" name="Line 229"/>
              <p:cNvSpPr>
                <a:spLocks noChangeShapeType="1"/>
              </p:cNvSpPr>
              <p:nvPr/>
            </p:nvSpPr>
            <p:spPr bwMode="auto">
              <a:xfrm>
                <a:off x="1808225" y="5783884"/>
                <a:ext cx="85725"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24" name="Line 230"/>
              <p:cNvSpPr>
                <a:spLocks noChangeShapeType="1"/>
              </p:cNvSpPr>
              <p:nvPr/>
            </p:nvSpPr>
            <p:spPr bwMode="auto">
              <a:xfrm>
                <a:off x="1846325" y="5831509"/>
                <a:ext cx="0" cy="1905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25" name="Line 231"/>
              <p:cNvSpPr>
                <a:spLocks noChangeShapeType="1"/>
              </p:cNvSpPr>
              <p:nvPr/>
            </p:nvSpPr>
            <p:spPr bwMode="auto">
              <a:xfrm>
                <a:off x="1808225" y="5850559"/>
                <a:ext cx="85725"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26" name="Oval 232"/>
              <p:cNvSpPr>
                <a:spLocks noChangeArrowheads="1"/>
              </p:cNvSpPr>
              <p:nvPr/>
            </p:nvSpPr>
            <p:spPr bwMode="auto">
              <a:xfrm>
                <a:off x="1812988" y="5836271"/>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27" name="Oval 233"/>
              <p:cNvSpPr>
                <a:spLocks noChangeArrowheads="1"/>
              </p:cNvSpPr>
              <p:nvPr/>
            </p:nvSpPr>
            <p:spPr bwMode="auto">
              <a:xfrm>
                <a:off x="1812988" y="5836271"/>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28" name="Oval 234"/>
              <p:cNvSpPr>
                <a:spLocks noChangeArrowheads="1"/>
              </p:cNvSpPr>
              <p:nvPr/>
            </p:nvSpPr>
            <p:spPr bwMode="auto">
              <a:xfrm>
                <a:off x="1812988" y="5836271"/>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29" name="Oval 235"/>
              <p:cNvSpPr>
                <a:spLocks noChangeArrowheads="1"/>
              </p:cNvSpPr>
              <p:nvPr/>
            </p:nvSpPr>
            <p:spPr bwMode="auto">
              <a:xfrm>
                <a:off x="1812988" y="5826746"/>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30" name="Oval 236"/>
              <p:cNvSpPr>
                <a:spLocks noChangeArrowheads="1"/>
              </p:cNvSpPr>
              <p:nvPr/>
            </p:nvSpPr>
            <p:spPr bwMode="auto">
              <a:xfrm>
                <a:off x="1812988" y="5826746"/>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31" name="Oval 237"/>
              <p:cNvSpPr>
                <a:spLocks noChangeArrowheads="1"/>
              </p:cNvSpPr>
              <p:nvPr/>
            </p:nvSpPr>
            <p:spPr bwMode="auto">
              <a:xfrm>
                <a:off x="1812988" y="5741021"/>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32" name="Oval 238"/>
              <p:cNvSpPr>
                <a:spLocks noChangeArrowheads="1"/>
              </p:cNvSpPr>
              <p:nvPr/>
            </p:nvSpPr>
            <p:spPr bwMode="auto">
              <a:xfrm>
                <a:off x="1812988" y="5741021"/>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33" name="Oval 239"/>
              <p:cNvSpPr>
                <a:spLocks noChangeArrowheads="1"/>
              </p:cNvSpPr>
              <p:nvPr/>
            </p:nvSpPr>
            <p:spPr bwMode="auto">
              <a:xfrm>
                <a:off x="1812988" y="5741021"/>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34" name="Oval 240"/>
              <p:cNvSpPr>
                <a:spLocks noChangeArrowheads="1"/>
              </p:cNvSpPr>
              <p:nvPr/>
            </p:nvSpPr>
            <p:spPr bwMode="auto">
              <a:xfrm>
                <a:off x="1812988" y="5721971"/>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35" name="Oval 241"/>
              <p:cNvSpPr>
                <a:spLocks noChangeArrowheads="1"/>
              </p:cNvSpPr>
              <p:nvPr/>
            </p:nvSpPr>
            <p:spPr bwMode="auto">
              <a:xfrm>
                <a:off x="1812988" y="5702921"/>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36" name="Freeform 242"/>
              <p:cNvSpPr>
                <a:spLocks/>
              </p:cNvSpPr>
              <p:nvPr/>
            </p:nvSpPr>
            <p:spPr bwMode="auto">
              <a:xfrm>
                <a:off x="2084450" y="5431459"/>
                <a:ext cx="304800" cy="19050"/>
              </a:xfrm>
              <a:custGeom>
                <a:avLst/>
                <a:gdLst>
                  <a:gd name="T0" fmla="*/ 0 w 192"/>
                  <a:gd name="T1" fmla="*/ 6 h 12"/>
                  <a:gd name="T2" fmla="*/ 0 w 192"/>
                  <a:gd name="T3" fmla="*/ 0 h 12"/>
                  <a:gd name="T4" fmla="*/ 192 w 192"/>
                  <a:gd name="T5" fmla="*/ 0 h 12"/>
                  <a:gd name="T6" fmla="*/ 192 w 192"/>
                  <a:gd name="T7" fmla="*/ 6 h 12"/>
                  <a:gd name="T8" fmla="*/ 0 w 192"/>
                  <a:gd name="T9" fmla="*/ 6 h 12"/>
                  <a:gd name="T10" fmla="*/ 0 w 192"/>
                  <a:gd name="T11" fmla="*/ 12 h 12"/>
                  <a:gd name="T12" fmla="*/ 192 w 192"/>
                  <a:gd name="T13" fmla="*/ 12 h 12"/>
                  <a:gd name="T14" fmla="*/ 192 w 192"/>
                  <a:gd name="T15" fmla="*/ 6 h 12"/>
                  <a:gd name="T16" fmla="*/ 0 w 192"/>
                  <a:gd name="T17" fmla="*/ 6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2" h="12">
                    <a:moveTo>
                      <a:pt x="0" y="6"/>
                    </a:moveTo>
                    <a:lnTo>
                      <a:pt x="0" y="0"/>
                    </a:lnTo>
                    <a:lnTo>
                      <a:pt x="192" y="0"/>
                    </a:lnTo>
                    <a:lnTo>
                      <a:pt x="192" y="6"/>
                    </a:lnTo>
                    <a:lnTo>
                      <a:pt x="0" y="6"/>
                    </a:lnTo>
                    <a:lnTo>
                      <a:pt x="0" y="12"/>
                    </a:lnTo>
                    <a:lnTo>
                      <a:pt x="192" y="12"/>
                    </a:lnTo>
                    <a:lnTo>
                      <a:pt x="192" y="6"/>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37" name="Freeform 243"/>
              <p:cNvSpPr>
                <a:spLocks/>
              </p:cNvSpPr>
              <p:nvPr/>
            </p:nvSpPr>
            <p:spPr bwMode="auto">
              <a:xfrm>
                <a:off x="2084450" y="5431459"/>
                <a:ext cx="304800" cy="19050"/>
              </a:xfrm>
              <a:custGeom>
                <a:avLst/>
                <a:gdLst>
                  <a:gd name="T0" fmla="*/ 0 w 192"/>
                  <a:gd name="T1" fmla="*/ 6 h 12"/>
                  <a:gd name="T2" fmla="*/ 0 w 192"/>
                  <a:gd name="T3" fmla="*/ 0 h 12"/>
                  <a:gd name="T4" fmla="*/ 192 w 192"/>
                  <a:gd name="T5" fmla="*/ 0 h 12"/>
                  <a:gd name="T6" fmla="*/ 192 w 192"/>
                  <a:gd name="T7" fmla="*/ 6 h 12"/>
                  <a:gd name="T8" fmla="*/ 0 w 192"/>
                  <a:gd name="T9" fmla="*/ 6 h 12"/>
                  <a:gd name="T10" fmla="*/ 0 w 192"/>
                  <a:gd name="T11" fmla="*/ 12 h 12"/>
                  <a:gd name="T12" fmla="*/ 192 w 192"/>
                  <a:gd name="T13" fmla="*/ 12 h 12"/>
                  <a:gd name="T14" fmla="*/ 192 w 192"/>
                  <a:gd name="T15" fmla="*/ 6 h 12"/>
                  <a:gd name="T16" fmla="*/ 0 w 192"/>
                  <a:gd name="T17" fmla="*/ 6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2" h="12">
                    <a:moveTo>
                      <a:pt x="0" y="6"/>
                    </a:moveTo>
                    <a:lnTo>
                      <a:pt x="0" y="0"/>
                    </a:lnTo>
                    <a:lnTo>
                      <a:pt x="192" y="0"/>
                    </a:lnTo>
                    <a:lnTo>
                      <a:pt x="192" y="6"/>
                    </a:lnTo>
                    <a:lnTo>
                      <a:pt x="0" y="6"/>
                    </a:lnTo>
                    <a:lnTo>
                      <a:pt x="0" y="12"/>
                    </a:lnTo>
                    <a:lnTo>
                      <a:pt x="192" y="12"/>
                    </a:lnTo>
                    <a:lnTo>
                      <a:pt x="192" y="6"/>
                    </a:lnTo>
                    <a:lnTo>
                      <a:pt x="0" y="6"/>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38" name="Line 244"/>
              <p:cNvSpPr>
                <a:spLocks noChangeShapeType="1"/>
              </p:cNvSpPr>
              <p:nvPr/>
            </p:nvSpPr>
            <p:spPr bwMode="auto">
              <a:xfrm flipV="1">
                <a:off x="2236850" y="5402884"/>
                <a:ext cx="0" cy="28575"/>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39" name="Line 245"/>
              <p:cNvSpPr>
                <a:spLocks noChangeShapeType="1"/>
              </p:cNvSpPr>
              <p:nvPr/>
            </p:nvSpPr>
            <p:spPr bwMode="auto">
              <a:xfrm>
                <a:off x="2198750" y="5402884"/>
                <a:ext cx="85725"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40" name="Line 246"/>
              <p:cNvSpPr>
                <a:spLocks noChangeShapeType="1"/>
              </p:cNvSpPr>
              <p:nvPr/>
            </p:nvSpPr>
            <p:spPr bwMode="auto">
              <a:xfrm>
                <a:off x="2236850" y="5450509"/>
                <a:ext cx="0" cy="1905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41" name="Line 247"/>
              <p:cNvSpPr>
                <a:spLocks noChangeShapeType="1"/>
              </p:cNvSpPr>
              <p:nvPr/>
            </p:nvSpPr>
            <p:spPr bwMode="auto">
              <a:xfrm>
                <a:off x="2198750" y="5469559"/>
                <a:ext cx="85725"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42" name="Oval 248"/>
              <p:cNvSpPr>
                <a:spLocks noChangeArrowheads="1"/>
              </p:cNvSpPr>
              <p:nvPr/>
            </p:nvSpPr>
            <p:spPr bwMode="auto">
              <a:xfrm>
                <a:off x="2203513" y="5474321"/>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43" name="Oval 249"/>
              <p:cNvSpPr>
                <a:spLocks noChangeArrowheads="1"/>
              </p:cNvSpPr>
              <p:nvPr/>
            </p:nvSpPr>
            <p:spPr bwMode="auto">
              <a:xfrm>
                <a:off x="2203513" y="5455271"/>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44" name="Oval 250"/>
              <p:cNvSpPr>
                <a:spLocks noChangeArrowheads="1"/>
              </p:cNvSpPr>
              <p:nvPr/>
            </p:nvSpPr>
            <p:spPr bwMode="auto">
              <a:xfrm>
                <a:off x="2203513" y="5445746"/>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45" name="Oval 251"/>
              <p:cNvSpPr>
                <a:spLocks noChangeArrowheads="1"/>
              </p:cNvSpPr>
              <p:nvPr/>
            </p:nvSpPr>
            <p:spPr bwMode="auto">
              <a:xfrm>
                <a:off x="2203513" y="5445746"/>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46" name="Oval 252"/>
              <p:cNvSpPr>
                <a:spLocks noChangeArrowheads="1"/>
              </p:cNvSpPr>
              <p:nvPr/>
            </p:nvSpPr>
            <p:spPr bwMode="auto">
              <a:xfrm>
                <a:off x="2203513" y="5436221"/>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47" name="Oval 253"/>
              <p:cNvSpPr>
                <a:spLocks noChangeArrowheads="1"/>
              </p:cNvSpPr>
              <p:nvPr/>
            </p:nvSpPr>
            <p:spPr bwMode="auto">
              <a:xfrm>
                <a:off x="2203513" y="5369546"/>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48" name="Oval 254"/>
              <p:cNvSpPr>
                <a:spLocks noChangeArrowheads="1"/>
              </p:cNvSpPr>
              <p:nvPr/>
            </p:nvSpPr>
            <p:spPr bwMode="auto">
              <a:xfrm>
                <a:off x="2203513" y="5369546"/>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49" name="Oval 255"/>
              <p:cNvSpPr>
                <a:spLocks noChangeArrowheads="1"/>
              </p:cNvSpPr>
              <p:nvPr/>
            </p:nvSpPr>
            <p:spPr bwMode="auto">
              <a:xfrm>
                <a:off x="2203513" y="5360021"/>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50" name="Oval 256"/>
              <p:cNvSpPr>
                <a:spLocks noChangeArrowheads="1"/>
              </p:cNvSpPr>
              <p:nvPr/>
            </p:nvSpPr>
            <p:spPr bwMode="auto">
              <a:xfrm>
                <a:off x="2203513" y="5350496"/>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51" name="Oval 257"/>
              <p:cNvSpPr>
                <a:spLocks noChangeArrowheads="1"/>
              </p:cNvSpPr>
              <p:nvPr/>
            </p:nvSpPr>
            <p:spPr bwMode="auto">
              <a:xfrm>
                <a:off x="2203513" y="5340971"/>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52" name="Freeform 258"/>
              <p:cNvSpPr>
                <a:spLocks/>
              </p:cNvSpPr>
              <p:nvPr/>
            </p:nvSpPr>
            <p:spPr bwMode="auto">
              <a:xfrm>
                <a:off x="2474975" y="5288584"/>
                <a:ext cx="304800" cy="28575"/>
              </a:xfrm>
              <a:custGeom>
                <a:avLst/>
                <a:gdLst>
                  <a:gd name="T0" fmla="*/ 0 w 192"/>
                  <a:gd name="T1" fmla="*/ 12 h 18"/>
                  <a:gd name="T2" fmla="*/ 0 w 192"/>
                  <a:gd name="T3" fmla="*/ 0 h 18"/>
                  <a:gd name="T4" fmla="*/ 192 w 192"/>
                  <a:gd name="T5" fmla="*/ 0 h 18"/>
                  <a:gd name="T6" fmla="*/ 192 w 192"/>
                  <a:gd name="T7" fmla="*/ 12 h 18"/>
                  <a:gd name="T8" fmla="*/ 0 w 192"/>
                  <a:gd name="T9" fmla="*/ 12 h 18"/>
                  <a:gd name="T10" fmla="*/ 0 w 192"/>
                  <a:gd name="T11" fmla="*/ 18 h 18"/>
                  <a:gd name="T12" fmla="*/ 192 w 192"/>
                  <a:gd name="T13" fmla="*/ 18 h 18"/>
                  <a:gd name="T14" fmla="*/ 192 w 192"/>
                  <a:gd name="T15" fmla="*/ 12 h 18"/>
                  <a:gd name="T16" fmla="*/ 0 w 192"/>
                  <a:gd name="T17" fmla="*/ 1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2" h="18">
                    <a:moveTo>
                      <a:pt x="0" y="12"/>
                    </a:moveTo>
                    <a:lnTo>
                      <a:pt x="0" y="0"/>
                    </a:lnTo>
                    <a:lnTo>
                      <a:pt x="192" y="0"/>
                    </a:lnTo>
                    <a:lnTo>
                      <a:pt x="192" y="12"/>
                    </a:lnTo>
                    <a:lnTo>
                      <a:pt x="0" y="12"/>
                    </a:lnTo>
                    <a:lnTo>
                      <a:pt x="0" y="18"/>
                    </a:lnTo>
                    <a:lnTo>
                      <a:pt x="192" y="18"/>
                    </a:lnTo>
                    <a:lnTo>
                      <a:pt x="192" y="12"/>
                    </a:lnTo>
                    <a:lnTo>
                      <a:pt x="0" y="12"/>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53" name="Freeform 259"/>
              <p:cNvSpPr>
                <a:spLocks/>
              </p:cNvSpPr>
              <p:nvPr/>
            </p:nvSpPr>
            <p:spPr bwMode="auto">
              <a:xfrm>
                <a:off x="2474975" y="5288584"/>
                <a:ext cx="304800" cy="28575"/>
              </a:xfrm>
              <a:custGeom>
                <a:avLst/>
                <a:gdLst>
                  <a:gd name="T0" fmla="*/ 0 w 192"/>
                  <a:gd name="T1" fmla="*/ 12 h 18"/>
                  <a:gd name="T2" fmla="*/ 0 w 192"/>
                  <a:gd name="T3" fmla="*/ 0 h 18"/>
                  <a:gd name="T4" fmla="*/ 192 w 192"/>
                  <a:gd name="T5" fmla="*/ 0 h 18"/>
                  <a:gd name="T6" fmla="*/ 192 w 192"/>
                  <a:gd name="T7" fmla="*/ 12 h 18"/>
                  <a:gd name="T8" fmla="*/ 0 w 192"/>
                  <a:gd name="T9" fmla="*/ 12 h 18"/>
                  <a:gd name="T10" fmla="*/ 0 w 192"/>
                  <a:gd name="T11" fmla="*/ 18 h 18"/>
                  <a:gd name="T12" fmla="*/ 192 w 192"/>
                  <a:gd name="T13" fmla="*/ 18 h 18"/>
                  <a:gd name="T14" fmla="*/ 192 w 192"/>
                  <a:gd name="T15" fmla="*/ 12 h 18"/>
                  <a:gd name="T16" fmla="*/ 0 w 192"/>
                  <a:gd name="T17" fmla="*/ 1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2" h="18">
                    <a:moveTo>
                      <a:pt x="0" y="12"/>
                    </a:moveTo>
                    <a:lnTo>
                      <a:pt x="0" y="0"/>
                    </a:lnTo>
                    <a:lnTo>
                      <a:pt x="192" y="0"/>
                    </a:lnTo>
                    <a:lnTo>
                      <a:pt x="192" y="12"/>
                    </a:lnTo>
                    <a:lnTo>
                      <a:pt x="0" y="12"/>
                    </a:lnTo>
                    <a:lnTo>
                      <a:pt x="0" y="18"/>
                    </a:lnTo>
                    <a:lnTo>
                      <a:pt x="192" y="18"/>
                    </a:lnTo>
                    <a:lnTo>
                      <a:pt x="192" y="12"/>
                    </a:lnTo>
                    <a:lnTo>
                      <a:pt x="0" y="12"/>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54" name="Line 260"/>
              <p:cNvSpPr>
                <a:spLocks noChangeShapeType="1"/>
              </p:cNvSpPr>
              <p:nvPr/>
            </p:nvSpPr>
            <p:spPr bwMode="auto">
              <a:xfrm flipV="1">
                <a:off x="2627375" y="5269534"/>
                <a:ext cx="0" cy="1905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55" name="Line 261"/>
              <p:cNvSpPr>
                <a:spLocks noChangeShapeType="1"/>
              </p:cNvSpPr>
              <p:nvPr/>
            </p:nvSpPr>
            <p:spPr bwMode="auto">
              <a:xfrm>
                <a:off x="2589275" y="5269534"/>
                <a:ext cx="85725"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56" name="Line 262"/>
              <p:cNvSpPr>
                <a:spLocks noChangeShapeType="1"/>
              </p:cNvSpPr>
              <p:nvPr/>
            </p:nvSpPr>
            <p:spPr bwMode="auto">
              <a:xfrm>
                <a:off x="2627375" y="5317159"/>
                <a:ext cx="0" cy="1905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57" name="Line 263"/>
              <p:cNvSpPr>
                <a:spLocks noChangeShapeType="1"/>
              </p:cNvSpPr>
              <p:nvPr/>
            </p:nvSpPr>
            <p:spPr bwMode="auto">
              <a:xfrm>
                <a:off x="2589275" y="5336209"/>
                <a:ext cx="85725"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58" name="Oval 264"/>
              <p:cNvSpPr>
                <a:spLocks noChangeArrowheads="1"/>
              </p:cNvSpPr>
              <p:nvPr/>
            </p:nvSpPr>
            <p:spPr bwMode="auto">
              <a:xfrm>
                <a:off x="2594038" y="5321921"/>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59" name="Oval 265"/>
              <p:cNvSpPr>
                <a:spLocks noChangeArrowheads="1"/>
              </p:cNvSpPr>
              <p:nvPr/>
            </p:nvSpPr>
            <p:spPr bwMode="auto">
              <a:xfrm>
                <a:off x="2594038" y="5312396"/>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60" name="Oval 266"/>
              <p:cNvSpPr>
                <a:spLocks noChangeArrowheads="1"/>
              </p:cNvSpPr>
              <p:nvPr/>
            </p:nvSpPr>
            <p:spPr bwMode="auto">
              <a:xfrm>
                <a:off x="2594038" y="5302871"/>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61" name="Oval 267"/>
              <p:cNvSpPr>
                <a:spLocks noChangeArrowheads="1"/>
              </p:cNvSpPr>
              <p:nvPr/>
            </p:nvSpPr>
            <p:spPr bwMode="auto">
              <a:xfrm>
                <a:off x="2594038" y="5302871"/>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62" name="Oval 268"/>
              <p:cNvSpPr>
                <a:spLocks noChangeArrowheads="1"/>
              </p:cNvSpPr>
              <p:nvPr/>
            </p:nvSpPr>
            <p:spPr bwMode="auto">
              <a:xfrm>
                <a:off x="2594038" y="5302871"/>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63" name="Oval 269"/>
              <p:cNvSpPr>
                <a:spLocks noChangeArrowheads="1"/>
              </p:cNvSpPr>
              <p:nvPr/>
            </p:nvSpPr>
            <p:spPr bwMode="auto">
              <a:xfrm>
                <a:off x="2594038" y="5236196"/>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64" name="Oval 270"/>
              <p:cNvSpPr>
                <a:spLocks noChangeArrowheads="1"/>
              </p:cNvSpPr>
              <p:nvPr/>
            </p:nvSpPr>
            <p:spPr bwMode="auto">
              <a:xfrm>
                <a:off x="2594038" y="5236196"/>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65" name="Oval 271"/>
              <p:cNvSpPr>
                <a:spLocks noChangeArrowheads="1"/>
              </p:cNvSpPr>
              <p:nvPr/>
            </p:nvSpPr>
            <p:spPr bwMode="auto">
              <a:xfrm>
                <a:off x="2594038" y="5236196"/>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66" name="Oval 272"/>
              <p:cNvSpPr>
                <a:spLocks noChangeArrowheads="1"/>
              </p:cNvSpPr>
              <p:nvPr/>
            </p:nvSpPr>
            <p:spPr bwMode="auto">
              <a:xfrm>
                <a:off x="2594038" y="5226671"/>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67" name="Oval 273"/>
              <p:cNvSpPr>
                <a:spLocks noChangeArrowheads="1"/>
              </p:cNvSpPr>
              <p:nvPr/>
            </p:nvSpPr>
            <p:spPr bwMode="auto">
              <a:xfrm>
                <a:off x="2594038" y="5198096"/>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68" name="Freeform 274"/>
              <p:cNvSpPr>
                <a:spLocks/>
              </p:cNvSpPr>
              <p:nvPr/>
            </p:nvSpPr>
            <p:spPr bwMode="auto">
              <a:xfrm>
                <a:off x="2865500" y="4583734"/>
                <a:ext cx="304800" cy="104775"/>
              </a:xfrm>
              <a:custGeom>
                <a:avLst/>
                <a:gdLst>
                  <a:gd name="T0" fmla="*/ 0 w 192"/>
                  <a:gd name="T1" fmla="*/ 42 h 66"/>
                  <a:gd name="T2" fmla="*/ 0 w 192"/>
                  <a:gd name="T3" fmla="*/ 0 h 66"/>
                  <a:gd name="T4" fmla="*/ 192 w 192"/>
                  <a:gd name="T5" fmla="*/ 0 h 66"/>
                  <a:gd name="T6" fmla="*/ 192 w 192"/>
                  <a:gd name="T7" fmla="*/ 42 h 66"/>
                  <a:gd name="T8" fmla="*/ 0 w 192"/>
                  <a:gd name="T9" fmla="*/ 42 h 66"/>
                  <a:gd name="T10" fmla="*/ 0 w 192"/>
                  <a:gd name="T11" fmla="*/ 66 h 66"/>
                  <a:gd name="T12" fmla="*/ 192 w 192"/>
                  <a:gd name="T13" fmla="*/ 66 h 66"/>
                  <a:gd name="T14" fmla="*/ 192 w 192"/>
                  <a:gd name="T15" fmla="*/ 42 h 66"/>
                  <a:gd name="T16" fmla="*/ 0 w 192"/>
                  <a:gd name="T17" fmla="*/ 4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2" h="66">
                    <a:moveTo>
                      <a:pt x="0" y="42"/>
                    </a:moveTo>
                    <a:lnTo>
                      <a:pt x="0" y="0"/>
                    </a:lnTo>
                    <a:lnTo>
                      <a:pt x="192" y="0"/>
                    </a:lnTo>
                    <a:lnTo>
                      <a:pt x="192" y="42"/>
                    </a:lnTo>
                    <a:lnTo>
                      <a:pt x="0" y="42"/>
                    </a:lnTo>
                    <a:lnTo>
                      <a:pt x="0" y="66"/>
                    </a:lnTo>
                    <a:lnTo>
                      <a:pt x="192" y="66"/>
                    </a:lnTo>
                    <a:lnTo>
                      <a:pt x="192" y="42"/>
                    </a:lnTo>
                    <a:lnTo>
                      <a:pt x="0" y="42"/>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69" name="Freeform 275"/>
              <p:cNvSpPr>
                <a:spLocks/>
              </p:cNvSpPr>
              <p:nvPr/>
            </p:nvSpPr>
            <p:spPr bwMode="auto">
              <a:xfrm>
                <a:off x="2865500" y="4583734"/>
                <a:ext cx="304800" cy="104775"/>
              </a:xfrm>
              <a:custGeom>
                <a:avLst/>
                <a:gdLst>
                  <a:gd name="T0" fmla="*/ 0 w 192"/>
                  <a:gd name="T1" fmla="*/ 42 h 66"/>
                  <a:gd name="T2" fmla="*/ 0 w 192"/>
                  <a:gd name="T3" fmla="*/ 0 h 66"/>
                  <a:gd name="T4" fmla="*/ 192 w 192"/>
                  <a:gd name="T5" fmla="*/ 0 h 66"/>
                  <a:gd name="T6" fmla="*/ 192 w 192"/>
                  <a:gd name="T7" fmla="*/ 42 h 66"/>
                  <a:gd name="T8" fmla="*/ 0 w 192"/>
                  <a:gd name="T9" fmla="*/ 42 h 66"/>
                  <a:gd name="T10" fmla="*/ 0 w 192"/>
                  <a:gd name="T11" fmla="*/ 66 h 66"/>
                  <a:gd name="T12" fmla="*/ 192 w 192"/>
                  <a:gd name="T13" fmla="*/ 66 h 66"/>
                  <a:gd name="T14" fmla="*/ 192 w 192"/>
                  <a:gd name="T15" fmla="*/ 42 h 66"/>
                  <a:gd name="T16" fmla="*/ 0 w 192"/>
                  <a:gd name="T17" fmla="*/ 4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2" h="66">
                    <a:moveTo>
                      <a:pt x="0" y="42"/>
                    </a:moveTo>
                    <a:lnTo>
                      <a:pt x="0" y="0"/>
                    </a:lnTo>
                    <a:lnTo>
                      <a:pt x="192" y="0"/>
                    </a:lnTo>
                    <a:lnTo>
                      <a:pt x="192" y="42"/>
                    </a:lnTo>
                    <a:lnTo>
                      <a:pt x="0" y="42"/>
                    </a:lnTo>
                    <a:lnTo>
                      <a:pt x="0" y="66"/>
                    </a:lnTo>
                    <a:lnTo>
                      <a:pt x="192" y="66"/>
                    </a:lnTo>
                    <a:lnTo>
                      <a:pt x="192" y="42"/>
                    </a:lnTo>
                    <a:lnTo>
                      <a:pt x="0" y="42"/>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70" name="Line 276"/>
              <p:cNvSpPr>
                <a:spLocks noChangeShapeType="1"/>
              </p:cNvSpPr>
              <p:nvPr/>
            </p:nvSpPr>
            <p:spPr bwMode="auto">
              <a:xfrm flipV="1">
                <a:off x="3017900" y="4545634"/>
                <a:ext cx="0" cy="3810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71" name="Line 277"/>
              <p:cNvSpPr>
                <a:spLocks noChangeShapeType="1"/>
              </p:cNvSpPr>
              <p:nvPr/>
            </p:nvSpPr>
            <p:spPr bwMode="auto">
              <a:xfrm>
                <a:off x="2979800" y="4545634"/>
                <a:ext cx="85725"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72" name="Line 278"/>
              <p:cNvSpPr>
                <a:spLocks noChangeShapeType="1"/>
              </p:cNvSpPr>
              <p:nvPr/>
            </p:nvSpPr>
            <p:spPr bwMode="auto">
              <a:xfrm>
                <a:off x="3017900" y="4688509"/>
                <a:ext cx="0" cy="47625"/>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73" name="Line 279"/>
              <p:cNvSpPr>
                <a:spLocks noChangeShapeType="1"/>
              </p:cNvSpPr>
              <p:nvPr/>
            </p:nvSpPr>
            <p:spPr bwMode="auto">
              <a:xfrm>
                <a:off x="2979800" y="4736134"/>
                <a:ext cx="85725"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74" name="Oval 280"/>
              <p:cNvSpPr>
                <a:spLocks noChangeArrowheads="1"/>
              </p:cNvSpPr>
              <p:nvPr/>
            </p:nvSpPr>
            <p:spPr bwMode="auto">
              <a:xfrm>
                <a:off x="2984563" y="4836146"/>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75" name="Oval 281"/>
              <p:cNvSpPr>
                <a:spLocks noChangeArrowheads="1"/>
              </p:cNvSpPr>
              <p:nvPr/>
            </p:nvSpPr>
            <p:spPr bwMode="auto">
              <a:xfrm>
                <a:off x="2984563" y="4826621"/>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76" name="Oval 282"/>
              <p:cNvSpPr>
                <a:spLocks noChangeArrowheads="1"/>
              </p:cNvSpPr>
              <p:nvPr/>
            </p:nvSpPr>
            <p:spPr bwMode="auto">
              <a:xfrm>
                <a:off x="2984563" y="4750421"/>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77" name="Oval 283"/>
              <p:cNvSpPr>
                <a:spLocks noChangeArrowheads="1"/>
              </p:cNvSpPr>
              <p:nvPr/>
            </p:nvSpPr>
            <p:spPr bwMode="auto">
              <a:xfrm>
                <a:off x="2984563" y="4702796"/>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78" name="Oval 284"/>
              <p:cNvSpPr>
                <a:spLocks noChangeArrowheads="1"/>
              </p:cNvSpPr>
              <p:nvPr/>
            </p:nvSpPr>
            <p:spPr bwMode="auto">
              <a:xfrm>
                <a:off x="2984563" y="4702796"/>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79" name="Oval 285"/>
              <p:cNvSpPr>
                <a:spLocks noChangeArrowheads="1"/>
              </p:cNvSpPr>
              <p:nvPr/>
            </p:nvSpPr>
            <p:spPr bwMode="auto">
              <a:xfrm>
                <a:off x="2984563" y="4512296"/>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80" name="Oval 286"/>
              <p:cNvSpPr>
                <a:spLocks noChangeArrowheads="1"/>
              </p:cNvSpPr>
              <p:nvPr/>
            </p:nvSpPr>
            <p:spPr bwMode="auto">
              <a:xfrm>
                <a:off x="2984563" y="4493246"/>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81" name="Oval 287"/>
              <p:cNvSpPr>
                <a:spLocks noChangeArrowheads="1"/>
              </p:cNvSpPr>
              <p:nvPr/>
            </p:nvSpPr>
            <p:spPr bwMode="auto">
              <a:xfrm>
                <a:off x="2984563" y="4483721"/>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82" name="Oval 288"/>
              <p:cNvSpPr>
                <a:spLocks noChangeArrowheads="1"/>
              </p:cNvSpPr>
              <p:nvPr/>
            </p:nvSpPr>
            <p:spPr bwMode="auto">
              <a:xfrm>
                <a:off x="2984563" y="4455146"/>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83" name="Oval 289"/>
              <p:cNvSpPr>
                <a:spLocks noChangeArrowheads="1"/>
              </p:cNvSpPr>
              <p:nvPr/>
            </p:nvSpPr>
            <p:spPr bwMode="auto">
              <a:xfrm>
                <a:off x="2984563" y="4417046"/>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84" name="Freeform 290"/>
              <p:cNvSpPr>
                <a:spLocks/>
              </p:cNvSpPr>
              <p:nvPr/>
            </p:nvSpPr>
            <p:spPr bwMode="auto">
              <a:xfrm>
                <a:off x="3265550" y="5736259"/>
                <a:ext cx="295275" cy="28575"/>
              </a:xfrm>
              <a:custGeom>
                <a:avLst/>
                <a:gdLst>
                  <a:gd name="T0" fmla="*/ 0 w 186"/>
                  <a:gd name="T1" fmla="*/ 12 h 18"/>
                  <a:gd name="T2" fmla="*/ 0 w 186"/>
                  <a:gd name="T3" fmla="*/ 0 h 18"/>
                  <a:gd name="T4" fmla="*/ 186 w 186"/>
                  <a:gd name="T5" fmla="*/ 0 h 18"/>
                  <a:gd name="T6" fmla="*/ 186 w 186"/>
                  <a:gd name="T7" fmla="*/ 12 h 18"/>
                  <a:gd name="T8" fmla="*/ 0 w 186"/>
                  <a:gd name="T9" fmla="*/ 12 h 18"/>
                  <a:gd name="T10" fmla="*/ 0 w 186"/>
                  <a:gd name="T11" fmla="*/ 18 h 18"/>
                  <a:gd name="T12" fmla="*/ 186 w 186"/>
                  <a:gd name="T13" fmla="*/ 18 h 18"/>
                  <a:gd name="T14" fmla="*/ 186 w 186"/>
                  <a:gd name="T15" fmla="*/ 12 h 18"/>
                  <a:gd name="T16" fmla="*/ 0 w 186"/>
                  <a:gd name="T17" fmla="*/ 1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6" h="18">
                    <a:moveTo>
                      <a:pt x="0" y="12"/>
                    </a:moveTo>
                    <a:lnTo>
                      <a:pt x="0" y="0"/>
                    </a:lnTo>
                    <a:lnTo>
                      <a:pt x="186" y="0"/>
                    </a:lnTo>
                    <a:lnTo>
                      <a:pt x="186" y="12"/>
                    </a:lnTo>
                    <a:lnTo>
                      <a:pt x="0" y="12"/>
                    </a:lnTo>
                    <a:lnTo>
                      <a:pt x="0" y="18"/>
                    </a:lnTo>
                    <a:lnTo>
                      <a:pt x="186" y="18"/>
                    </a:lnTo>
                    <a:lnTo>
                      <a:pt x="186" y="12"/>
                    </a:lnTo>
                    <a:lnTo>
                      <a:pt x="0" y="12"/>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85" name="Freeform 291"/>
              <p:cNvSpPr>
                <a:spLocks/>
              </p:cNvSpPr>
              <p:nvPr/>
            </p:nvSpPr>
            <p:spPr bwMode="auto">
              <a:xfrm>
                <a:off x="3265550" y="5736259"/>
                <a:ext cx="295275" cy="28575"/>
              </a:xfrm>
              <a:custGeom>
                <a:avLst/>
                <a:gdLst>
                  <a:gd name="T0" fmla="*/ 0 w 186"/>
                  <a:gd name="T1" fmla="*/ 12 h 18"/>
                  <a:gd name="T2" fmla="*/ 0 w 186"/>
                  <a:gd name="T3" fmla="*/ 0 h 18"/>
                  <a:gd name="T4" fmla="*/ 186 w 186"/>
                  <a:gd name="T5" fmla="*/ 0 h 18"/>
                  <a:gd name="T6" fmla="*/ 186 w 186"/>
                  <a:gd name="T7" fmla="*/ 12 h 18"/>
                  <a:gd name="T8" fmla="*/ 0 w 186"/>
                  <a:gd name="T9" fmla="*/ 12 h 18"/>
                  <a:gd name="T10" fmla="*/ 0 w 186"/>
                  <a:gd name="T11" fmla="*/ 18 h 18"/>
                  <a:gd name="T12" fmla="*/ 186 w 186"/>
                  <a:gd name="T13" fmla="*/ 18 h 18"/>
                  <a:gd name="T14" fmla="*/ 186 w 186"/>
                  <a:gd name="T15" fmla="*/ 12 h 18"/>
                  <a:gd name="T16" fmla="*/ 0 w 186"/>
                  <a:gd name="T17" fmla="*/ 1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6" h="18">
                    <a:moveTo>
                      <a:pt x="0" y="12"/>
                    </a:moveTo>
                    <a:lnTo>
                      <a:pt x="0" y="0"/>
                    </a:lnTo>
                    <a:lnTo>
                      <a:pt x="186" y="0"/>
                    </a:lnTo>
                    <a:lnTo>
                      <a:pt x="186" y="12"/>
                    </a:lnTo>
                    <a:lnTo>
                      <a:pt x="0" y="12"/>
                    </a:lnTo>
                    <a:lnTo>
                      <a:pt x="0" y="18"/>
                    </a:lnTo>
                    <a:lnTo>
                      <a:pt x="186" y="18"/>
                    </a:lnTo>
                    <a:lnTo>
                      <a:pt x="186" y="12"/>
                    </a:lnTo>
                    <a:lnTo>
                      <a:pt x="0" y="12"/>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86" name="Line 292"/>
              <p:cNvSpPr>
                <a:spLocks noChangeShapeType="1"/>
              </p:cNvSpPr>
              <p:nvPr/>
            </p:nvSpPr>
            <p:spPr bwMode="auto">
              <a:xfrm flipV="1">
                <a:off x="3408425" y="5726734"/>
                <a:ext cx="0" cy="9525"/>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87" name="Line 293"/>
              <p:cNvSpPr>
                <a:spLocks noChangeShapeType="1"/>
              </p:cNvSpPr>
              <p:nvPr/>
            </p:nvSpPr>
            <p:spPr bwMode="auto">
              <a:xfrm>
                <a:off x="3370325" y="5726734"/>
                <a:ext cx="85725"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88" name="Line 294"/>
              <p:cNvSpPr>
                <a:spLocks noChangeShapeType="1"/>
              </p:cNvSpPr>
              <p:nvPr/>
            </p:nvSpPr>
            <p:spPr bwMode="auto">
              <a:xfrm>
                <a:off x="3408425" y="5764834"/>
                <a:ext cx="0" cy="1905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89" name="Line 295"/>
              <p:cNvSpPr>
                <a:spLocks noChangeShapeType="1"/>
              </p:cNvSpPr>
              <p:nvPr/>
            </p:nvSpPr>
            <p:spPr bwMode="auto">
              <a:xfrm>
                <a:off x="3370325" y="5783884"/>
                <a:ext cx="85725"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90" name="Oval 296"/>
              <p:cNvSpPr>
                <a:spLocks noChangeArrowheads="1"/>
              </p:cNvSpPr>
              <p:nvPr/>
            </p:nvSpPr>
            <p:spPr bwMode="auto">
              <a:xfrm>
                <a:off x="3375088" y="5779121"/>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91" name="Oval 297"/>
              <p:cNvSpPr>
                <a:spLocks noChangeArrowheads="1"/>
              </p:cNvSpPr>
              <p:nvPr/>
            </p:nvSpPr>
            <p:spPr bwMode="auto">
              <a:xfrm>
                <a:off x="3375088" y="5769596"/>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92" name="Oval 298"/>
              <p:cNvSpPr>
                <a:spLocks noChangeArrowheads="1"/>
              </p:cNvSpPr>
              <p:nvPr/>
            </p:nvSpPr>
            <p:spPr bwMode="auto">
              <a:xfrm>
                <a:off x="3375088" y="5750546"/>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93" name="Oval 299"/>
              <p:cNvSpPr>
                <a:spLocks noChangeArrowheads="1"/>
              </p:cNvSpPr>
              <p:nvPr/>
            </p:nvSpPr>
            <p:spPr bwMode="auto">
              <a:xfrm>
                <a:off x="3375088" y="5750546"/>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94" name="Oval 300"/>
              <p:cNvSpPr>
                <a:spLocks noChangeArrowheads="1"/>
              </p:cNvSpPr>
              <p:nvPr/>
            </p:nvSpPr>
            <p:spPr bwMode="auto">
              <a:xfrm>
                <a:off x="3375088" y="5750546"/>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95" name="Oval 301"/>
              <p:cNvSpPr>
                <a:spLocks noChangeArrowheads="1"/>
              </p:cNvSpPr>
              <p:nvPr/>
            </p:nvSpPr>
            <p:spPr bwMode="auto">
              <a:xfrm>
                <a:off x="3375088" y="5693396"/>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96" name="Oval 302"/>
              <p:cNvSpPr>
                <a:spLocks noChangeArrowheads="1"/>
              </p:cNvSpPr>
              <p:nvPr/>
            </p:nvSpPr>
            <p:spPr bwMode="auto">
              <a:xfrm>
                <a:off x="3375088" y="5693396"/>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97" name="Oval 303"/>
              <p:cNvSpPr>
                <a:spLocks noChangeArrowheads="1"/>
              </p:cNvSpPr>
              <p:nvPr/>
            </p:nvSpPr>
            <p:spPr bwMode="auto">
              <a:xfrm>
                <a:off x="3375088" y="5693396"/>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98" name="Oval 304"/>
              <p:cNvSpPr>
                <a:spLocks noChangeArrowheads="1"/>
              </p:cNvSpPr>
              <p:nvPr/>
            </p:nvSpPr>
            <p:spPr bwMode="auto">
              <a:xfrm>
                <a:off x="3375088" y="5693396"/>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4999" name="Oval 305"/>
              <p:cNvSpPr>
                <a:spLocks noChangeArrowheads="1"/>
              </p:cNvSpPr>
              <p:nvPr/>
            </p:nvSpPr>
            <p:spPr bwMode="auto">
              <a:xfrm>
                <a:off x="3375088" y="5693396"/>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5000" name="Freeform 306"/>
              <p:cNvSpPr>
                <a:spLocks/>
              </p:cNvSpPr>
              <p:nvPr/>
            </p:nvSpPr>
            <p:spPr bwMode="auto">
              <a:xfrm>
                <a:off x="3656075" y="4859959"/>
                <a:ext cx="295275" cy="200025"/>
              </a:xfrm>
              <a:custGeom>
                <a:avLst/>
                <a:gdLst>
                  <a:gd name="T0" fmla="*/ 0 w 186"/>
                  <a:gd name="T1" fmla="*/ 60 h 126"/>
                  <a:gd name="T2" fmla="*/ 0 w 186"/>
                  <a:gd name="T3" fmla="*/ 0 h 126"/>
                  <a:gd name="T4" fmla="*/ 186 w 186"/>
                  <a:gd name="T5" fmla="*/ 0 h 126"/>
                  <a:gd name="T6" fmla="*/ 186 w 186"/>
                  <a:gd name="T7" fmla="*/ 60 h 126"/>
                  <a:gd name="T8" fmla="*/ 0 w 186"/>
                  <a:gd name="T9" fmla="*/ 60 h 126"/>
                  <a:gd name="T10" fmla="*/ 0 w 186"/>
                  <a:gd name="T11" fmla="*/ 126 h 126"/>
                  <a:gd name="T12" fmla="*/ 186 w 186"/>
                  <a:gd name="T13" fmla="*/ 126 h 126"/>
                  <a:gd name="T14" fmla="*/ 186 w 186"/>
                  <a:gd name="T15" fmla="*/ 60 h 126"/>
                  <a:gd name="T16" fmla="*/ 0 w 186"/>
                  <a:gd name="T17" fmla="*/ 6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6" h="126">
                    <a:moveTo>
                      <a:pt x="0" y="60"/>
                    </a:moveTo>
                    <a:lnTo>
                      <a:pt x="0" y="0"/>
                    </a:lnTo>
                    <a:lnTo>
                      <a:pt x="186" y="0"/>
                    </a:lnTo>
                    <a:lnTo>
                      <a:pt x="186" y="60"/>
                    </a:lnTo>
                    <a:lnTo>
                      <a:pt x="0" y="60"/>
                    </a:lnTo>
                    <a:lnTo>
                      <a:pt x="0" y="126"/>
                    </a:lnTo>
                    <a:lnTo>
                      <a:pt x="186" y="126"/>
                    </a:lnTo>
                    <a:lnTo>
                      <a:pt x="186" y="60"/>
                    </a:lnTo>
                    <a:lnTo>
                      <a:pt x="0" y="6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5001" name="Freeform 307"/>
              <p:cNvSpPr>
                <a:spLocks/>
              </p:cNvSpPr>
              <p:nvPr/>
            </p:nvSpPr>
            <p:spPr bwMode="auto">
              <a:xfrm>
                <a:off x="3656075" y="4859959"/>
                <a:ext cx="295275" cy="200025"/>
              </a:xfrm>
              <a:custGeom>
                <a:avLst/>
                <a:gdLst>
                  <a:gd name="T0" fmla="*/ 0 w 186"/>
                  <a:gd name="T1" fmla="*/ 60 h 126"/>
                  <a:gd name="T2" fmla="*/ 0 w 186"/>
                  <a:gd name="T3" fmla="*/ 0 h 126"/>
                  <a:gd name="T4" fmla="*/ 186 w 186"/>
                  <a:gd name="T5" fmla="*/ 0 h 126"/>
                  <a:gd name="T6" fmla="*/ 186 w 186"/>
                  <a:gd name="T7" fmla="*/ 60 h 126"/>
                  <a:gd name="T8" fmla="*/ 0 w 186"/>
                  <a:gd name="T9" fmla="*/ 60 h 126"/>
                  <a:gd name="T10" fmla="*/ 0 w 186"/>
                  <a:gd name="T11" fmla="*/ 126 h 126"/>
                  <a:gd name="T12" fmla="*/ 186 w 186"/>
                  <a:gd name="T13" fmla="*/ 126 h 126"/>
                  <a:gd name="T14" fmla="*/ 186 w 186"/>
                  <a:gd name="T15" fmla="*/ 60 h 126"/>
                  <a:gd name="T16" fmla="*/ 0 w 186"/>
                  <a:gd name="T17" fmla="*/ 6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6" h="126">
                    <a:moveTo>
                      <a:pt x="0" y="60"/>
                    </a:moveTo>
                    <a:lnTo>
                      <a:pt x="0" y="0"/>
                    </a:lnTo>
                    <a:lnTo>
                      <a:pt x="186" y="0"/>
                    </a:lnTo>
                    <a:lnTo>
                      <a:pt x="186" y="60"/>
                    </a:lnTo>
                    <a:lnTo>
                      <a:pt x="0" y="60"/>
                    </a:lnTo>
                    <a:lnTo>
                      <a:pt x="0" y="126"/>
                    </a:lnTo>
                    <a:lnTo>
                      <a:pt x="186" y="126"/>
                    </a:lnTo>
                    <a:lnTo>
                      <a:pt x="186" y="60"/>
                    </a:lnTo>
                    <a:lnTo>
                      <a:pt x="0" y="6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5002" name="Line 308"/>
              <p:cNvSpPr>
                <a:spLocks noChangeShapeType="1"/>
              </p:cNvSpPr>
              <p:nvPr/>
            </p:nvSpPr>
            <p:spPr bwMode="auto">
              <a:xfrm flipV="1">
                <a:off x="3798950" y="4783759"/>
                <a:ext cx="0" cy="7620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5003" name="Line 309"/>
              <p:cNvSpPr>
                <a:spLocks noChangeShapeType="1"/>
              </p:cNvSpPr>
              <p:nvPr/>
            </p:nvSpPr>
            <p:spPr bwMode="auto">
              <a:xfrm>
                <a:off x="3760850" y="4783759"/>
                <a:ext cx="85725"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5004" name="Line 310"/>
              <p:cNvSpPr>
                <a:spLocks noChangeShapeType="1"/>
              </p:cNvSpPr>
              <p:nvPr/>
            </p:nvSpPr>
            <p:spPr bwMode="auto">
              <a:xfrm>
                <a:off x="3798950" y="5059984"/>
                <a:ext cx="0" cy="11430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5005" name="Line 311"/>
              <p:cNvSpPr>
                <a:spLocks noChangeShapeType="1"/>
              </p:cNvSpPr>
              <p:nvPr/>
            </p:nvSpPr>
            <p:spPr bwMode="auto">
              <a:xfrm>
                <a:off x="3760850" y="5174284"/>
                <a:ext cx="85725" cy="0"/>
              </a:xfrm>
              <a:prstGeom prst="line">
                <a:avLst/>
              </a:prstGeom>
              <a:noFill/>
              <a:ln w="95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5006" name="Oval 312"/>
              <p:cNvSpPr>
                <a:spLocks noChangeArrowheads="1"/>
              </p:cNvSpPr>
              <p:nvPr/>
            </p:nvSpPr>
            <p:spPr bwMode="auto">
              <a:xfrm>
                <a:off x="3765613" y="5217146"/>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5007" name="Oval 313"/>
              <p:cNvSpPr>
                <a:spLocks noChangeArrowheads="1"/>
              </p:cNvSpPr>
              <p:nvPr/>
            </p:nvSpPr>
            <p:spPr bwMode="auto">
              <a:xfrm>
                <a:off x="3765613" y="5198096"/>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5008" name="Oval 314"/>
              <p:cNvSpPr>
                <a:spLocks noChangeArrowheads="1"/>
              </p:cNvSpPr>
              <p:nvPr/>
            </p:nvSpPr>
            <p:spPr bwMode="auto">
              <a:xfrm>
                <a:off x="3765613" y="5169521"/>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5009" name="Oval 315"/>
              <p:cNvSpPr>
                <a:spLocks noChangeArrowheads="1"/>
              </p:cNvSpPr>
              <p:nvPr/>
            </p:nvSpPr>
            <p:spPr bwMode="auto">
              <a:xfrm>
                <a:off x="3765613" y="5159996"/>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5010" name="Oval 316"/>
              <p:cNvSpPr>
                <a:spLocks noChangeArrowheads="1"/>
              </p:cNvSpPr>
              <p:nvPr/>
            </p:nvSpPr>
            <p:spPr bwMode="auto">
              <a:xfrm>
                <a:off x="3765613" y="4712321"/>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5011" name="Oval 317"/>
              <p:cNvSpPr>
                <a:spLocks noChangeArrowheads="1"/>
              </p:cNvSpPr>
              <p:nvPr/>
            </p:nvSpPr>
            <p:spPr bwMode="auto">
              <a:xfrm>
                <a:off x="3765613" y="4693271"/>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5012" name="Oval 318"/>
              <p:cNvSpPr>
                <a:spLocks noChangeArrowheads="1"/>
              </p:cNvSpPr>
              <p:nvPr/>
            </p:nvSpPr>
            <p:spPr bwMode="auto">
              <a:xfrm>
                <a:off x="3765613" y="4674221"/>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sp>
            <p:nvSpPr>
              <p:cNvPr id="5013" name="Oval 319"/>
              <p:cNvSpPr>
                <a:spLocks noChangeArrowheads="1"/>
              </p:cNvSpPr>
              <p:nvPr/>
            </p:nvSpPr>
            <p:spPr bwMode="auto">
              <a:xfrm>
                <a:off x="3765613" y="4607546"/>
                <a:ext cx="66675" cy="66675"/>
              </a:xfrm>
              <a:prstGeom prst="ellipse">
                <a:avLst/>
              </a:prstGeom>
              <a:solidFill>
                <a:srgbClr val="0000FF"/>
              </a:solidFill>
              <a:ln w="9525">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Times New Roman" panose="02020603050405020304" pitchFamily="18" charset="0"/>
                  <a:cs typeface="Times New Roman" panose="02020603050405020304" pitchFamily="18" charset="0"/>
                </a:endParaRPr>
              </a:p>
            </p:txBody>
          </p:sp>
        </p:grpSp>
        <p:sp>
          <p:nvSpPr>
            <p:cNvPr id="474" name="Rectangle 49"/>
            <p:cNvSpPr>
              <a:spLocks noChangeArrowheads="1"/>
            </p:cNvSpPr>
            <p:nvPr/>
          </p:nvSpPr>
          <p:spPr bwMode="auto">
            <a:xfrm rot="18839621">
              <a:off x="1816615" y="2853931"/>
              <a:ext cx="1420261"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11CFH I62V_SLGNIIMV(Cam)R</a:t>
              </a:r>
              <a:endParaRPr kumimoji="0" lang="en-US" altLang="en-US" sz="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475" name="Rectangle 52"/>
            <p:cNvSpPr>
              <a:spLocks noChangeArrowheads="1"/>
            </p:cNvSpPr>
            <p:nvPr/>
          </p:nvSpPr>
          <p:spPr bwMode="auto">
            <a:xfrm rot="18839621">
              <a:off x="2347065" y="2796269"/>
              <a:ext cx="1259960"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31CFH1_LSYT(Cam)EGGFR</a:t>
              </a:r>
              <a:endParaRPr kumimoji="0" lang="en-US" altLang="en-US" sz="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476" name="Rectangle 55"/>
            <p:cNvSpPr>
              <a:spLocks noChangeArrowheads="1"/>
            </p:cNvSpPr>
            <p:nvPr/>
          </p:nvSpPr>
          <p:spPr bwMode="auto">
            <a:xfrm rot="18839621">
              <a:off x="2552478" y="2877572"/>
              <a:ext cx="1485984"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33CFH2_(Cam)FEGFGIDGPAIAK</a:t>
              </a:r>
              <a:endParaRPr kumimoji="0" lang="en-US" altLang="en-US" sz="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477" name="Rectangle 58"/>
            <p:cNvSpPr>
              <a:spLocks noChangeArrowheads="1"/>
            </p:cNvSpPr>
            <p:nvPr/>
          </p:nvSpPr>
          <p:spPr bwMode="auto">
            <a:xfrm rot="18839621">
              <a:off x="2795746" y="2939846"/>
              <a:ext cx="1659109"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35CFH3_WSSPPQ(Cam)EGLP(Cam)K</a:t>
              </a:r>
              <a:endParaRPr kumimoji="0" lang="en-US" altLang="en-US" sz="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478" name="Rectangle 61"/>
            <p:cNvSpPr>
              <a:spLocks noChangeArrowheads="1"/>
            </p:cNvSpPr>
            <p:nvPr/>
          </p:nvSpPr>
          <p:spPr bwMode="auto">
            <a:xfrm rot="18839621">
              <a:off x="2990057" y="3032104"/>
              <a:ext cx="1915589"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37CFH H402_(Cam)YFPYLENGYNQNHGR</a:t>
              </a:r>
              <a:endParaRPr kumimoji="0" lang="en-US" altLang="en-US" sz="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479" name="Rectangle 64"/>
            <p:cNvSpPr>
              <a:spLocks noChangeArrowheads="1"/>
            </p:cNvSpPr>
            <p:nvPr/>
          </p:nvSpPr>
          <p:spPr bwMode="auto">
            <a:xfrm rot="18839621">
              <a:off x="3394722" y="3032104"/>
              <a:ext cx="1915589"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39CFH Y402_(Cam)YFPYLENGYNQNYGR</a:t>
              </a:r>
              <a:endParaRPr kumimoji="0" lang="en-US" altLang="en-US" sz="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480" name="Rectangle 67"/>
            <p:cNvSpPr>
              <a:spLocks noChangeArrowheads="1"/>
            </p:cNvSpPr>
            <p:nvPr/>
          </p:nvSpPr>
          <p:spPr bwMode="auto">
            <a:xfrm rot="18839621">
              <a:off x="1468196" y="2837786"/>
              <a:ext cx="1375377"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7CFH 62V_SLGNVIMV(Cam)R</a:t>
              </a:r>
              <a:endParaRPr kumimoji="0" lang="en-US" altLang="en-US" sz="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5019" name="Oval 5018"/>
            <p:cNvSpPr/>
            <p:nvPr/>
          </p:nvSpPr>
          <p:spPr>
            <a:xfrm>
              <a:off x="2643222" y="639262"/>
              <a:ext cx="58703" cy="6667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Times New Roman" panose="02020603050405020304" pitchFamily="18" charset="0"/>
                <a:cs typeface="Times New Roman" panose="02020603050405020304" pitchFamily="18" charset="0"/>
              </a:endParaRPr>
            </a:p>
          </p:txBody>
        </p:sp>
        <p:sp>
          <p:nvSpPr>
            <p:cNvPr id="483" name="Oval 482"/>
            <p:cNvSpPr/>
            <p:nvPr/>
          </p:nvSpPr>
          <p:spPr>
            <a:xfrm>
              <a:off x="2649510" y="791663"/>
              <a:ext cx="53914" cy="59359"/>
            </a:xfrm>
            <a:prstGeom prst="ellipse">
              <a:avLst/>
            </a:prstGeom>
            <a:solidFill>
              <a:srgbClr val="2506E0"/>
            </a:solidFill>
            <a:ln>
              <a:solidFill>
                <a:srgbClr val="2506E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Times New Roman" panose="02020603050405020304" pitchFamily="18" charset="0"/>
                <a:cs typeface="Times New Roman" panose="02020603050405020304" pitchFamily="18" charset="0"/>
              </a:endParaRPr>
            </a:p>
          </p:txBody>
        </p:sp>
        <p:sp>
          <p:nvSpPr>
            <p:cNvPr id="5020" name="TextBox 5019"/>
            <p:cNvSpPr txBox="1"/>
            <p:nvPr/>
          </p:nvSpPr>
          <p:spPr>
            <a:xfrm>
              <a:off x="2649263" y="553538"/>
              <a:ext cx="639919" cy="215444"/>
            </a:xfrm>
            <a:prstGeom prst="rect">
              <a:avLst/>
            </a:prstGeom>
            <a:noFill/>
          </p:spPr>
          <p:txBody>
            <a:bodyPr wrap="none" rtlCol="0">
              <a:spAutoFit/>
            </a:bodyPr>
            <a:lstStyle/>
            <a:p>
              <a:r>
                <a:rPr lang="en-US" sz="800" dirty="0">
                  <a:latin typeface="Times New Roman" panose="02020603050405020304" pitchFamily="18" charset="0"/>
                  <a:cs typeface="Times New Roman" panose="02020603050405020304" pitchFamily="18" charset="0"/>
                </a:rPr>
                <a:t>Automated</a:t>
              </a:r>
            </a:p>
          </p:txBody>
        </p:sp>
        <p:sp>
          <p:nvSpPr>
            <p:cNvPr id="486" name="TextBox 485"/>
            <p:cNvSpPr txBox="1"/>
            <p:nvPr/>
          </p:nvSpPr>
          <p:spPr>
            <a:xfrm>
              <a:off x="2668559" y="705938"/>
              <a:ext cx="497252" cy="215444"/>
            </a:xfrm>
            <a:prstGeom prst="rect">
              <a:avLst/>
            </a:prstGeom>
            <a:noFill/>
          </p:spPr>
          <p:txBody>
            <a:bodyPr wrap="none" rtlCol="0">
              <a:spAutoFit/>
            </a:bodyPr>
            <a:lstStyle/>
            <a:p>
              <a:r>
                <a:rPr lang="en-US" sz="800" dirty="0">
                  <a:latin typeface="Times New Roman" panose="02020603050405020304" pitchFamily="18" charset="0"/>
                  <a:cs typeface="Times New Roman" panose="02020603050405020304" pitchFamily="18" charset="0"/>
                </a:rPr>
                <a:t>Manual</a:t>
              </a:r>
            </a:p>
          </p:txBody>
        </p:sp>
        <p:sp>
          <p:nvSpPr>
            <p:cNvPr id="5022" name="TextBox 5021"/>
            <p:cNvSpPr txBox="1"/>
            <p:nvPr/>
          </p:nvSpPr>
          <p:spPr>
            <a:xfrm rot="16200000">
              <a:off x="1062319" y="1257687"/>
              <a:ext cx="1725152" cy="261610"/>
            </a:xfrm>
            <a:prstGeom prst="rect">
              <a:avLst/>
            </a:prstGeom>
            <a:noFill/>
          </p:spPr>
          <p:txBody>
            <a:bodyPr wrap="none" rtlCol="0">
              <a:spAutoFit/>
            </a:bodyPr>
            <a:lstStyle/>
            <a:p>
              <a:r>
                <a:rPr lang="en-US" sz="1100" dirty="0">
                  <a:latin typeface="Times New Roman" panose="02020603050405020304" pitchFamily="18" charset="0"/>
                  <a:cs typeface="Times New Roman" panose="02020603050405020304" pitchFamily="18" charset="0"/>
                </a:rPr>
                <a:t>Plasma concentration (µM)</a:t>
              </a:r>
            </a:p>
          </p:txBody>
        </p:sp>
        <p:sp>
          <p:nvSpPr>
            <p:cNvPr id="847" name="Rectangle 15"/>
            <p:cNvSpPr>
              <a:spLocks noChangeArrowheads="1"/>
            </p:cNvSpPr>
            <p:nvPr/>
          </p:nvSpPr>
          <p:spPr bwMode="auto">
            <a:xfrm>
              <a:off x="2189076" y="2253867"/>
              <a:ext cx="192360"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0.0 </a:t>
              </a:r>
              <a:endParaRPr kumimoji="0" lang="en-US" altLang="en-US" sz="1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grpSp>
      <p:sp>
        <p:nvSpPr>
          <p:cNvPr id="3" name="TextBox 2"/>
          <p:cNvSpPr txBox="1"/>
          <p:nvPr/>
        </p:nvSpPr>
        <p:spPr>
          <a:xfrm>
            <a:off x="1722859" y="685800"/>
            <a:ext cx="409086" cy="369332"/>
          </a:xfrm>
          <a:prstGeom prst="rect">
            <a:avLst/>
          </a:prstGeom>
          <a:noFill/>
        </p:spPr>
        <p:txBody>
          <a:bodyPr wrap="none" rtlCol="0">
            <a:spAutoFit/>
          </a:bodyPr>
          <a:lstStyle/>
          <a:p>
            <a:r>
              <a:rPr lang="en-US" dirty="0">
                <a:latin typeface="Times New Roman" panose="02020603050405020304" pitchFamily="18" charset="0"/>
                <a:cs typeface="Times New Roman" panose="02020603050405020304" pitchFamily="18" charset="0"/>
              </a:rPr>
              <a:t>A.</a:t>
            </a:r>
          </a:p>
        </p:txBody>
      </p:sp>
      <p:sp>
        <p:nvSpPr>
          <p:cNvPr id="4" name="TextBox 3"/>
          <p:cNvSpPr txBox="1"/>
          <p:nvPr/>
        </p:nvSpPr>
        <p:spPr>
          <a:xfrm>
            <a:off x="1722859" y="4343400"/>
            <a:ext cx="396262" cy="369332"/>
          </a:xfrm>
          <a:prstGeom prst="rect">
            <a:avLst/>
          </a:prstGeom>
          <a:noFill/>
        </p:spPr>
        <p:txBody>
          <a:bodyPr wrap="none" rtlCol="0">
            <a:spAutoFit/>
          </a:bodyPr>
          <a:lstStyle/>
          <a:p>
            <a:r>
              <a:rPr lang="en-US" dirty="0">
                <a:latin typeface="Times New Roman" panose="02020603050405020304" pitchFamily="18" charset="0"/>
                <a:cs typeface="Times New Roman" panose="02020603050405020304" pitchFamily="18" charset="0"/>
              </a:rPr>
              <a:t>B.</a:t>
            </a:r>
          </a:p>
        </p:txBody>
      </p:sp>
      <p:sp>
        <p:nvSpPr>
          <p:cNvPr id="411" name="Rectangle 519"/>
          <p:cNvSpPr>
            <a:spLocks noChangeArrowheads="1"/>
          </p:cNvSpPr>
          <p:nvPr/>
        </p:nvSpPr>
        <p:spPr bwMode="auto">
          <a:xfrm>
            <a:off x="5208204" y="6473518"/>
            <a:ext cx="160300"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0.0</a:t>
            </a:r>
            <a:endParaRPr kumimoji="0" lang="en-US" altLang="en-US" sz="1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412" name="Rectangle 522"/>
          <p:cNvSpPr>
            <a:spLocks noChangeArrowheads="1"/>
          </p:cNvSpPr>
          <p:nvPr/>
        </p:nvSpPr>
        <p:spPr bwMode="auto">
          <a:xfrm>
            <a:off x="5208204" y="6009740"/>
            <a:ext cx="160300"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0.5</a:t>
            </a:r>
            <a:endParaRPr kumimoji="0" lang="en-US" altLang="en-US" sz="1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413" name="Rectangle 525"/>
          <p:cNvSpPr>
            <a:spLocks noChangeArrowheads="1"/>
          </p:cNvSpPr>
          <p:nvPr/>
        </p:nvSpPr>
        <p:spPr bwMode="auto">
          <a:xfrm>
            <a:off x="5208204" y="5552540"/>
            <a:ext cx="160300"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1.0</a:t>
            </a:r>
            <a:endParaRPr kumimoji="0" lang="en-US" altLang="en-US" sz="1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414" name="Rectangle 528"/>
          <p:cNvSpPr>
            <a:spLocks noChangeArrowheads="1"/>
          </p:cNvSpPr>
          <p:nvPr/>
        </p:nvSpPr>
        <p:spPr bwMode="auto">
          <a:xfrm>
            <a:off x="5208204" y="5095340"/>
            <a:ext cx="160300"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1.5</a:t>
            </a:r>
            <a:endParaRPr kumimoji="0" lang="en-US" altLang="en-US" sz="1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415" name="Rectangle 531"/>
          <p:cNvSpPr>
            <a:spLocks noChangeArrowheads="1"/>
          </p:cNvSpPr>
          <p:nvPr/>
        </p:nvSpPr>
        <p:spPr bwMode="auto">
          <a:xfrm>
            <a:off x="5208204" y="4638140"/>
            <a:ext cx="160300"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2.0</a:t>
            </a:r>
            <a:endParaRPr kumimoji="0" lang="en-US" altLang="en-US" sz="1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555327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3302</TotalTime>
  <Words>1671</Words>
  <Application>Microsoft Macintosh PowerPoint</Application>
  <PresentationFormat>On-screen Show (4:3)</PresentationFormat>
  <Paragraphs>256</Paragraphs>
  <Slides>5</Slides>
  <Notes>1</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PowerPoint Presentation</vt:lpstr>
      <vt:lpstr>PowerPoint Presentation</vt:lpstr>
      <vt:lpstr>PowerPoint Presentation</vt:lpstr>
      <vt:lpstr>PowerPoint Presentation</vt:lpstr>
      <vt:lpstr>PowerPoint Presentation</vt:lpstr>
    </vt:vector>
  </TitlesOfParts>
  <Company>NIA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Zhu, Min (NIH/NIA/IRP) [E]</dc:creator>
  <cp:lastModifiedBy>Richard Semba</cp:lastModifiedBy>
  <cp:revision>275</cp:revision>
  <cp:lastPrinted>2016-10-04T18:14:36Z</cp:lastPrinted>
  <dcterms:created xsi:type="dcterms:W3CDTF">2016-04-05T14:41:41Z</dcterms:created>
  <dcterms:modified xsi:type="dcterms:W3CDTF">2016-12-07T20:29:30Z</dcterms:modified>
</cp:coreProperties>
</file>