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/>
    <p:restoredTop sz="94595"/>
  </p:normalViewPr>
  <p:slideViewPr>
    <p:cSldViewPr snapToGrid="0" snapToObjects="1">
      <p:cViewPr varScale="1">
        <p:scale>
          <a:sx n="112" d="100"/>
          <a:sy n="112" d="100"/>
        </p:scale>
        <p:origin x="3952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07D-A5F3-A342-8FDD-F31A7BC94DAE}" type="datetimeFigureOut">
              <a:rPr lang="en-US" smtClean="0"/>
              <a:t>3/25/17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48B0-89F9-9D4C-8316-22388A0A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9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07D-A5F3-A342-8FDD-F31A7BC94DAE}" type="datetimeFigureOut">
              <a:rPr lang="en-US" smtClean="0"/>
              <a:t>3/25/17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48B0-89F9-9D4C-8316-22388A0A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864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07D-A5F3-A342-8FDD-F31A7BC94DAE}" type="datetimeFigureOut">
              <a:rPr lang="en-US" smtClean="0"/>
              <a:t>3/25/17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48B0-89F9-9D4C-8316-22388A0A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08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07D-A5F3-A342-8FDD-F31A7BC94DAE}" type="datetimeFigureOut">
              <a:rPr lang="en-US" smtClean="0"/>
              <a:t>3/25/17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48B0-89F9-9D4C-8316-22388A0A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294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07D-A5F3-A342-8FDD-F31A7BC94DAE}" type="datetimeFigureOut">
              <a:rPr lang="en-US" smtClean="0"/>
              <a:t>3/25/17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48B0-89F9-9D4C-8316-22388A0A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67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07D-A5F3-A342-8FDD-F31A7BC94DAE}" type="datetimeFigureOut">
              <a:rPr lang="en-US" smtClean="0"/>
              <a:t>3/25/17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48B0-89F9-9D4C-8316-22388A0A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95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07D-A5F3-A342-8FDD-F31A7BC94DAE}" type="datetimeFigureOut">
              <a:rPr lang="en-US" smtClean="0"/>
              <a:t>3/25/17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48B0-89F9-9D4C-8316-22388A0A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39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07D-A5F3-A342-8FDD-F31A7BC94DAE}" type="datetimeFigureOut">
              <a:rPr lang="en-US" smtClean="0"/>
              <a:t>3/25/17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48B0-89F9-9D4C-8316-22388A0A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61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07D-A5F3-A342-8FDD-F31A7BC94DAE}" type="datetimeFigureOut">
              <a:rPr lang="en-US" smtClean="0"/>
              <a:t>3/25/17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48B0-89F9-9D4C-8316-22388A0A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28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07D-A5F3-A342-8FDD-F31A7BC94DAE}" type="datetimeFigureOut">
              <a:rPr lang="en-US" smtClean="0"/>
              <a:t>3/25/17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48B0-89F9-9D4C-8316-22388A0A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30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E07D-A5F3-A342-8FDD-F31A7BC94DAE}" type="datetimeFigureOut">
              <a:rPr lang="en-US" smtClean="0"/>
              <a:t>3/25/17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348B0-89F9-9D4C-8316-22388A0A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861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3E07D-A5F3-A342-8FDD-F31A7BC94DAE}" type="datetimeFigureOut">
              <a:rPr lang="en-US" smtClean="0"/>
              <a:t>3/25/17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348B0-89F9-9D4C-8316-22388A0A7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98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jpeg"/><Relationship Id="rId12" Type="http://schemas.openxmlformats.org/officeDocument/2006/relationships/image" Target="../media/image11.jpeg"/><Relationship Id="rId13" Type="http://schemas.openxmlformats.org/officeDocument/2006/relationships/image" Target="../media/image12.jpeg"/><Relationship Id="rId14" Type="http://schemas.openxmlformats.org/officeDocument/2006/relationships/image" Target="../media/image13.jpeg"/><Relationship Id="rId15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4360993" y="-41980"/>
            <a:ext cx="26917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Supplementary Figure </a:t>
            </a:r>
            <a:r>
              <a:rPr lang="en-US" sz="1600" b="1" dirty="0" smtClean="0">
                <a:latin typeface="Helvetica"/>
                <a:cs typeface="Helvetica"/>
              </a:rPr>
              <a:t>1</a:t>
            </a:r>
            <a:endParaRPr lang="en-US" sz="1600" b="1" dirty="0">
              <a:latin typeface="Helvetica"/>
              <a:cs typeface="Helvetica"/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88505" y="56335"/>
            <a:ext cx="4500719" cy="3283187"/>
            <a:chOff x="88506" y="56335"/>
            <a:chExt cx="5283272" cy="3854044"/>
          </a:xfrm>
        </p:grpSpPr>
        <p:pic>
          <p:nvPicPr>
            <p:cNvPr id="5" name="Picture 4" descr="Liposomes Vinculin aligned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548689" y="1787016"/>
              <a:ext cx="1706393" cy="2531450"/>
            </a:xfrm>
            <a:prstGeom prst="rect">
              <a:avLst/>
            </a:prstGeom>
          </p:spPr>
        </p:pic>
        <p:pic>
          <p:nvPicPr>
            <p:cNvPr id="6" name="Picture 5" descr="Liposomes p-ERKaligned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3246918" y="1785518"/>
              <a:ext cx="1718270" cy="2531451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840327" y="1983844"/>
              <a:ext cx="1915102" cy="2890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Helvetica"/>
                  <a:cs typeface="Helvetica"/>
                </a:rPr>
                <a:t>p-ERK, </a:t>
              </a:r>
              <a:r>
                <a:rPr lang="en-US" sz="1000" dirty="0" err="1" smtClean="0">
                  <a:latin typeface="Helvetica"/>
                  <a:cs typeface="Helvetica"/>
                </a:rPr>
                <a:t>iLipo</a:t>
              </a:r>
              <a:r>
                <a:rPr lang="en-US" sz="1000" dirty="0" smtClean="0">
                  <a:latin typeface="Helvetica"/>
                  <a:cs typeface="Helvetica"/>
                </a:rPr>
                <a:t> </a:t>
              </a:r>
              <a:r>
                <a:rPr lang="en-US" sz="1000" dirty="0">
                  <a:latin typeface="Helvetica"/>
                  <a:cs typeface="Helvetica"/>
                </a:rPr>
                <a:t>(ED Fig. </a:t>
              </a:r>
              <a:r>
                <a:rPr lang="en-US" sz="1000" dirty="0" smtClean="0">
                  <a:latin typeface="Helvetica"/>
                  <a:cs typeface="Helvetica"/>
                </a:rPr>
                <a:t>4h)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8506" y="1982612"/>
              <a:ext cx="1996251" cy="2890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Helvetica"/>
                  <a:cs typeface="Helvetica"/>
                </a:rPr>
                <a:t>Vinculin, </a:t>
              </a:r>
              <a:r>
                <a:rPr lang="en-US" sz="1000" dirty="0" err="1" smtClean="0">
                  <a:latin typeface="Helvetica"/>
                  <a:cs typeface="Helvetica"/>
                </a:rPr>
                <a:t>iLipo</a:t>
              </a:r>
              <a:r>
                <a:rPr lang="en-US" sz="1000" dirty="0" smtClean="0">
                  <a:latin typeface="Helvetica"/>
                  <a:cs typeface="Helvetica"/>
                </a:rPr>
                <a:t> </a:t>
              </a:r>
              <a:r>
                <a:rPr lang="en-US" sz="1000" dirty="0">
                  <a:latin typeface="Helvetica"/>
                  <a:cs typeface="Helvetica"/>
                </a:rPr>
                <a:t>(ED Fig. </a:t>
              </a:r>
              <a:r>
                <a:rPr lang="en-US" sz="1000" dirty="0" smtClean="0">
                  <a:latin typeface="Helvetica"/>
                  <a:cs typeface="Helvetica"/>
                </a:rPr>
                <a:t>4h)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9133" y="2316232"/>
              <a:ext cx="352258" cy="1553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kern="1200" dirty="0" smtClean="0">
                  <a:latin typeface="Helvetica"/>
                  <a:cs typeface="Helvetica"/>
                </a:rPr>
                <a:t>250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150</a:t>
              </a: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100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75</a:t>
              </a: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50</a:t>
              </a: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r>
                <a:rPr lang="en-US" sz="500" dirty="0" smtClean="0">
                  <a:latin typeface="Helvetica"/>
                  <a:cs typeface="Helvetica"/>
                </a:rPr>
                <a:t>37</a:t>
              </a:r>
            </a:p>
            <a:p>
              <a:endParaRPr lang="en-US" sz="500" dirty="0">
                <a:latin typeface="Helvetica"/>
                <a:cs typeface="Helvetica"/>
              </a:endParaRP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25</a:t>
              </a: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r>
                <a:rPr lang="en-US" sz="500" dirty="0" smtClean="0">
                  <a:latin typeface="Helvetica"/>
                  <a:cs typeface="Helvetica"/>
                </a:rPr>
                <a:t>20</a:t>
              </a: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endParaRPr lang="en-US" sz="500" kern="1200" dirty="0" smtClean="0">
                <a:latin typeface="Helvetica"/>
                <a:cs typeface="Helvetica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31327" y="2192109"/>
              <a:ext cx="352258" cy="1643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kern="1200" dirty="0" smtClean="0">
                  <a:latin typeface="Helvetica"/>
                  <a:cs typeface="Helvetica"/>
                </a:rPr>
                <a:t>250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150</a:t>
              </a: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100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75</a:t>
              </a: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50</a:t>
              </a: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r>
                <a:rPr lang="en-US" sz="500" dirty="0" smtClean="0">
                  <a:latin typeface="Helvetica"/>
                  <a:cs typeface="Helvetica"/>
                </a:rPr>
                <a:t>37</a:t>
              </a:r>
            </a:p>
            <a:p>
              <a:endParaRPr lang="en-US" sz="500" dirty="0">
                <a:latin typeface="Helvetica"/>
                <a:cs typeface="Helvetica"/>
              </a:endParaRP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25</a:t>
              </a: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r>
                <a:rPr lang="en-US" sz="500" dirty="0" smtClean="0">
                  <a:latin typeface="Helvetica"/>
                  <a:cs typeface="Helvetica"/>
                </a:rPr>
                <a:t>20</a:t>
              </a: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15</a:t>
              </a:r>
            </a:p>
          </p:txBody>
        </p:sp>
        <p:pic>
          <p:nvPicPr>
            <p:cNvPr id="12" name="Picture 11" descr="Vinculinalined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570766" y="154525"/>
              <a:ext cx="1701375" cy="2021464"/>
            </a:xfrm>
            <a:prstGeom prst="rect">
              <a:avLst/>
            </a:prstGeom>
          </p:spPr>
        </p:pic>
        <p:pic>
          <p:nvPicPr>
            <p:cNvPr id="13" name="Picture 12" descr="p-ERK aligned straight.jp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2829027" y="124093"/>
              <a:ext cx="1718267" cy="202146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651555" y="56335"/>
              <a:ext cx="1889890" cy="2890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Helvetica"/>
                  <a:cs typeface="Helvetica"/>
                </a:rPr>
                <a:t>p-ERK, </a:t>
              </a:r>
              <a:r>
                <a:rPr lang="en-US" sz="1000" dirty="0" err="1" smtClean="0">
                  <a:latin typeface="Helvetica"/>
                  <a:cs typeface="Helvetica"/>
                </a:rPr>
                <a:t>iExo</a:t>
              </a:r>
              <a:r>
                <a:rPr lang="en-US" sz="1000" dirty="0" smtClean="0">
                  <a:latin typeface="Helvetica"/>
                  <a:cs typeface="Helvetica"/>
                </a:rPr>
                <a:t> </a:t>
              </a:r>
              <a:r>
                <a:rPr lang="en-US" sz="1000" dirty="0">
                  <a:latin typeface="Helvetica"/>
                  <a:cs typeface="Helvetica"/>
                </a:rPr>
                <a:t>(ED Fig. </a:t>
              </a:r>
              <a:r>
                <a:rPr lang="en-US" sz="1000" dirty="0" smtClean="0">
                  <a:latin typeface="Helvetica"/>
                  <a:cs typeface="Helvetica"/>
                </a:rPr>
                <a:t>4h)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5189" y="68347"/>
              <a:ext cx="1971038" cy="2890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Helvetica"/>
                  <a:cs typeface="Helvetica"/>
                </a:rPr>
                <a:t>Vinculin, </a:t>
              </a:r>
              <a:r>
                <a:rPr lang="en-US" sz="1000" dirty="0" err="1" smtClean="0">
                  <a:latin typeface="Helvetica"/>
                  <a:cs typeface="Helvetica"/>
                </a:rPr>
                <a:t>iExo</a:t>
              </a:r>
              <a:r>
                <a:rPr lang="en-US" sz="1000" dirty="0" smtClean="0">
                  <a:latin typeface="Helvetica"/>
                  <a:cs typeface="Helvetica"/>
                </a:rPr>
                <a:t> (ED Fig. 4h)</a:t>
              </a:r>
              <a:endParaRPr lang="en-US" sz="1000" dirty="0">
                <a:latin typeface="Helvetica"/>
                <a:cs typeface="Helvetica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9106" y="343858"/>
              <a:ext cx="352258" cy="14632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kern="1200" dirty="0" smtClean="0">
                  <a:latin typeface="Helvetica"/>
                  <a:cs typeface="Helvetica"/>
                </a:rPr>
                <a:t>250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150</a:t>
              </a: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100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75</a:t>
              </a: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50</a:t>
              </a: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r>
                <a:rPr lang="en-US" sz="500" dirty="0" smtClean="0">
                  <a:latin typeface="Helvetica"/>
                  <a:cs typeface="Helvetica"/>
                </a:rPr>
                <a:t>37</a:t>
              </a:r>
            </a:p>
            <a:p>
              <a:endParaRPr lang="en-US" sz="500" dirty="0">
                <a:latin typeface="Helvetica"/>
                <a:cs typeface="Helvetica"/>
              </a:endParaRP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25</a:t>
              </a: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r>
                <a:rPr lang="en-US" sz="500" dirty="0" smtClean="0">
                  <a:latin typeface="Helvetica"/>
                  <a:cs typeface="Helvetica"/>
                </a:rPr>
                <a:t>20</a:t>
              </a: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15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81691" y="388067"/>
              <a:ext cx="352258" cy="14632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kern="1200" dirty="0" smtClean="0">
                  <a:latin typeface="Helvetica"/>
                  <a:cs typeface="Helvetica"/>
                </a:rPr>
                <a:t>250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150</a:t>
              </a: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100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75</a:t>
              </a: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50</a:t>
              </a: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r>
                <a:rPr lang="en-US" sz="500" dirty="0" smtClean="0">
                  <a:latin typeface="Helvetica"/>
                  <a:cs typeface="Helvetica"/>
                </a:rPr>
                <a:t>37</a:t>
              </a:r>
            </a:p>
            <a:p>
              <a:endParaRPr lang="en-US" sz="500" dirty="0">
                <a:latin typeface="Helvetica"/>
                <a:cs typeface="Helvetica"/>
              </a:endParaRP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25</a:t>
              </a: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r>
                <a:rPr lang="en-US" sz="500" dirty="0" smtClean="0">
                  <a:latin typeface="Helvetica"/>
                  <a:cs typeface="Helvetica"/>
                </a:rPr>
                <a:t>20</a:t>
              </a: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15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07409" y="496935"/>
              <a:ext cx="1703900" cy="126206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897571" y="964849"/>
              <a:ext cx="1801321" cy="202553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62890" y="2468900"/>
              <a:ext cx="1703900" cy="157756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420253" y="2826384"/>
              <a:ext cx="1777941" cy="186778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856076" y="286079"/>
              <a:ext cx="54208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Vinculin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016690" y="2263951"/>
              <a:ext cx="54208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Vinculin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206450" y="749405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p-ERK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705751" y="2610940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p-ERK</a:t>
              </a:r>
              <a:endParaRPr lang="en-US" sz="800" dirty="0">
                <a:latin typeface="Arial"/>
                <a:cs typeface="Arial"/>
              </a:endParaRPr>
            </a:p>
          </p:txBody>
        </p:sp>
      </p:grp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58743" y="5106010"/>
            <a:ext cx="3622351" cy="3161436"/>
            <a:chOff x="-11314" y="5554114"/>
            <a:chExt cx="4085074" cy="3565282"/>
          </a:xfrm>
        </p:grpSpPr>
        <p:sp>
          <p:nvSpPr>
            <p:cNvPr id="21" name="TextBox 20"/>
            <p:cNvSpPr txBox="1"/>
            <p:nvPr/>
          </p:nvSpPr>
          <p:spPr>
            <a:xfrm>
              <a:off x="2079710" y="5554114"/>
              <a:ext cx="19421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Helvetica"/>
                  <a:cs typeface="Helvetica"/>
                </a:rPr>
                <a:t>Vinculin, Panc-1 </a:t>
              </a:r>
              <a:r>
                <a:rPr lang="en-US" sz="800" dirty="0">
                  <a:latin typeface="Helvetica"/>
                  <a:cs typeface="Helvetica"/>
                </a:rPr>
                <a:t>(ED Fig. </a:t>
              </a:r>
              <a:r>
                <a:rPr lang="en-US" sz="800" dirty="0" smtClean="0">
                  <a:latin typeface="Helvetica"/>
                  <a:cs typeface="Helvetica"/>
                </a:rPr>
                <a:t>4i)</a:t>
              </a:r>
              <a:endParaRPr lang="en-US" sz="800" dirty="0">
                <a:latin typeface="Helvetica"/>
                <a:cs typeface="Helvetica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1662" y="5561327"/>
              <a:ext cx="30650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Helvetica"/>
                  <a:cs typeface="Helvetica"/>
                </a:rPr>
                <a:t>Pan-Ras, Panc-1 (ED Fig. 4i)</a:t>
              </a:r>
              <a:endParaRPr lang="en-US" sz="800" dirty="0">
                <a:latin typeface="Helvetica"/>
                <a:cs typeface="Helvetica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0208" y="7344640"/>
              <a:ext cx="217789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Helvetica"/>
                  <a:cs typeface="Helvetica"/>
                </a:rPr>
                <a:t>Pan-Ras, BxPC-3 </a:t>
              </a:r>
              <a:r>
                <a:rPr lang="en-US" sz="800" dirty="0">
                  <a:latin typeface="Helvetica"/>
                  <a:cs typeface="Helvetica"/>
                </a:rPr>
                <a:t>(ED Fig. </a:t>
              </a:r>
              <a:r>
                <a:rPr lang="en-US" sz="800" dirty="0" smtClean="0">
                  <a:latin typeface="Helvetica"/>
                  <a:cs typeface="Helvetica"/>
                </a:rPr>
                <a:t>4i)</a:t>
              </a:r>
              <a:endParaRPr lang="en-US" sz="800" dirty="0">
                <a:latin typeface="Helvetica"/>
                <a:cs typeface="Helvetica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97126" y="7344640"/>
              <a:ext cx="20766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Helvetica"/>
                  <a:cs typeface="Helvetica"/>
                </a:rPr>
                <a:t>Vinculin, BxPC-3 </a:t>
              </a:r>
              <a:r>
                <a:rPr lang="en-US" sz="800" dirty="0">
                  <a:latin typeface="Helvetica"/>
                  <a:cs typeface="Helvetica"/>
                </a:rPr>
                <a:t>(ED Fig. </a:t>
              </a:r>
              <a:r>
                <a:rPr lang="en-US" sz="800" dirty="0" smtClean="0">
                  <a:latin typeface="Helvetica"/>
                  <a:cs typeface="Helvetica"/>
                </a:rPr>
                <a:t>4i)</a:t>
              </a:r>
              <a:endParaRPr lang="en-US" sz="800" dirty="0">
                <a:latin typeface="Helvetica"/>
                <a:cs typeface="Helvetica"/>
              </a:endParaRPr>
            </a:p>
          </p:txBody>
        </p:sp>
        <p:pic>
          <p:nvPicPr>
            <p:cNvPr id="18" name="Picture 17" descr="Pan Ras-1.tiff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60" t="7696" r="6799" b="63263"/>
            <a:stretch/>
          </p:blipFill>
          <p:spPr>
            <a:xfrm rot="16200000">
              <a:off x="195499" y="5728709"/>
              <a:ext cx="1607071" cy="1648922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-3471" y="5890044"/>
              <a:ext cx="403840" cy="1145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kern="1200" dirty="0" smtClean="0">
                  <a:latin typeface="Helvetica"/>
                  <a:cs typeface="Helvetica"/>
                </a:rPr>
                <a:t>250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150</a:t>
              </a: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100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75</a:t>
              </a: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50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37</a:t>
              </a:r>
            </a:p>
            <a:p>
              <a:endParaRPr lang="en-US" sz="500" dirty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25</a:t>
              </a: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r>
                <a:rPr lang="en-US" sz="500" dirty="0" smtClean="0">
                  <a:latin typeface="Helvetica"/>
                  <a:cs typeface="Helvetica"/>
                </a:rPr>
                <a:t>20</a:t>
              </a: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15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28633" y="6528837"/>
              <a:ext cx="1145538" cy="136085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 descr="Vinculin-2.tiff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74" t="23417" r="12522" b="47946"/>
            <a:stretch/>
          </p:blipFill>
          <p:spPr>
            <a:xfrm rot="5400000">
              <a:off x="2078871" y="5790510"/>
              <a:ext cx="1580247" cy="1559462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1908343" y="5989000"/>
              <a:ext cx="403840" cy="1232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kern="1200" dirty="0" smtClean="0">
                  <a:latin typeface="Helvetica"/>
                  <a:cs typeface="Helvetica"/>
                </a:rPr>
                <a:t>250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150</a:t>
              </a: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100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75</a:t>
              </a: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50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37</a:t>
              </a:r>
            </a:p>
            <a:p>
              <a:endParaRPr lang="en-US" sz="500" dirty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25</a:t>
              </a: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r>
                <a:rPr lang="en-US" sz="500" dirty="0" smtClean="0">
                  <a:latin typeface="Helvetica"/>
                  <a:cs typeface="Helvetica"/>
                </a:rPr>
                <a:t>20</a:t>
              </a: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15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266623" y="6068793"/>
              <a:ext cx="1155234" cy="136085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 descr="BXPC3 Ras Pulldown Ran Ras.jpeg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746" t="18137" r="13099" b="54761"/>
            <a:stretch/>
          </p:blipFill>
          <p:spPr>
            <a:xfrm rot="5400000">
              <a:off x="208723" y="7489869"/>
              <a:ext cx="1580246" cy="1678806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-11314" y="7719495"/>
              <a:ext cx="403840" cy="1232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kern="1200" dirty="0" smtClean="0">
                  <a:latin typeface="Helvetica"/>
                  <a:cs typeface="Helvetica"/>
                </a:rPr>
                <a:t>250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150</a:t>
              </a: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100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75</a:t>
              </a: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50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37</a:t>
              </a:r>
            </a:p>
            <a:p>
              <a:endParaRPr lang="en-US" sz="500" dirty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25</a:t>
              </a: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r>
                <a:rPr lang="en-US" sz="500" dirty="0" smtClean="0">
                  <a:latin typeface="Helvetica"/>
                  <a:cs typeface="Helvetica"/>
                </a:rPr>
                <a:t>20</a:t>
              </a: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15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87200" y="8288741"/>
              <a:ext cx="1207929" cy="164069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23" descr="BXPC3 Ras Rulldown Vinculin.jpeg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224" t="16847" r="15861" b="55990"/>
            <a:stretch/>
          </p:blipFill>
          <p:spPr>
            <a:xfrm rot="5400000">
              <a:off x="2082663" y="7549541"/>
              <a:ext cx="1580249" cy="1559461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1919069" y="7614338"/>
              <a:ext cx="403840" cy="1318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kern="1200" dirty="0" smtClean="0">
                  <a:latin typeface="Helvetica"/>
                  <a:cs typeface="Helvetica"/>
                </a:rPr>
                <a:t>250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150</a:t>
              </a: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100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75</a:t>
              </a: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50</a:t>
              </a:r>
            </a:p>
            <a:p>
              <a:r>
                <a:rPr lang="en-US" sz="500" dirty="0" smtClean="0">
                  <a:latin typeface="Helvetica"/>
                  <a:cs typeface="Helvetica"/>
                </a:rPr>
                <a:t>37</a:t>
              </a: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25</a:t>
              </a: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r>
                <a:rPr lang="en-US" sz="500" dirty="0" smtClean="0">
                  <a:latin typeface="Helvetica"/>
                  <a:cs typeface="Helvetica"/>
                </a:rPr>
                <a:t>20</a:t>
              </a:r>
            </a:p>
            <a:p>
              <a:endParaRPr lang="en-US" sz="500" dirty="0" smtClean="0">
                <a:latin typeface="Helvetica"/>
                <a:cs typeface="Helvetica"/>
              </a:endParaRP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endParaRPr lang="en-US" sz="500" kern="1200" dirty="0" smtClean="0">
                <a:latin typeface="Helvetica"/>
                <a:cs typeface="Helvetica"/>
              </a:endParaRPr>
            </a:p>
            <a:p>
              <a:r>
                <a:rPr lang="en-US" sz="500" kern="1200" dirty="0" smtClean="0">
                  <a:latin typeface="Helvetica"/>
                  <a:cs typeface="Helvetica"/>
                </a:rPr>
                <a:t>15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240883" y="7712583"/>
              <a:ext cx="1149394" cy="164615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936763" y="7534022"/>
              <a:ext cx="567465" cy="228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latin typeface="Arial"/>
                  <a:cs typeface="Arial"/>
                </a:rPr>
                <a:t>Vinculin</a:t>
              </a:r>
              <a:endParaRPr lang="en-US" sz="700" dirty="0">
                <a:latin typeface="Arial"/>
                <a:cs typeface="Arial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966899" y="5889455"/>
              <a:ext cx="567465" cy="228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latin typeface="Arial"/>
                  <a:cs typeface="Arial"/>
                </a:rPr>
                <a:t>Vinculin</a:t>
              </a:r>
              <a:endParaRPr lang="en-US" sz="700" dirty="0">
                <a:latin typeface="Arial"/>
                <a:cs typeface="Arial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112974" y="6356716"/>
              <a:ext cx="620321" cy="228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latin typeface="Arial"/>
                  <a:cs typeface="Arial"/>
                </a:rPr>
                <a:t>Pan-</a:t>
              </a:r>
              <a:r>
                <a:rPr lang="en-US" sz="700" dirty="0" err="1" smtClean="0">
                  <a:latin typeface="Arial"/>
                  <a:cs typeface="Arial"/>
                </a:rPr>
                <a:t>Ras</a:t>
              </a:r>
              <a:endParaRPr lang="en-US" sz="700" dirty="0">
                <a:latin typeface="Arial"/>
                <a:cs typeface="Arial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133931" y="8118549"/>
              <a:ext cx="620321" cy="228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latin typeface="Arial"/>
                  <a:cs typeface="Arial"/>
                </a:rPr>
                <a:t>Pan-</a:t>
              </a:r>
              <a:r>
                <a:rPr lang="en-US" sz="700" dirty="0" err="1" smtClean="0">
                  <a:latin typeface="Arial"/>
                  <a:cs typeface="Arial"/>
                </a:rPr>
                <a:t>Ras</a:t>
              </a:r>
              <a:endParaRPr lang="en-US" sz="700" dirty="0">
                <a:latin typeface="Arial"/>
                <a:cs typeface="Arial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44771" y="3452976"/>
            <a:ext cx="1178205" cy="1539092"/>
            <a:chOff x="1470718" y="1585030"/>
            <a:chExt cx="1178205" cy="1539092"/>
          </a:xfrm>
        </p:grpSpPr>
        <p:pic>
          <p:nvPicPr>
            <p:cNvPr id="58" name="Picture 57" descr="p-ERK (iExos on Panc1) -3.jpeg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76" t="55209" r="43348" b="19715"/>
            <a:stretch/>
          </p:blipFill>
          <p:spPr>
            <a:xfrm>
              <a:off x="1470718" y="1585030"/>
              <a:ext cx="1178205" cy="1539092"/>
            </a:xfrm>
            <a:prstGeom prst="rect">
              <a:avLst/>
            </a:prstGeom>
          </p:spPr>
        </p:pic>
        <p:sp>
          <p:nvSpPr>
            <p:cNvPr id="59" name="Rectangle 58"/>
            <p:cNvSpPr/>
            <p:nvPr/>
          </p:nvSpPr>
          <p:spPr>
            <a:xfrm>
              <a:off x="1875298" y="2606566"/>
              <a:ext cx="419661" cy="157756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853401" y="2431586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p-ERK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13365" y="2103944"/>
              <a:ext cx="51120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" b="1" kern="1200" dirty="0" smtClean="0">
                  <a:latin typeface="Helvetica"/>
                  <a:cs typeface="Helvetica"/>
                </a:rPr>
                <a:t>250</a:t>
              </a:r>
            </a:p>
            <a:p>
              <a:r>
                <a:rPr lang="en-US" sz="400" b="1" dirty="0" smtClean="0">
                  <a:latin typeface="Helvetica"/>
                  <a:cs typeface="Helvetica"/>
                </a:rPr>
                <a:t>150</a:t>
              </a:r>
            </a:p>
            <a:p>
              <a:r>
                <a:rPr lang="en-US" sz="400" b="1" kern="1200" dirty="0" smtClean="0">
                  <a:latin typeface="Helvetica"/>
                  <a:cs typeface="Helvetica"/>
                </a:rPr>
                <a:t>100</a:t>
              </a:r>
            </a:p>
            <a:p>
              <a:endParaRPr lang="en-US" sz="400" b="1" dirty="0" smtClean="0">
                <a:latin typeface="Helvetica"/>
                <a:cs typeface="Helvetica"/>
              </a:endParaRPr>
            </a:p>
            <a:p>
              <a:r>
                <a:rPr lang="en-US" sz="400" b="1" dirty="0" smtClean="0">
                  <a:latin typeface="Helvetica"/>
                  <a:cs typeface="Helvetica"/>
                </a:rPr>
                <a:t>75</a:t>
              </a:r>
            </a:p>
            <a:p>
              <a:endParaRPr lang="en-US" sz="400" b="1" kern="1200" dirty="0" smtClean="0">
                <a:latin typeface="Helvetica"/>
                <a:cs typeface="Helvetica"/>
              </a:endParaRPr>
            </a:p>
            <a:p>
              <a:r>
                <a:rPr lang="en-US" sz="400" b="1" kern="1200" dirty="0" smtClean="0">
                  <a:latin typeface="Helvetica"/>
                  <a:cs typeface="Helvetica"/>
                </a:rPr>
                <a:t>50</a:t>
              </a:r>
            </a:p>
            <a:p>
              <a:endParaRPr lang="en-US" sz="400" b="1" dirty="0" smtClean="0">
                <a:latin typeface="Helvetica"/>
                <a:cs typeface="Helvetica"/>
              </a:endParaRPr>
            </a:p>
            <a:p>
              <a:endParaRPr lang="en-US" sz="400" b="1" dirty="0">
                <a:latin typeface="Helvetica"/>
                <a:cs typeface="Helvetica"/>
              </a:endParaRPr>
            </a:p>
            <a:p>
              <a:r>
                <a:rPr lang="en-US" sz="400" b="1" dirty="0" smtClean="0">
                  <a:latin typeface="Helvetica"/>
                  <a:cs typeface="Helvetica"/>
                </a:rPr>
                <a:t>37</a:t>
              </a:r>
            </a:p>
            <a:p>
              <a:endParaRPr lang="en-US" sz="400" b="1" dirty="0">
                <a:latin typeface="Helvetica"/>
                <a:cs typeface="Helvetica"/>
              </a:endParaRPr>
            </a:p>
            <a:p>
              <a:endParaRPr lang="en-US" sz="400" b="1" kern="1200" dirty="0" smtClean="0">
                <a:latin typeface="Helvetica"/>
                <a:cs typeface="Helvetica"/>
              </a:endParaRPr>
            </a:p>
            <a:p>
              <a:endParaRPr lang="en-US" sz="400" b="1" dirty="0">
                <a:latin typeface="Helvetica"/>
                <a:cs typeface="Helvetica"/>
              </a:endParaRPr>
            </a:p>
            <a:p>
              <a:r>
                <a:rPr lang="en-US" sz="400" b="1" kern="1200" dirty="0" smtClean="0">
                  <a:latin typeface="Helvetica"/>
                  <a:cs typeface="Helvetica"/>
                </a:rPr>
                <a:t>25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582315" y="3375563"/>
            <a:ext cx="1076990" cy="1649966"/>
            <a:chOff x="3358043" y="2051440"/>
            <a:chExt cx="1076990" cy="1649966"/>
          </a:xfrm>
        </p:grpSpPr>
        <p:pic>
          <p:nvPicPr>
            <p:cNvPr id="63" name="Picture 62" descr="Beta Actin (iExos on Panc-1)-3.jpeg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75" t="62808" r="57750" b="10308"/>
            <a:stretch/>
          </p:blipFill>
          <p:spPr>
            <a:xfrm>
              <a:off x="3358043" y="2051440"/>
              <a:ext cx="1076990" cy="1649966"/>
            </a:xfrm>
            <a:prstGeom prst="rect">
              <a:avLst/>
            </a:prstGeom>
          </p:spPr>
        </p:pic>
        <p:sp>
          <p:nvSpPr>
            <p:cNvPr id="64" name="Rectangle 63"/>
            <p:cNvSpPr/>
            <p:nvPr/>
          </p:nvSpPr>
          <p:spPr>
            <a:xfrm>
              <a:off x="3800466" y="3224059"/>
              <a:ext cx="419661" cy="157756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811500" y="3059708"/>
              <a:ext cx="4127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Actin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423418" y="2745066"/>
              <a:ext cx="511209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" b="1" kern="1200" dirty="0" smtClean="0">
                  <a:latin typeface="Helvetica"/>
                  <a:cs typeface="Helvetica"/>
                </a:rPr>
                <a:t>250</a:t>
              </a:r>
            </a:p>
            <a:p>
              <a:r>
                <a:rPr lang="en-US" sz="400" b="1" dirty="0" smtClean="0">
                  <a:latin typeface="Helvetica"/>
                  <a:cs typeface="Helvetica"/>
                </a:rPr>
                <a:t>150</a:t>
              </a:r>
            </a:p>
            <a:p>
              <a:r>
                <a:rPr lang="en-US" sz="400" b="1" kern="1200" dirty="0" smtClean="0">
                  <a:latin typeface="Helvetica"/>
                  <a:cs typeface="Helvetica"/>
                </a:rPr>
                <a:t>100</a:t>
              </a:r>
            </a:p>
            <a:p>
              <a:endParaRPr lang="en-US" sz="400" b="1" dirty="0" smtClean="0">
                <a:latin typeface="Helvetica"/>
                <a:cs typeface="Helvetica"/>
              </a:endParaRPr>
            </a:p>
            <a:p>
              <a:r>
                <a:rPr lang="en-US" sz="400" b="1" dirty="0" smtClean="0">
                  <a:latin typeface="Helvetica"/>
                  <a:cs typeface="Helvetica"/>
                </a:rPr>
                <a:t>75</a:t>
              </a:r>
            </a:p>
            <a:p>
              <a:endParaRPr lang="en-US" sz="400" b="1" kern="1200" dirty="0" smtClean="0">
                <a:latin typeface="Helvetica"/>
                <a:cs typeface="Helvetica"/>
              </a:endParaRPr>
            </a:p>
            <a:p>
              <a:r>
                <a:rPr lang="en-US" sz="400" b="1" kern="1200" dirty="0" smtClean="0">
                  <a:latin typeface="Helvetica"/>
                  <a:cs typeface="Helvetica"/>
                </a:rPr>
                <a:t>50</a:t>
              </a:r>
            </a:p>
            <a:p>
              <a:endParaRPr lang="en-US" sz="400" b="1" dirty="0" smtClean="0">
                <a:latin typeface="Helvetica"/>
                <a:cs typeface="Helvetica"/>
              </a:endParaRPr>
            </a:p>
            <a:p>
              <a:r>
                <a:rPr lang="en-US" sz="400" b="1" dirty="0" smtClean="0">
                  <a:latin typeface="Helvetica"/>
                  <a:cs typeface="Helvetica"/>
                </a:rPr>
                <a:t>37</a:t>
              </a:r>
            </a:p>
            <a:p>
              <a:endParaRPr lang="en-US" sz="400" b="1" dirty="0">
                <a:latin typeface="Helvetica"/>
                <a:cs typeface="Helvetica"/>
              </a:endParaRPr>
            </a:p>
            <a:p>
              <a:endParaRPr lang="en-US" sz="400" b="1" kern="1200" dirty="0" smtClean="0">
                <a:latin typeface="Helvetica"/>
                <a:cs typeface="Helvetica"/>
              </a:endParaRPr>
            </a:p>
            <a:p>
              <a:endParaRPr lang="en-US" sz="400" b="1" kern="1200" dirty="0" smtClean="0">
                <a:latin typeface="Helvetica"/>
                <a:cs typeface="Helvetica"/>
              </a:endParaRPr>
            </a:p>
            <a:p>
              <a:r>
                <a:rPr lang="en-US" sz="400" b="1" kern="1200" dirty="0" smtClean="0">
                  <a:latin typeface="Helvetica"/>
                  <a:cs typeface="Helvetica"/>
                </a:rPr>
                <a:t>25</a:t>
              </a: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664738" y="3599427"/>
            <a:ext cx="143482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Helvetica"/>
                <a:cs typeface="Helvetica"/>
              </a:rPr>
              <a:t>Independently performed experiment of iExosomes </a:t>
            </a:r>
          </a:p>
          <a:p>
            <a:r>
              <a:rPr lang="en-US" sz="900" dirty="0" smtClean="0">
                <a:latin typeface="Helvetica"/>
                <a:cs typeface="Helvetica"/>
              </a:rPr>
              <a:t>treatment to suppress p-ERK levels: (Not included in quantifications)</a:t>
            </a:r>
            <a:endParaRPr lang="en-US" sz="900" dirty="0">
              <a:latin typeface="Helvetica"/>
              <a:cs typeface="Helvetica"/>
            </a:endParaRPr>
          </a:p>
        </p:txBody>
      </p: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4663838" y="697300"/>
            <a:ext cx="2084649" cy="2966095"/>
            <a:chOff x="3929018" y="6422588"/>
            <a:chExt cx="1263663" cy="1797974"/>
          </a:xfrm>
        </p:grpSpPr>
        <p:pic>
          <p:nvPicPr>
            <p:cNvPr id="68" name="Picture 67" descr="p-ERK (iExos on Panc1).jpeg"/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43" t="16253" r="16887" b="51395"/>
            <a:stretch/>
          </p:blipFill>
          <p:spPr>
            <a:xfrm rot="5400000">
              <a:off x="4111766" y="6262121"/>
              <a:ext cx="890601" cy="1211535"/>
            </a:xfrm>
            <a:prstGeom prst="rect">
              <a:avLst/>
            </a:prstGeom>
          </p:spPr>
        </p:pic>
        <p:sp>
          <p:nvSpPr>
            <p:cNvPr id="69" name="Rectangle 68"/>
            <p:cNvSpPr/>
            <p:nvPr/>
          </p:nvSpPr>
          <p:spPr>
            <a:xfrm>
              <a:off x="4225220" y="6713437"/>
              <a:ext cx="766443" cy="125352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608980" y="6594218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p-ERK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951300" y="6482190"/>
              <a:ext cx="511209" cy="783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kern="1200" dirty="0" smtClean="0">
                  <a:latin typeface="Helvetica"/>
                  <a:cs typeface="Helvetica"/>
                </a:rPr>
                <a:t>250</a:t>
              </a:r>
            </a:p>
            <a:p>
              <a:r>
                <a:rPr lang="en-US" sz="600" b="1" dirty="0" smtClean="0">
                  <a:latin typeface="Helvetica"/>
                  <a:cs typeface="Helvetica"/>
                </a:rPr>
                <a:t>150</a:t>
              </a:r>
            </a:p>
            <a:p>
              <a:r>
                <a:rPr lang="en-US" sz="600" b="1" kern="1200" dirty="0" smtClean="0">
                  <a:latin typeface="Helvetica"/>
                  <a:cs typeface="Helvetica"/>
                </a:rPr>
                <a:t>100</a:t>
              </a:r>
            </a:p>
            <a:p>
              <a:r>
                <a:rPr lang="en-US" sz="600" b="1" dirty="0" smtClean="0">
                  <a:latin typeface="Helvetica"/>
                  <a:cs typeface="Helvetica"/>
                </a:rPr>
                <a:t>75</a:t>
              </a:r>
            </a:p>
            <a:p>
              <a:r>
                <a:rPr lang="en-US" sz="600" b="1" kern="1200" dirty="0" smtClean="0">
                  <a:latin typeface="Helvetica"/>
                  <a:cs typeface="Helvetica"/>
                </a:rPr>
                <a:t>50</a:t>
              </a:r>
            </a:p>
            <a:p>
              <a:r>
                <a:rPr lang="en-US" sz="600" b="1" dirty="0" smtClean="0">
                  <a:latin typeface="Helvetica"/>
                  <a:cs typeface="Helvetica"/>
                </a:rPr>
                <a:t>37</a:t>
              </a:r>
            </a:p>
            <a:p>
              <a:endParaRPr lang="en-US" sz="600" b="1" dirty="0">
                <a:latin typeface="Helvetica"/>
                <a:cs typeface="Helvetica"/>
              </a:endParaRPr>
            </a:p>
            <a:p>
              <a:endParaRPr lang="en-US" sz="600" b="1" kern="1200" dirty="0" smtClean="0">
                <a:latin typeface="Helvetica"/>
                <a:cs typeface="Helvetica"/>
              </a:endParaRPr>
            </a:p>
            <a:p>
              <a:r>
                <a:rPr lang="en-US" sz="600" b="1" kern="1200" dirty="0" smtClean="0">
                  <a:latin typeface="Helvetica"/>
                  <a:cs typeface="Helvetica"/>
                </a:rPr>
                <a:t>25</a:t>
              </a:r>
            </a:p>
            <a:p>
              <a:r>
                <a:rPr lang="en-US" sz="600" b="1" dirty="0" smtClean="0">
                  <a:latin typeface="Helvetica"/>
                  <a:cs typeface="Helvetica"/>
                </a:rPr>
                <a:t>20</a:t>
              </a:r>
            </a:p>
            <a:p>
              <a:endParaRPr lang="en-US" sz="600" b="1" dirty="0" smtClean="0">
                <a:latin typeface="Helvetica"/>
                <a:cs typeface="Helvetica"/>
              </a:endParaRPr>
            </a:p>
            <a:p>
              <a:endParaRPr lang="en-US" sz="600" b="1" dirty="0">
                <a:latin typeface="Helvetica"/>
                <a:cs typeface="Helvetica"/>
              </a:endParaRPr>
            </a:p>
            <a:p>
              <a:r>
                <a:rPr lang="en-US" sz="600" b="1" kern="1200" dirty="0" smtClean="0">
                  <a:latin typeface="Helvetica"/>
                  <a:cs typeface="Helvetica"/>
                </a:rPr>
                <a:t>15</a:t>
              </a:r>
            </a:p>
          </p:txBody>
        </p:sp>
        <p:pic>
          <p:nvPicPr>
            <p:cNvPr id="76" name="Picture 75" descr="Vinculin (iExos on Panc1).jpeg"/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613" t="18133" r="20512" b="48454"/>
            <a:stretch/>
          </p:blipFill>
          <p:spPr>
            <a:xfrm rot="5400000">
              <a:off x="4137818" y="7151565"/>
              <a:ext cx="846063" cy="1263663"/>
            </a:xfrm>
            <a:prstGeom prst="rect">
              <a:avLst/>
            </a:prstGeom>
          </p:spPr>
        </p:pic>
        <p:sp>
          <p:nvSpPr>
            <p:cNvPr id="77" name="Rectangle 76"/>
            <p:cNvSpPr/>
            <p:nvPr/>
          </p:nvSpPr>
          <p:spPr>
            <a:xfrm>
              <a:off x="4174544" y="7546757"/>
              <a:ext cx="823947" cy="107966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560377" y="7432824"/>
              <a:ext cx="54208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Vinculin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929019" y="7436983"/>
              <a:ext cx="511209" cy="783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kern="1200" dirty="0" smtClean="0">
                  <a:latin typeface="Helvetica"/>
                  <a:cs typeface="Helvetica"/>
                </a:rPr>
                <a:t>250</a:t>
              </a:r>
            </a:p>
            <a:p>
              <a:r>
                <a:rPr lang="en-US" sz="600" b="1" dirty="0" smtClean="0">
                  <a:latin typeface="Helvetica"/>
                  <a:cs typeface="Helvetica"/>
                </a:rPr>
                <a:t>150</a:t>
              </a:r>
            </a:p>
            <a:p>
              <a:r>
                <a:rPr lang="en-US" sz="600" b="1" kern="1200" dirty="0" smtClean="0">
                  <a:latin typeface="Helvetica"/>
                  <a:cs typeface="Helvetica"/>
                </a:rPr>
                <a:t>100</a:t>
              </a:r>
            </a:p>
            <a:p>
              <a:r>
                <a:rPr lang="en-US" sz="600" b="1" dirty="0" smtClean="0">
                  <a:latin typeface="Helvetica"/>
                  <a:cs typeface="Helvetica"/>
                </a:rPr>
                <a:t>75</a:t>
              </a:r>
            </a:p>
            <a:p>
              <a:r>
                <a:rPr lang="en-US" sz="600" b="1" kern="1200" dirty="0" smtClean="0">
                  <a:latin typeface="Helvetica"/>
                  <a:cs typeface="Helvetica"/>
                </a:rPr>
                <a:t>50</a:t>
              </a:r>
            </a:p>
            <a:p>
              <a:r>
                <a:rPr lang="en-US" sz="600" b="1" dirty="0" smtClean="0">
                  <a:latin typeface="Helvetica"/>
                  <a:cs typeface="Helvetica"/>
                </a:rPr>
                <a:t>37</a:t>
              </a:r>
            </a:p>
            <a:p>
              <a:endParaRPr lang="en-US" sz="600" b="1" dirty="0">
                <a:latin typeface="Helvetica"/>
                <a:cs typeface="Helvetica"/>
              </a:endParaRPr>
            </a:p>
            <a:p>
              <a:endParaRPr lang="en-US" sz="600" b="1" kern="1200" dirty="0" smtClean="0">
                <a:latin typeface="Helvetica"/>
                <a:cs typeface="Helvetica"/>
              </a:endParaRPr>
            </a:p>
            <a:p>
              <a:endParaRPr lang="en-US" sz="600" b="1" dirty="0">
                <a:latin typeface="Helvetica"/>
                <a:cs typeface="Helvetica"/>
              </a:endParaRPr>
            </a:p>
            <a:p>
              <a:r>
                <a:rPr lang="en-US" sz="600" b="1" kern="1200" dirty="0" smtClean="0">
                  <a:latin typeface="Helvetica"/>
                  <a:cs typeface="Helvetica"/>
                </a:rPr>
                <a:t>25</a:t>
              </a:r>
            </a:p>
            <a:p>
              <a:r>
                <a:rPr lang="en-US" sz="600" b="1" dirty="0" smtClean="0">
                  <a:latin typeface="Helvetica"/>
                  <a:cs typeface="Helvetica"/>
                </a:rPr>
                <a:t>20</a:t>
              </a:r>
            </a:p>
            <a:p>
              <a:endParaRPr lang="en-US" sz="600" b="1" dirty="0" smtClean="0">
                <a:latin typeface="Helvetica"/>
                <a:cs typeface="Helvetica"/>
              </a:endParaRPr>
            </a:p>
            <a:p>
              <a:r>
                <a:rPr lang="en-US" sz="600" b="1" kern="1200" dirty="0" smtClean="0">
                  <a:latin typeface="Helvetica"/>
                  <a:cs typeface="Helvetica"/>
                </a:rPr>
                <a:t>15</a:t>
              </a:r>
            </a:p>
          </p:txBody>
        </p:sp>
      </p:grp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4782903" y="3978410"/>
            <a:ext cx="1878559" cy="2904402"/>
            <a:chOff x="5413497" y="6430497"/>
            <a:chExt cx="1148667" cy="1775931"/>
          </a:xfrm>
        </p:grpSpPr>
        <p:pic>
          <p:nvPicPr>
            <p:cNvPr id="72" name="Picture 71" descr="p-ERK (iLipos on Panc1).jpeg"/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72" t="15865" r="24195" b="53797"/>
            <a:stretch/>
          </p:blipFill>
          <p:spPr>
            <a:xfrm rot="5400000">
              <a:off x="5542918" y="6301076"/>
              <a:ext cx="889826" cy="1148667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5865851" y="6626230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p-ERK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5754681" y="6750057"/>
              <a:ext cx="495420" cy="125352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413498" y="6459910"/>
              <a:ext cx="511209" cy="7904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kern="1200" dirty="0" smtClean="0">
                  <a:latin typeface="Helvetica"/>
                  <a:cs typeface="Helvetica"/>
                </a:rPr>
                <a:t>250</a:t>
              </a:r>
            </a:p>
            <a:p>
              <a:r>
                <a:rPr lang="en-US" sz="600" b="1" dirty="0" smtClean="0">
                  <a:latin typeface="Helvetica"/>
                  <a:cs typeface="Helvetica"/>
                </a:rPr>
                <a:t>150</a:t>
              </a:r>
            </a:p>
            <a:p>
              <a:r>
                <a:rPr lang="en-US" sz="600" b="1" kern="1200" dirty="0" smtClean="0">
                  <a:latin typeface="Helvetica"/>
                  <a:cs typeface="Helvetica"/>
                </a:rPr>
                <a:t>100</a:t>
              </a:r>
            </a:p>
            <a:p>
              <a:r>
                <a:rPr lang="en-US" sz="600" b="1" dirty="0" smtClean="0">
                  <a:latin typeface="Helvetica"/>
                  <a:cs typeface="Helvetica"/>
                </a:rPr>
                <a:t>75</a:t>
              </a:r>
            </a:p>
            <a:p>
              <a:endParaRPr lang="en-US" sz="600" b="1" kern="1200" dirty="0" smtClean="0">
                <a:latin typeface="Helvetica"/>
                <a:cs typeface="Helvetica"/>
              </a:endParaRPr>
            </a:p>
            <a:p>
              <a:r>
                <a:rPr lang="en-US" sz="600" b="1" kern="1200" dirty="0" smtClean="0">
                  <a:latin typeface="Helvetica"/>
                  <a:cs typeface="Helvetica"/>
                </a:rPr>
                <a:t>50</a:t>
              </a:r>
            </a:p>
            <a:p>
              <a:r>
                <a:rPr lang="en-US" sz="600" b="1" dirty="0" smtClean="0">
                  <a:latin typeface="Helvetica"/>
                  <a:cs typeface="Helvetica"/>
                </a:rPr>
                <a:t>37</a:t>
              </a:r>
            </a:p>
            <a:p>
              <a:endParaRPr lang="en-US" sz="600" b="1" dirty="0">
                <a:latin typeface="Helvetica"/>
                <a:cs typeface="Helvetica"/>
              </a:endParaRPr>
            </a:p>
            <a:p>
              <a:r>
                <a:rPr lang="en-US" sz="600" b="1" kern="1200" dirty="0" smtClean="0">
                  <a:latin typeface="Helvetica"/>
                  <a:cs typeface="Helvetica"/>
                </a:rPr>
                <a:t>25</a:t>
              </a:r>
            </a:p>
            <a:p>
              <a:r>
                <a:rPr lang="en-US" sz="600" b="1" dirty="0" smtClean="0">
                  <a:latin typeface="Helvetica"/>
                  <a:cs typeface="Helvetica"/>
                </a:rPr>
                <a:t>20</a:t>
              </a:r>
            </a:p>
            <a:p>
              <a:endParaRPr lang="en-US" sz="600" b="1" dirty="0" smtClean="0">
                <a:latin typeface="Helvetica"/>
                <a:cs typeface="Helvetica"/>
              </a:endParaRPr>
            </a:p>
            <a:p>
              <a:endParaRPr lang="en-US" sz="600" b="1" kern="1200" dirty="0" smtClean="0">
                <a:latin typeface="Helvetica"/>
                <a:cs typeface="Helvetica"/>
              </a:endParaRPr>
            </a:p>
            <a:p>
              <a:r>
                <a:rPr lang="en-US" sz="600" b="1" kern="1200" dirty="0" smtClean="0">
                  <a:latin typeface="Helvetica"/>
                  <a:cs typeface="Helvetica"/>
                </a:rPr>
                <a:t>15</a:t>
              </a:r>
            </a:p>
          </p:txBody>
        </p:sp>
        <p:pic>
          <p:nvPicPr>
            <p:cNvPr id="80" name="Picture 79" descr="Vinculin (iLipos on Panc1).jpeg"/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62" t="24011" r="31004" b="46414"/>
            <a:stretch/>
          </p:blipFill>
          <p:spPr>
            <a:xfrm rot="5400000">
              <a:off x="5555800" y="7224514"/>
              <a:ext cx="839611" cy="1124218"/>
            </a:xfrm>
            <a:prstGeom prst="rect">
              <a:avLst/>
            </a:prstGeom>
          </p:spPr>
        </p:pic>
        <p:sp>
          <p:nvSpPr>
            <p:cNvPr id="81" name="Rectangle 80"/>
            <p:cNvSpPr/>
            <p:nvPr/>
          </p:nvSpPr>
          <p:spPr>
            <a:xfrm>
              <a:off x="5741491" y="7544704"/>
              <a:ext cx="484755" cy="60316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861718" y="7407928"/>
              <a:ext cx="54208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Vinculin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413498" y="7436983"/>
              <a:ext cx="511209" cy="733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kern="1200" dirty="0" smtClean="0">
                  <a:latin typeface="Helvetica"/>
                  <a:cs typeface="Helvetica"/>
                </a:rPr>
                <a:t>250</a:t>
              </a:r>
            </a:p>
            <a:p>
              <a:r>
                <a:rPr lang="en-US" sz="600" b="1" dirty="0" smtClean="0">
                  <a:latin typeface="Helvetica"/>
                  <a:cs typeface="Helvetica"/>
                </a:rPr>
                <a:t>150</a:t>
              </a:r>
            </a:p>
            <a:p>
              <a:r>
                <a:rPr lang="en-US" sz="600" b="1" kern="1200" dirty="0" smtClean="0">
                  <a:latin typeface="Helvetica"/>
                  <a:cs typeface="Helvetica"/>
                </a:rPr>
                <a:t>100</a:t>
              </a:r>
            </a:p>
            <a:p>
              <a:r>
                <a:rPr lang="en-US" sz="600" b="1" dirty="0" smtClean="0">
                  <a:latin typeface="Helvetica"/>
                  <a:cs typeface="Helvetica"/>
                </a:rPr>
                <a:t>75</a:t>
              </a:r>
            </a:p>
            <a:p>
              <a:r>
                <a:rPr lang="en-US" sz="600" b="1" kern="1200" dirty="0" smtClean="0">
                  <a:latin typeface="Helvetica"/>
                  <a:cs typeface="Helvetica"/>
                </a:rPr>
                <a:t>50</a:t>
              </a:r>
            </a:p>
            <a:p>
              <a:r>
                <a:rPr lang="en-US" sz="600" b="1" dirty="0" smtClean="0">
                  <a:latin typeface="Helvetica"/>
                  <a:cs typeface="Helvetica"/>
                </a:rPr>
                <a:t>37</a:t>
              </a:r>
            </a:p>
            <a:p>
              <a:endParaRPr lang="en-US" sz="600" b="1" dirty="0">
                <a:latin typeface="Helvetica"/>
                <a:cs typeface="Helvetica"/>
              </a:endParaRPr>
            </a:p>
            <a:p>
              <a:endParaRPr lang="en-US" sz="600" b="1" kern="1200" dirty="0" smtClean="0">
                <a:latin typeface="Helvetica"/>
                <a:cs typeface="Helvetica"/>
              </a:endParaRPr>
            </a:p>
            <a:p>
              <a:r>
                <a:rPr lang="en-US" sz="600" b="1" kern="1200" dirty="0" smtClean="0">
                  <a:latin typeface="Helvetica"/>
                  <a:cs typeface="Helvetica"/>
                </a:rPr>
                <a:t>25</a:t>
              </a:r>
            </a:p>
            <a:p>
              <a:r>
                <a:rPr lang="en-US" sz="600" b="1" dirty="0" smtClean="0">
                  <a:latin typeface="Helvetica"/>
                  <a:cs typeface="Helvetica"/>
                </a:rPr>
                <a:t>20</a:t>
              </a:r>
            </a:p>
            <a:p>
              <a:endParaRPr lang="en-US" sz="600" b="1" dirty="0" smtClean="0">
                <a:latin typeface="Helvetica"/>
                <a:cs typeface="Helvetica"/>
              </a:endParaRPr>
            </a:p>
            <a:p>
              <a:r>
                <a:rPr lang="en-US" sz="600" b="1" kern="1200" dirty="0" smtClean="0">
                  <a:latin typeface="Helvetica"/>
                  <a:cs typeface="Helvetica"/>
                </a:rPr>
                <a:t>15</a:t>
              </a: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4664819" y="3672651"/>
            <a:ext cx="2083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Helvetica"/>
                <a:cs typeface="Helvetica"/>
              </a:rPr>
              <a:t>Repeated experiment for quantification shown in </a:t>
            </a:r>
            <a:r>
              <a:rPr lang="en-US" sz="800" b="1" dirty="0">
                <a:latin typeface="Helvetica"/>
                <a:cs typeface="Helvetica"/>
              </a:rPr>
              <a:t>ED Fig </a:t>
            </a:r>
            <a:r>
              <a:rPr lang="en-US" sz="800" b="1" dirty="0" smtClean="0">
                <a:latin typeface="Helvetica"/>
                <a:cs typeface="Helvetica"/>
              </a:rPr>
              <a:t>4h </a:t>
            </a:r>
            <a:r>
              <a:rPr lang="en-US" sz="800" b="1" dirty="0">
                <a:latin typeface="Helvetica"/>
                <a:cs typeface="Helvetica"/>
              </a:rPr>
              <a:t>(</a:t>
            </a:r>
            <a:r>
              <a:rPr lang="en-US" sz="800" b="1" dirty="0" smtClean="0">
                <a:latin typeface="Helvetica"/>
                <a:cs typeface="Helvetica"/>
              </a:rPr>
              <a:t>iLiposomes)</a:t>
            </a:r>
            <a:endParaRPr lang="en-US" sz="800" b="1" dirty="0">
              <a:latin typeface="Helvetica"/>
              <a:cs typeface="Helvetica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667176" y="338931"/>
            <a:ext cx="2226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Helvetica"/>
                <a:cs typeface="Helvetica"/>
              </a:rPr>
              <a:t>Repeated experiment for quantification shown in </a:t>
            </a:r>
            <a:r>
              <a:rPr lang="en-US" sz="800" b="1" dirty="0" smtClean="0">
                <a:latin typeface="Helvetica"/>
                <a:cs typeface="Helvetica"/>
              </a:rPr>
              <a:t>ED Fig 4h (iExosomes)</a:t>
            </a:r>
            <a:endParaRPr lang="en-US" sz="800" b="1" dirty="0">
              <a:latin typeface="Helvetica"/>
              <a:cs typeface="Helvetic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8267446"/>
            <a:ext cx="686931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/>
                <a:cs typeface="Arial"/>
              </a:rPr>
              <a:t>Supplementary Figure </a:t>
            </a:r>
            <a:r>
              <a:rPr lang="en-US" sz="1000" b="1" dirty="0" smtClean="0">
                <a:latin typeface="Arial"/>
                <a:cs typeface="Arial"/>
              </a:rPr>
              <a:t>1: </a:t>
            </a:r>
            <a:r>
              <a:rPr lang="en-US" sz="1000" b="1" dirty="0">
                <a:latin typeface="Arial"/>
                <a:cs typeface="Arial"/>
              </a:rPr>
              <a:t>Uncropped western blots</a:t>
            </a:r>
            <a:endParaRPr lang="en-US" sz="1000" dirty="0">
              <a:latin typeface="Arial"/>
              <a:cs typeface="Arial"/>
            </a:endParaRPr>
          </a:p>
          <a:p>
            <a:r>
              <a:rPr lang="en-US" sz="1000" b="1" dirty="0" smtClean="0">
                <a:latin typeface="Arial"/>
                <a:cs typeface="Arial"/>
              </a:rPr>
              <a:t>(A) </a:t>
            </a:r>
            <a:r>
              <a:rPr lang="en-US" sz="1000" dirty="0" smtClean="0">
                <a:latin typeface="Arial"/>
                <a:cs typeface="Arial"/>
              </a:rPr>
              <a:t>Uncropped </a:t>
            </a:r>
            <a:r>
              <a:rPr lang="en-US" sz="1000" dirty="0">
                <a:latin typeface="Arial"/>
                <a:cs typeface="Arial"/>
              </a:rPr>
              <a:t>images for western blot (p-ERK and Vinculin) in </a:t>
            </a:r>
            <a:r>
              <a:rPr lang="en-US" sz="1000" b="1" dirty="0" smtClean="0">
                <a:latin typeface="Arial"/>
                <a:cs typeface="Arial"/>
              </a:rPr>
              <a:t>Extended </a:t>
            </a:r>
            <a:r>
              <a:rPr lang="en-US" sz="1000" b="1" dirty="0">
                <a:latin typeface="Arial"/>
                <a:cs typeface="Arial"/>
              </a:rPr>
              <a:t>Fig. </a:t>
            </a:r>
            <a:r>
              <a:rPr lang="en-US" sz="1000" b="1" dirty="0" smtClean="0">
                <a:latin typeface="Arial"/>
                <a:cs typeface="Arial"/>
              </a:rPr>
              <a:t>4h</a:t>
            </a:r>
            <a:r>
              <a:rPr lang="en-US" sz="1000" dirty="0" smtClean="0">
                <a:latin typeface="Arial"/>
                <a:cs typeface="Arial"/>
              </a:rPr>
              <a:t>.</a:t>
            </a:r>
            <a:r>
              <a:rPr lang="en-US" sz="1000" b="1" dirty="0" smtClean="0">
                <a:latin typeface="Arial"/>
                <a:cs typeface="Arial"/>
              </a:rPr>
              <a:t> (B-C)</a:t>
            </a:r>
            <a:r>
              <a:rPr lang="en-US" sz="1000" dirty="0" smtClean="0">
                <a:latin typeface="Arial"/>
                <a:cs typeface="Arial"/>
              </a:rPr>
              <a:t> </a:t>
            </a:r>
            <a:r>
              <a:rPr lang="en-US" sz="1000" dirty="0">
                <a:latin typeface="Arial"/>
                <a:cs typeface="Arial"/>
              </a:rPr>
              <a:t>Additional experiments used for quantification are </a:t>
            </a:r>
            <a:r>
              <a:rPr lang="en-US" sz="1000" dirty="0" smtClean="0">
                <a:latin typeface="Arial"/>
                <a:cs typeface="Arial"/>
              </a:rPr>
              <a:t>shown </a:t>
            </a:r>
            <a:r>
              <a:rPr lang="en-US" sz="1000" b="1" dirty="0" smtClean="0">
                <a:latin typeface="Arial"/>
                <a:cs typeface="Arial"/>
              </a:rPr>
              <a:t>(B)</a:t>
            </a:r>
            <a:r>
              <a:rPr lang="en-US" sz="1000" dirty="0" smtClean="0">
                <a:latin typeface="Arial"/>
                <a:cs typeface="Arial"/>
              </a:rPr>
              <a:t> </a:t>
            </a:r>
            <a:r>
              <a:rPr lang="en-US" sz="1000" dirty="0">
                <a:latin typeface="Arial"/>
                <a:cs typeface="Arial"/>
              </a:rPr>
              <a:t>as </a:t>
            </a:r>
            <a:r>
              <a:rPr lang="en-US" sz="1000" dirty="0" smtClean="0">
                <a:latin typeface="Arial"/>
                <a:cs typeface="Arial"/>
              </a:rPr>
              <a:t>well as another independent repeated experiment (not used for quantification) </a:t>
            </a:r>
            <a:r>
              <a:rPr lang="en-US" sz="1000" b="1" dirty="0" smtClean="0">
                <a:latin typeface="Arial"/>
                <a:cs typeface="Arial"/>
              </a:rPr>
              <a:t>(C) </a:t>
            </a:r>
            <a:r>
              <a:rPr lang="en-US" sz="1000" dirty="0" smtClean="0">
                <a:latin typeface="Arial"/>
                <a:cs typeface="Arial"/>
              </a:rPr>
              <a:t>. </a:t>
            </a:r>
            <a:r>
              <a:rPr lang="en-US" sz="1000" b="1" dirty="0" smtClean="0">
                <a:latin typeface="Arial"/>
                <a:cs typeface="Arial"/>
              </a:rPr>
              <a:t>(D) </a:t>
            </a:r>
            <a:r>
              <a:rPr lang="en-US" sz="1000" dirty="0" smtClean="0">
                <a:latin typeface="Arial"/>
                <a:cs typeface="Arial"/>
              </a:rPr>
              <a:t>uncropped </a:t>
            </a:r>
            <a:r>
              <a:rPr lang="en-US" sz="1000" dirty="0">
                <a:latin typeface="Arial"/>
                <a:cs typeface="Arial"/>
              </a:rPr>
              <a:t>images for RAS pulldown assay for Pan RAS and Vinculin in both Panc-1 and BxPC-3 cells in </a:t>
            </a:r>
            <a:r>
              <a:rPr lang="en-US" sz="1000" b="1" dirty="0" smtClean="0">
                <a:latin typeface="Arial"/>
                <a:cs typeface="Arial"/>
              </a:rPr>
              <a:t>Extended </a:t>
            </a:r>
            <a:r>
              <a:rPr lang="en-US" sz="1000" b="1" dirty="0">
                <a:latin typeface="Arial"/>
                <a:cs typeface="Arial"/>
              </a:rPr>
              <a:t>Fig. </a:t>
            </a:r>
            <a:r>
              <a:rPr lang="en-US" sz="1000" b="1" dirty="0" smtClean="0">
                <a:latin typeface="Arial"/>
                <a:cs typeface="Arial"/>
              </a:rPr>
              <a:t>4i</a:t>
            </a:r>
            <a:r>
              <a:rPr lang="en-US" sz="1000" dirty="0" smtClean="0">
                <a:latin typeface="Arial"/>
                <a:cs typeface="Arial"/>
              </a:rPr>
              <a:t>. </a:t>
            </a:r>
            <a:r>
              <a:rPr lang="en-US" sz="1000" dirty="0">
                <a:latin typeface="Arial"/>
                <a:cs typeface="Arial"/>
              </a:rPr>
              <a:t>The numbers listed show the molecular weights of the protein ladder (</a:t>
            </a:r>
            <a:r>
              <a:rPr lang="en-US" sz="1000" dirty="0" err="1">
                <a:latin typeface="Arial"/>
                <a:cs typeface="Arial"/>
              </a:rPr>
              <a:t>kDa</a:t>
            </a:r>
            <a:r>
              <a:rPr lang="en-US" sz="1000" dirty="0">
                <a:latin typeface="Arial"/>
                <a:cs typeface="Arial"/>
              </a:rPr>
              <a:t>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162" y="32071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a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390595" y="338931"/>
            <a:ext cx="3100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b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1162" y="3379805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c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6940" y="5064812"/>
            <a:ext cx="3100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d</a:t>
            </a:r>
            <a:endParaRPr lang="en-US" sz="1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4073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</TotalTime>
  <Words>351</Words>
  <Application>Microsoft Macintosh PowerPoint</Application>
  <PresentationFormat>On-screen Show (4:3)</PresentationFormat>
  <Paragraphs>224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Helvetica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UTMDACC</dc:creator>
  <cp:lastModifiedBy>Microsoft Office User</cp:lastModifiedBy>
  <cp:revision>60</cp:revision>
  <cp:lastPrinted>2017-03-26T00:03:41Z</cp:lastPrinted>
  <dcterms:created xsi:type="dcterms:W3CDTF">2017-01-15T23:00:00Z</dcterms:created>
  <dcterms:modified xsi:type="dcterms:W3CDTF">2017-03-26T01:50:22Z</dcterms:modified>
</cp:coreProperties>
</file>