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44" r:id="rId2"/>
    <p:sldId id="320" r:id="rId3"/>
    <p:sldId id="367" r:id="rId4"/>
    <p:sldId id="371" r:id="rId5"/>
    <p:sldId id="365" r:id="rId6"/>
    <p:sldId id="354" r:id="rId7"/>
    <p:sldId id="370" r:id="rId8"/>
  </p:sldIdLst>
  <p:sldSz cx="45720000" cy="45720000"/>
  <p:notesSz cx="7010400" cy="9296400"/>
  <p:defaultTextStyle>
    <a:defPPr>
      <a:defRPr lang="en-US"/>
    </a:defPPr>
    <a:lvl1pPr marL="0" algn="l" defTabSz="5225064" rtl="0" eaLnBrk="1" latinLnBrk="0" hangingPunct="1">
      <a:defRPr sz="10300" kern="1200">
        <a:solidFill>
          <a:schemeClr val="tx1"/>
        </a:solidFill>
        <a:latin typeface="+mn-lt"/>
        <a:ea typeface="+mn-ea"/>
        <a:cs typeface="+mn-cs"/>
      </a:defRPr>
    </a:lvl1pPr>
    <a:lvl2pPr marL="2612532" algn="l" defTabSz="5225064" rtl="0" eaLnBrk="1" latinLnBrk="0" hangingPunct="1">
      <a:defRPr sz="10300" kern="1200">
        <a:solidFill>
          <a:schemeClr val="tx1"/>
        </a:solidFill>
        <a:latin typeface="+mn-lt"/>
        <a:ea typeface="+mn-ea"/>
        <a:cs typeface="+mn-cs"/>
      </a:defRPr>
    </a:lvl2pPr>
    <a:lvl3pPr marL="5225064" algn="l" defTabSz="5225064" rtl="0" eaLnBrk="1" latinLnBrk="0" hangingPunct="1">
      <a:defRPr sz="10300" kern="1200">
        <a:solidFill>
          <a:schemeClr val="tx1"/>
        </a:solidFill>
        <a:latin typeface="+mn-lt"/>
        <a:ea typeface="+mn-ea"/>
        <a:cs typeface="+mn-cs"/>
      </a:defRPr>
    </a:lvl3pPr>
    <a:lvl4pPr marL="7837597" algn="l" defTabSz="5225064" rtl="0" eaLnBrk="1" latinLnBrk="0" hangingPunct="1">
      <a:defRPr sz="10300" kern="1200">
        <a:solidFill>
          <a:schemeClr val="tx1"/>
        </a:solidFill>
        <a:latin typeface="+mn-lt"/>
        <a:ea typeface="+mn-ea"/>
        <a:cs typeface="+mn-cs"/>
      </a:defRPr>
    </a:lvl4pPr>
    <a:lvl5pPr marL="10450129" algn="l" defTabSz="5225064" rtl="0" eaLnBrk="1" latinLnBrk="0" hangingPunct="1">
      <a:defRPr sz="10300" kern="1200">
        <a:solidFill>
          <a:schemeClr val="tx1"/>
        </a:solidFill>
        <a:latin typeface="+mn-lt"/>
        <a:ea typeface="+mn-ea"/>
        <a:cs typeface="+mn-cs"/>
      </a:defRPr>
    </a:lvl5pPr>
    <a:lvl6pPr marL="13062661" algn="l" defTabSz="5225064" rtl="0" eaLnBrk="1" latinLnBrk="0" hangingPunct="1">
      <a:defRPr sz="10300" kern="1200">
        <a:solidFill>
          <a:schemeClr val="tx1"/>
        </a:solidFill>
        <a:latin typeface="+mn-lt"/>
        <a:ea typeface="+mn-ea"/>
        <a:cs typeface="+mn-cs"/>
      </a:defRPr>
    </a:lvl6pPr>
    <a:lvl7pPr marL="15675193" algn="l" defTabSz="5225064" rtl="0" eaLnBrk="1" latinLnBrk="0" hangingPunct="1">
      <a:defRPr sz="10300" kern="1200">
        <a:solidFill>
          <a:schemeClr val="tx1"/>
        </a:solidFill>
        <a:latin typeface="+mn-lt"/>
        <a:ea typeface="+mn-ea"/>
        <a:cs typeface="+mn-cs"/>
      </a:defRPr>
    </a:lvl7pPr>
    <a:lvl8pPr marL="18287726" algn="l" defTabSz="5225064" rtl="0" eaLnBrk="1" latinLnBrk="0" hangingPunct="1">
      <a:defRPr sz="10300" kern="1200">
        <a:solidFill>
          <a:schemeClr val="tx1"/>
        </a:solidFill>
        <a:latin typeface="+mn-lt"/>
        <a:ea typeface="+mn-ea"/>
        <a:cs typeface="+mn-cs"/>
      </a:defRPr>
    </a:lvl8pPr>
    <a:lvl9pPr marL="20900258" algn="l" defTabSz="5225064" rtl="0" eaLnBrk="1" latinLnBrk="0" hangingPunct="1">
      <a:defRPr sz="10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971" autoAdjust="0"/>
  </p:normalViewPr>
  <p:slideViewPr>
    <p:cSldViewPr>
      <p:cViewPr>
        <p:scale>
          <a:sx n="24" d="100"/>
          <a:sy n="24" d="100"/>
        </p:scale>
        <p:origin x="-1344" y="-72"/>
      </p:cViewPr>
      <p:guideLst>
        <p:guide orient="horz" pos="14400"/>
        <p:guide pos="1440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24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EB0006E-30AC-47AE-A892-0AA1EBA8F160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62125" y="696913"/>
            <a:ext cx="348615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380BA81-B067-4541-939F-C20B2DC31F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968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225064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1pPr>
    <a:lvl2pPr marL="2612532" algn="l" defTabSz="5225064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2pPr>
    <a:lvl3pPr marL="5225064" algn="l" defTabSz="5225064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3pPr>
    <a:lvl4pPr marL="7837597" algn="l" defTabSz="5225064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4pPr>
    <a:lvl5pPr marL="10450129" algn="l" defTabSz="5225064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5pPr>
    <a:lvl6pPr marL="13062661" algn="l" defTabSz="5225064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6pPr>
    <a:lvl7pPr marL="15675193" algn="l" defTabSz="5225064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7pPr>
    <a:lvl8pPr marL="18287726" algn="l" defTabSz="5225064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8pPr>
    <a:lvl9pPr marL="20900258" algn="l" defTabSz="5225064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62125" y="696913"/>
            <a:ext cx="348615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***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0FF75-897D-4125-9F8A-C6CC5C87F68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060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62125" y="696913"/>
            <a:ext cx="348615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D33389-6DB5-4B18-927E-E9AC77CC79E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523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0" y="14202837"/>
            <a:ext cx="38862000" cy="98001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0" y="25908000"/>
            <a:ext cx="32004000" cy="1168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12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25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37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50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626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751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877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900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0A487-A9A7-40B3-97ED-A45932F8519F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A714-BEBA-4439-BDD0-80559B665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598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0A487-A9A7-40B3-97ED-A45932F8519F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A714-BEBA-4439-BDD0-80559B665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813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5735000" y="12202590"/>
            <a:ext cx="51435000" cy="2600748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0" y="12202590"/>
            <a:ext cx="153543000" cy="2600748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0A487-A9A7-40B3-97ED-A45932F8519F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A714-BEBA-4439-BDD0-80559B665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678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0A487-A9A7-40B3-97ED-A45932F8519F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A714-BEBA-4439-BDD0-80559B665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028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1565" y="29379337"/>
            <a:ext cx="38862000" cy="9080500"/>
          </a:xfrm>
        </p:spPr>
        <p:txBody>
          <a:bodyPr anchor="t"/>
          <a:lstStyle>
            <a:lvl1pPr algn="l">
              <a:defRPr sz="229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1565" y="19378090"/>
            <a:ext cx="38862000" cy="10001247"/>
          </a:xfrm>
        </p:spPr>
        <p:txBody>
          <a:bodyPr anchor="b"/>
          <a:lstStyle>
            <a:lvl1pPr marL="0" indent="0">
              <a:buNone/>
              <a:defRPr sz="11400">
                <a:solidFill>
                  <a:schemeClr val="tx1">
                    <a:tint val="75000"/>
                  </a:schemeClr>
                </a:solidFill>
              </a:defRPr>
            </a:lvl1pPr>
            <a:lvl2pPr marL="2612532" indent="0">
              <a:buNone/>
              <a:defRPr sz="10300">
                <a:solidFill>
                  <a:schemeClr val="tx1">
                    <a:tint val="75000"/>
                  </a:schemeClr>
                </a:solidFill>
              </a:defRPr>
            </a:lvl2pPr>
            <a:lvl3pPr marL="5225064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3pPr>
            <a:lvl4pPr marL="7837597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4pPr>
            <a:lvl5pPr marL="10450129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5pPr>
            <a:lvl6pPr marL="13062661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6pPr>
            <a:lvl7pPr marL="15675193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7pPr>
            <a:lvl8pPr marL="18287726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8pPr>
            <a:lvl9pPr marL="20900258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0A487-A9A7-40B3-97ED-A45932F8519F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A714-BEBA-4439-BDD0-80559B665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623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0" y="71120003"/>
            <a:ext cx="102489000" cy="201157420"/>
          </a:xfrm>
        </p:spPr>
        <p:txBody>
          <a:bodyPr/>
          <a:lstStyle>
            <a:lvl1pPr>
              <a:defRPr sz="16000"/>
            </a:lvl1pPr>
            <a:lvl2pPr>
              <a:defRPr sz="13700"/>
            </a:lvl2pPr>
            <a:lvl3pPr>
              <a:defRPr sz="11400"/>
            </a:lvl3pPr>
            <a:lvl4pPr>
              <a:defRPr sz="10300"/>
            </a:lvl4pPr>
            <a:lvl5pPr>
              <a:defRPr sz="10300"/>
            </a:lvl5pPr>
            <a:lvl6pPr>
              <a:defRPr sz="10300"/>
            </a:lvl6pPr>
            <a:lvl7pPr>
              <a:defRPr sz="10300"/>
            </a:lvl7pPr>
            <a:lvl8pPr>
              <a:defRPr sz="10300"/>
            </a:lvl8pPr>
            <a:lvl9pPr>
              <a:defRPr sz="10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681000" y="71120003"/>
            <a:ext cx="102489000" cy="201157420"/>
          </a:xfrm>
        </p:spPr>
        <p:txBody>
          <a:bodyPr/>
          <a:lstStyle>
            <a:lvl1pPr>
              <a:defRPr sz="16000"/>
            </a:lvl1pPr>
            <a:lvl2pPr>
              <a:defRPr sz="13700"/>
            </a:lvl2pPr>
            <a:lvl3pPr>
              <a:defRPr sz="11400"/>
            </a:lvl3pPr>
            <a:lvl4pPr>
              <a:defRPr sz="10300"/>
            </a:lvl4pPr>
            <a:lvl5pPr>
              <a:defRPr sz="10300"/>
            </a:lvl5pPr>
            <a:lvl6pPr>
              <a:defRPr sz="10300"/>
            </a:lvl6pPr>
            <a:lvl7pPr>
              <a:defRPr sz="10300"/>
            </a:lvl7pPr>
            <a:lvl8pPr>
              <a:defRPr sz="10300"/>
            </a:lvl8pPr>
            <a:lvl9pPr>
              <a:defRPr sz="10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0A487-A9A7-40B3-97ED-A45932F8519F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A714-BEBA-4439-BDD0-80559B665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19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1830920"/>
            <a:ext cx="41148000" cy="762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10234087"/>
            <a:ext cx="20200940" cy="4265080"/>
          </a:xfrm>
        </p:spPr>
        <p:txBody>
          <a:bodyPr anchor="b"/>
          <a:lstStyle>
            <a:lvl1pPr marL="0" indent="0">
              <a:buNone/>
              <a:defRPr sz="13700" b="1"/>
            </a:lvl1pPr>
            <a:lvl2pPr marL="2612532" indent="0">
              <a:buNone/>
              <a:defRPr sz="11400" b="1"/>
            </a:lvl2pPr>
            <a:lvl3pPr marL="5225064" indent="0">
              <a:buNone/>
              <a:defRPr sz="10300" b="1"/>
            </a:lvl3pPr>
            <a:lvl4pPr marL="7837597" indent="0">
              <a:buNone/>
              <a:defRPr sz="9100" b="1"/>
            </a:lvl4pPr>
            <a:lvl5pPr marL="10450129" indent="0">
              <a:buNone/>
              <a:defRPr sz="9100" b="1"/>
            </a:lvl5pPr>
            <a:lvl6pPr marL="13062661" indent="0">
              <a:buNone/>
              <a:defRPr sz="9100" b="1"/>
            </a:lvl6pPr>
            <a:lvl7pPr marL="15675193" indent="0">
              <a:buNone/>
              <a:defRPr sz="9100" b="1"/>
            </a:lvl7pPr>
            <a:lvl8pPr marL="18287726" indent="0">
              <a:buNone/>
              <a:defRPr sz="9100" b="1"/>
            </a:lvl8pPr>
            <a:lvl9pPr marL="20900258" indent="0">
              <a:buNone/>
              <a:defRPr sz="9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0" y="14499167"/>
            <a:ext cx="20200940" cy="26341920"/>
          </a:xfrm>
        </p:spPr>
        <p:txBody>
          <a:bodyPr/>
          <a:lstStyle>
            <a:lvl1pPr>
              <a:defRPr sz="13700"/>
            </a:lvl1pPr>
            <a:lvl2pPr>
              <a:defRPr sz="11400"/>
            </a:lvl2pPr>
            <a:lvl3pPr>
              <a:defRPr sz="103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225128" y="10234087"/>
            <a:ext cx="20208875" cy="4265080"/>
          </a:xfrm>
        </p:spPr>
        <p:txBody>
          <a:bodyPr anchor="b"/>
          <a:lstStyle>
            <a:lvl1pPr marL="0" indent="0">
              <a:buNone/>
              <a:defRPr sz="13700" b="1"/>
            </a:lvl1pPr>
            <a:lvl2pPr marL="2612532" indent="0">
              <a:buNone/>
              <a:defRPr sz="11400" b="1"/>
            </a:lvl2pPr>
            <a:lvl3pPr marL="5225064" indent="0">
              <a:buNone/>
              <a:defRPr sz="10300" b="1"/>
            </a:lvl3pPr>
            <a:lvl4pPr marL="7837597" indent="0">
              <a:buNone/>
              <a:defRPr sz="9100" b="1"/>
            </a:lvl4pPr>
            <a:lvl5pPr marL="10450129" indent="0">
              <a:buNone/>
              <a:defRPr sz="9100" b="1"/>
            </a:lvl5pPr>
            <a:lvl6pPr marL="13062661" indent="0">
              <a:buNone/>
              <a:defRPr sz="9100" b="1"/>
            </a:lvl6pPr>
            <a:lvl7pPr marL="15675193" indent="0">
              <a:buNone/>
              <a:defRPr sz="9100" b="1"/>
            </a:lvl7pPr>
            <a:lvl8pPr marL="18287726" indent="0">
              <a:buNone/>
              <a:defRPr sz="9100" b="1"/>
            </a:lvl8pPr>
            <a:lvl9pPr marL="20900258" indent="0">
              <a:buNone/>
              <a:defRPr sz="9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225128" y="14499167"/>
            <a:ext cx="20208875" cy="26341920"/>
          </a:xfrm>
        </p:spPr>
        <p:txBody>
          <a:bodyPr/>
          <a:lstStyle>
            <a:lvl1pPr>
              <a:defRPr sz="13700"/>
            </a:lvl1pPr>
            <a:lvl2pPr>
              <a:defRPr sz="11400"/>
            </a:lvl2pPr>
            <a:lvl3pPr>
              <a:defRPr sz="103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0A487-A9A7-40B3-97ED-A45932F8519F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A714-BEBA-4439-BDD0-80559B665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862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0A487-A9A7-40B3-97ED-A45932F8519F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A714-BEBA-4439-BDD0-80559B665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998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0A487-A9A7-40B3-97ED-A45932F8519F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A714-BEBA-4439-BDD0-80559B665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800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3" y="1820333"/>
            <a:ext cx="15041565" cy="7747000"/>
          </a:xfrm>
        </p:spPr>
        <p:txBody>
          <a:bodyPr anchor="b"/>
          <a:lstStyle>
            <a:lvl1pPr algn="l">
              <a:defRPr sz="1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75250" y="1820337"/>
            <a:ext cx="25558750" cy="39020753"/>
          </a:xfrm>
        </p:spPr>
        <p:txBody>
          <a:bodyPr/>
          <a:lstStyle>
            <a:lvl1pPr>
              <a:defRPr sz="18300"/>
            </a:lvl1pPr>
            <a:lvl2pPr>
              <a:defRPr sz="16000"/>
            </a:lvl2pPr>
            <a:lvl3pPr>
              <a:defRPr sz="13700"/>
            </a:lvl3pPr>
            <a:lvl4pPr>
              <a:defRPr sz="11400"/>
            </a:lvl4pPr>
            <a:lvl5pPr>
              <a:defRPr sz="11400"/>
            </a:lvl5pPr>
            <a:lvl6pPr>
              <a:defRPr sz="11400"/>
            </a:lvl6pPr>
            <a:lvl7pPr>
              <a:defRPr sz="11400"/>
            </a:lvl7pPr>
            <a:lvl8pPr>
              <a:defRPr sz="11400"/>
            </a:lvl8pPr>
            <a:lvl9pPr>
              <a:defRPr sz="1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3" y="9567337"/>
            <a:ext cx="15041565" cy="31273753"/>
          </a:xfrm>
        </p:spPr>
        <p:txBody>
          <a:bodyPr/>
          <a:lstStyle>
            <a:lvl1pPr marL="0" indent="0">
              <a:buNone/>
              <a:defRPr sz="8000"/>
            </a:lvl1pPr>
            <a:lvl2pPr marL="2612532" indent="0">
              <a:buNone/>
              <a:defRPr sz="6900"/>
            </a:lvl2pPr>
            <a:lvl3pPr marL="5225064" indent="0">
              <a:buNone/>
              <a:defRPr sz="5700"/>
            </a:lvl3pPr>
            <a:lvl4pPr marL="7837597" indent="0">
              <a:buNone/>
              <a:defRPr sz="5100"/>
            </a:lvl4pPr>
            <a:lvl5pPr marL="10450129" indent="0">
              <a:buNone/>
              <a:defRPr sz="5100"/>
            </a:lvl5pPr>
            <a:lvl6pPr marL="13062661" indent="0">
              <a:buNone/>
              <a:defRPr sz="5100"/>
            </a:lvl6pPr>
            <a:lvl7pPr marL="15675193" indent="0">
              <a:buNone/>
              <a:defRPr sz="5100"/>
            </a:lvl7pPr>
            <a:lvl8pPr marL="18287726" indent="0">
              <a:buNone/>
              <a:defRPr sz="5100"/>
            </a:lvl8pPr>
            <a:lvl9pPr marL="20900258" indent="0">
              <a:buNone/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0A487-A9A7-40B3-97ED-A45932F8519F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A714-BEBA-4439-BDD0-80559B665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785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61440" y="32004000"/>
            <a:ext cx="27432000" cy="3778253"/>
          </a:xfrm>
        </p:spPr>
        <p:txBody>
          <a:bodyPr anchor="b"/>
          <a:lstStyle>
            <a:lvl1pPr algn="l">
              <a:defRPr sz="1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961440" y="4085167"/>
            <a:ext cx="27432000" cy="27432000"/>
          </a:xfrm>
        </p:spPr>
        <p:txBody>
          <a:bodyPr/>
          <a:lstStyle>
            <a:lvl1pPr marL="0" indent="0">
              <a:buNone/>
              <a:defRPr sz="18300"/>
            </a:lvl1pPr>
            <a:lvl2pPr marL="2612532" indent="0">
              <a:buNone/>
              <a:defRPr sz="16000"/>
            </a:lvl2pPr>
            <a:lvl3pPr marL="5225064" indent="0">
              <a:buNone/>
              <a:defRPr sz="13700"/>
            </a:lvl3pPr>
            <a:lvl4pPr marL="7837597" indent="0">
              <a:buNone/>
              <a:defRPr sz="11400"/>
            </a:lvl4pPr>
            <a:lvl5pPr marL="10450129" indent="0">
              <a:buNone/>
              <a:defRPr sz="11400"/>
            </a:lvl5pPr>
            <a:lvl6pPr marL="13062661" indent="0">
              <a:buNone/>
              <a:defRPr sz="11400"/>
            </a:lvl6pPr>
            <a:lvl7pPr marL="15675193" indent="0">
              <a:buNone/>
              <a:defRPr sz="11400"/>
            </a:lvl7pPr>
            <a:lvl8pPr marL="18287726" indent="0">
              <a:buNone/>
              <a:defRPr sz="11400"/>
            </a:lvl8pPr>
            <a:lvl9pPr marL="20900258" indent="0">
              <a:buNone/>
              <a:defRPr sz="114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61440" y="35782253"/>
            <a:ext cx="27432000" cy="5365747"/>
          </a:xfrm>
        </p:spPr>
        <p:txBody>
          <a:bodyPr/>
          <a:lstStyle>
            <a:lvl1pPr marL="0" indent="0">
              <a:buNone/>
              <a:defRPr sz="8000"/>
            </a:lvl1pPr>
            <a:lvl2pPr marL="2612532" indent="0">
              <a:buNone/>
              <a:defRPr sz="6900"/>
            </a:lvl2pPr>
            <a:lvl3pPr marL="5225064" indent="0">
              <a:buNone/>
              <a:defRPr sz="5700"/>
            </a:lvl3pPr>
            <a:lvl4pPr marL="7837597" indent="0">
              <a:buNone/>
              <a:defRPr sz="5100"/>
            </a:lvl4pPr>
            <a:lvl5pPr marL="10450129" indent="0">
              <a:buNone/>
              <a:defRPr sz="5100"/>
            </a:lvl5pPr>
            <a:lvl6pPr marL="13062661" indent="0">
              <a:buNone/>
              <a:defRPr sz="5100"/>
            </a:lvl6pPr>
            <a:lvl7pPr marL="15675193" indent="0">
              <a:buNone/>
              <a:defRPr sz="5100"/>
            </a:lvl7pPr>
            <a:lvl8pPr marL="18287726" indent="0">
              <a:buNone/>
              <a:defRPr sz="5100"/>
            </a:lvl8pPr>
            <a:lvl9pPr marL="20900258" indent="0">
              <a:buNone/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0A487-A9A7-40B3-97ED-A45932F8519F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A714-BEBA-4439-BDD0-80559B665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328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0" y="1830920"/>
            <a:ext cx="41148000" cy="7620000"/>
          </a:xfrm>
          <a:prstGeom prst="rect">
            <a:avLst/>
          </a:prstGeom>
        </p:spPr>
        <p:txBody>
          <a:bodyPr vert="horz" lIns="522506" tIns="261253" rIns="522506" bIns="26125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10668003"/>
            <a:ext cx="41148000" cy="30173087"/>
          </a:xfrm>
          <a:prstGeom prst="rect">
            <a:avLst/>
          </a:prstGeom>
        </p:spPr>
        <p:txBody>
          <a:bodyPr vert="horz" lIns="522506" tIns="261253" rIns="522506" bIns="26125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0" y="42375670"/>
            <a:ext cx="10668000" cy="2434167"/>
          </a:xfrm>
          <a:prstGeom prst="rect">
            <a:avLst/>
          </a:prstGeom>
        </p:spPr>
        <p:txBody>
          <a:bodyPr vert="horz" lIns="522506" tIns="261253" rIns="522506" bIns="261253" rtlCol="0" anchor="ctr"/>
          <a:lstStyle>
            <a:lvl1pPr algn="l">
              <a:defRPr sz="6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0A487-A9A7-40B3-97ED-A45932F8519F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621000" y="42375670"/>
            <a:ext cx="14478000" cy="2434167"/>
          </a:xfrm>
          <a:prstGeom prst="rect">
            <a:avLst/>
          </a:prstGeom>
        </p:spPr>
        <p:txBody>
          <a:bodyPr vert="horz" lIns="522506" tIns="261253" rIns="522506" bIns="261253" rtlCol="0" anchor="ctr"/>
          <a:lstStyle>
            <a:lvl1pPr algn="ctr">
              <a:defRPr sz="6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766000" y="42375670"/>
            <a:ext cx="10668000" cy="2434167"/>
          </a:xfrm>
          <a:prstGeom prst="rect">
            <a:avLst/>
          </a:prstGeom>
        </p:spPr>
        <p:txBody>
          <a:bodyPr vert="horz" lIns="522506" tIns="261253" rIns="522506" bIns="261253" rtlCol="0" anchor="ctr"/>
          <a:lstStyle>
            <a:lvl1pPr algn="r">
              <a:defRPr sz="6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0A714-BEBA-4439-BDD0-80559B665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551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25064" rtl="0" eaLnBrk="1" latinLnBrk="0" hangingPunct="1">
        <a:spcBef>
          <a:spcPct val="0"/>
        </a:spcBef>
        <a:buNone/>
        <a:defRPr sz="2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9399" indent="-1959399" algn="l" defTabSz="5225064" rtl="0" eaLnBrk="1" latinLnBrk="0" hangingPunct="1">
        <a:spcBef>
          <a:spcPct val="20000"/>
        </a:spcBef>
        <a:buFont typeface="Arial" panose="020B0604020202020204" pitchFamily="34" charset="0"/>
        <a:buChar char="•"/>
        <a:defRPr sz="18300" kern="1200">
          <a:solidFill>
            <a:schemeClr val="tx1"/>
          </a:solidFill>
          <a:latin typeface="+mn-lt"/>
          <a:ea typeface="+mn-ea"/>
          <a:cs typeface="+mn-cs"/>
        </a:defRPr>
      </a:lvl1pPr>
      <a:lvl2pPr marL="4245365" indent="-1632833" algn="l" defTabSz="5225064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0" kern="1200">
          <a:solidFill>
            <a:schemeClr val="tx1"/>
          </a:solidFill>
          <a:latin typeface="+mn-lt"/>
          <a:ea typeface="+mn-ea"/>
          <a:cs typeface="+mn-cs"/>
        </a:defRPr>
      </a:lvl2pPr>
      <a:lvl3pPr marL="6531331" indent="-1306266" algn="l" defTabSz="5225064" rtl="0" eaLnBrk="1" latinLnBrk="0" hangingPunct="1">
        <a:spcBef>
          <a:spcPct val="20000"/>
        </a:spcBef>
        <a:buFont typeface="Arial" panose="020B0604020202020204" pitchFamily="34" charset="0"/>
        <a:buChar char="•"/>
        <a:defRPr sz="13700" kern="1200">
          <a:solidFill>
            <a:schemeClr val="tx1"/>
          </a:solidFill>
          <a:latin typeface="+mn-lt"/>
          <a:ea typeface="+mn-ea"/>
          <a:cs typeface="+mn-cs"/>
        </a:defRPr>
      </a:lvl3pPr>
      <a:lvl4pPr marL="9143863" indent="-1306266" algn="l" defTabSz="5225064" rtl="0" eaLnBrk="1" latinLnBrk="0" hangingPunct="1">
        <a:spcBef>
          <a:spcPct val="20000"/>
        </a:spcBef>
        <a:buFont typeface="Arial" panose="020B0604020202020204" pitchFamily="34" charset="0"/>
        <a:buChar char="–"/>
        <a:defRPr sz="1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756395" indent="-1306266" algn="l" defTabSz="5225064" rtl="0" eaLnBrk="1" latinLnBrk="0" hangingPunct="1">
        <a:spcBef>
          <a:spcPct val="20000"/>
        </a:spcBef>
        <a:buFont typeface="Arial" panose="020B0604020202020204" pitchFamily="34" charset="0"/>
        <a:buChar char="»"/>
        <a:defRPr sz="11400" kern="1200">
          <a:solidFill>
            <a:schemeClr val="tx1"/>
          </a:solidFill>
          <a:latin typeface="+mn-lt"/>
          <a:ea typeface="+mn-ea"/>
          <a:cs typeface="+mn-cs"/>
        </a:defRPr>
      </a:lvl5pPr>
      <a:lvl6pPr marL="14368927" indent="-1306266" algn="l" defTabSz="5225064" rtl="0" eaLnBrk="1" latinLnBrk="0" hangingPunct="1">
        <a:spcBef>
          <a:spcPct val="20000"/>
        </a:spcBef>
        <a:buFont typeface="Arial" panose="020B0604020202020204" pitchFamily="34" charset="0"/>
        <a:buChar char="•"/>
        <a:defRPr sz="1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981460" indent="-1306266" algn="l" defTabSz="5225064" rtl="0" eaLnBrk="1" latinLnBrk="0" hangingPunct="1">
        <a:spcBef>
          <a:spcPct val="20000"/>
        </a:spcBef>
        <a:buFont typeface="Arial" panose="020B0604020202020204" pitchFamily="34" charset="0"/>
        <a:buChar char="•"/>
        <a:defRPr sz="11400" kern="1200">
          <a:solidFill>
            <a:schemeClr val="tx1"/>
          </a:solidFill>
          <a:latin typeface="+mn-lt"/>
          <a:ea typeface="+mn-ea"/>
          <a:cs typeface="+mn-cs"/>
        </a:defRPr>
      </a:lvl7pPr>
      <a:lvl8pPr marL="19593992" indent="-1306266" algn="l" defTabSz="5225064" rtl="0" eaLnBrk="1" latinLnBrk="0" hangingPunct="1">
        <a:spcBef>
          <a:spcPct val="20000"/>
        </a:spcBef>
        <a:buFont typeface="Arial" panose="020B0604020202020204" pitchFamily="34" charset="0"/>
        <a:buChar char="•"/>
        <a:defRPr sz="1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206524" indent="-1306266" algn="l" defTabSz="5225064" rtl="0" eaLnBrk="1" latinLnBrk="0" hangingPunct="1">
        <a:spcBef>
          <a:spcPct val="20000"/>
        </a:spcBef>
        <a:buFont typeface="Arial" panose="020B0604020202020204" pitchFamily="34" charset="0"/>
        <a:buChar char="•"/>
        <a:defRPr sz="1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25064" rtl="0" eaLnBrk="1" latinLnBrk="0" hangingPunct="1">
        <a:defRPr sz="10300" kern="1200">
          <a:solidFill>
            <a:schemeClr val="tx1"/>
          </a:solidFill>
          <a:latin typeface="+mn-lt"/>
          <a:ea typeface="+mn-ea"/>
          <a:cs typeface="+mn-cs"/>
        </a:defRPr>
      </a:lvl1pPr>
      <a:lvl2pPr marL="2612532" algn="l" defTabSz="5225064" rtl="0" eaLnBrk="1" latinLnBrk="0" hangingPunct="1">
        <a:defRPr sz="10300" kern="1200">
          <a:solidFill>
            <a:schemeClr val="tx1"/>
          </a:solidFill>
          <a:latin typeface="+mn-lt"/>
          <a:ea typeface="+mn-ea"/>
          <a:cs typeface="+mn-cs"/>
        </a:defRPr>
      </a:lvl2pPr>
      <a:lvl3pPr marL="5225064" algn="l" defTabSz="5225064" rtl="0" eaLnBrk="1" latinLnBrk="0" hangingPunct="1">
        <a:defRPr sz="10300" kern="1200">
          <a:solidFill>
            <a:schemeClr val="tx1"/>
          </a:solidFill>
          <a:latin typeface="+mn-lt"/>
          <a:ea typeface="+mn-ea"/>
          <a:cs typeface="+mn-cs"/>
        </a:defRPr>
      </a:lvl3pPr>
      <a:lvl4pPr marL="7837597" algn="l" defTabSz="5225064" rtl="0" eaLnBrk="1" latinLnBrk="0" hangingPunct="1">
        <a:defRPr sz="10300" kern="1200">
          <a:solidFill>
            <a:schemeClr val="tx1"/>
          </a:solidFill>
          <a:latin typeface="+mn-lt"/>
          <a:ea typeface="+mn-ea"/>
          <a:cs typeface="+mn-cs"/>
        </a:defRPr>
      </a:lvl4pPr>
      <a:lvl5pPr marL="10450129" algn="l" defTabSz="5225064" rtl="0" eaLnBrk="1" latinLnBrk="0" hangingPunct="1">
        <a:defRPr sz="10300" kern="1200">
          <a:solidFill>
            <a:schemeClr val="tx1"/>
          </a:solidFill>
          <a:latin typeface="+mn-lt"/>
          <a:ea typeface="+mn-ea"/>
          <a:cs typeface="+mn-cs"/>
        </a:defRPr>
      </a:lvl5pPr>
      <a:lvl6pPr marL="13062661" algn="l" defTabSz="5225064" rtl="0" eaLnBrk="1" latinLnBrk="0" hangingPunct="1">
        <a:defRPr sz="10300" kern="1200">
          <a:solidFill>
            <a:schemeClr val="tx1"/>
          </a:solidFill>
          <a:latin typeface="+mn-lt"/>
          <a:ea typeface="+mn-ea"/>
          <a:cs typeface="+mn-cs"/>
        </a:defRPr>
      </a:lvl6pPr>
      <a:lvl7pPr marL="15675193" algn="l" defTabSz="5225064" rtl="0" eaLnBrk="1" latinLnBrk="0" hangingPunct="1">
        <a:defRPr sz="103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7726" algn="l" defTabSz="5225064" rtl="0" eaLnBrk="1" latinLnBrk="0" hangingPunct="1">
        <a:defRPr sz="10300" kern="1200">
          <a:solidFill>
            <a:schemeClr val="tx1"/>
          </a:solidFill>
          <a:latin typeface="+mn-lt"/>
          <a:ea typeface="+mn-ea"/>
          <a:cs typeface="+mn-cs"/>
        </a:defRPr>
      </a:lvl8pPr>
      <a:lvl9pPr marL="20900258" algn="l" defTabSz="5225064" rtl="0" eaLnBrk="1" latinLnBrk="0" hangingPunct="1">
        <a:defRPr sz="10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g"/><Relationship Id="rId3" Type="http://schemas.openxmlformats.org/officeDocument/2006/relationships/image" Target="../media/image2.jp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14.jpe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1234" y="1066800"/>
            <a:ext cx="20699532" cy="4572000"/>
          </a:xfrm>
        </p:spPr>
        <p:txBody>
          <a:bodyPr>
            <a:normAutofit/>
          </a:bodyPr>
          <a:lstStyle/>
          <a:p>
            <a:r>
              <a:rPr lang="en-US" sz="10100" dirty="0"/>
              <a:t>S</a:t>
            </a:r>
            <a:r>
              <a:rPr lang="en-US" sz="10100" dirty="0" smtClean="0"/>
              <a:t>upplemental Figure 1</a:t>
            </a:r>
            <a:endParaRPr lang="en-US" sz="101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6302" y="18390546"/>
            <a:ext cx="6573104" cy="32865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2465" y="19522596"/>
            <a:ext cx="2689502" cy="22528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6302" y="14656746"/>
            <a:ext cx="6651486" cy="33257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73195" y="15867351"/>
            <a:ext cx="2689502" cy="218446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8601206" y="16530396"/>
            <a:ext cx="1184851" cy="10426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6172758" y="17476146"/>
            <a:ext cx="253599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6126231" y="16220762"/>
            <a:ext cx="2704865" cy="26478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0204072" y="19781657"/>
            <a:ext cx="1184851" cy="10426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26075325" y="20661496"/>
            <a:ext cx="4113467" cy="60463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6126231" y="19962867"/>
            <a:ext cx="3924065" cy="2935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3679" y="22830874"/>
            <a:ext cx="2789018" cy="238713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6302" y="22124346"/>
            <a:ext cx="6573104" cy="3286552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27644961" y="23604014"/>
            <a:ext cx="1184851" cy="10426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25781806" y="24483852"/>
            <a:ext cx="1847875" cy="55579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5954179" y="23047892"/>
            <a:ext cx="1675502" cy="52851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26621687" y="14531024"/>
            <a:ext cx="6627719" cy="1086368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118077" y="13563302"/>
            <a:ext cx="12811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FTL</a:t>
            </a:r>
            <a:endParaRPr lang="en-US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32141242" y="25134778"/>
            <a:ext cx="881746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2141242" y="21418529"/>
            <a:ext cx="881746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2141242" y="17586194"/>
            <a:ext cx="881746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2682378" y="14162332"/>
            <a:ext cx="40398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Normal Fimbria</a:t>
            </a:r>
            <a:endParaRPr lang="en-US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875219" y="18452659"/>
            <a:ext cx="36647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Normal Ovary</a:t>
            </a:r>
            <a:endParaRPr lang="en-US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679446" y="22130173"/>
            <a:ext cx="22541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HGSOC</a:t>
            </a:r>
            <a:endParaRPr lang="en-US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7130" y="18390546"/>
            <a:ext cx="6453218" cy="3226609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9696" y="19457346"/>
            <a:ext cx="2658772" cy="2318075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7130" y="14580546"/>
            <a:ext cx="6560864" cy="3280432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9696" y="15751201"/>
            <a:ext cx="2678131" cy="2441833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7130" y="22124346"/>
            <a:ext cx="6560864" cy="3298045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9696" y="23018881"/>
            <a:ext cx="2667996" cy="2199131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15949879" y="14531024"/>
            <a:ext cx="6627719" cy="1086368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8048163" y="15326491"/>
            <a:ext cx="1184851" cy="10426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15404589" y="16272241"/>
            <a:ext cx="2751120" cy="131395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15338312" y="15281641"/>
            <a:ext cx="2939741" cy="93912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19036537" y="20472068"/>
            <a:ext cx="1184851" cy="10426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15268388" y="21484066"/>
            <a:ext cx="3805771" cy="2592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5268388" y="19619524"/>
            <a:ext cx="3861838" cy="90462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18925988" y="23267346"/>
            <a:ext cx="1184851" cy="10426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 flipV="1">
            <a:off x="15338313" y="24278284"/>
            <a:ext cx="3772306" cy="48346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15268388" y="23093649"/>
            <a:ext cx="3964575" cy="19403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8671649" y="13501746"/>
            <a:ext cx="13821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FTH</a:t>
            </a:r>
            <a:endParaRPr lang="en-US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1811000" y="14162332"/>
            <a:ext cx="40398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Normal Fimbria</a:t>
            </a:r>
            <a:endParaRPr lang="en-US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2003841" y="18452659"/>
            <a:ext cx="36647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Normal Ovary</a:t>
            </a:r>
            <a:endParaRPr lang="en-US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2808068" y="22130173"/>
            <a:ext cx="22541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HGSOC</a:t>
            </a:r>
            <a:endParaRPr lang="en-US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>
            <a:off x="21320842" y="25134778"/>
            <a:ext cx="881746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21320842" y="21418529"/>
            <a:ext cx="881746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21320842" y="17586194"/>
            <a:ext cx="881746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25503968" y="21354900"/>
            <a:ext cx="280020" cy="7446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25503968" y="25005336"/>
            <a:ext cx="280020" cy="7446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25520909" y="17775147"/>
            <a:ext cx="263079" cy="5799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14811188" y="21354900"/>
            <a:ext cx="280020" cy="7446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14811188" y="25005336"/>
            <a:ext cx="280020" cy="7446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Freeform 37"/>
          <p:cNvSpPr>
            <a:spLocks noEditPoints="1"/>
          </p:cNvSpPr>
          <p:nvPr/>
        </p:nvSpPr>
        <p:spPr bwMode="auto">
          <a:xfrm>
            <a:off x="26786125" y="31117585"/>
            <a:ext cx="6238052" cy="130108"/>
          </a:xfrm>
          <a:custGeom>
            <a:avLst/>
            <a:gdLst>
              <a:gd name="T0" fmla="*/ 0 w 1740"/>
              <a:gd name="T1" fmla="*/ 0 h 32"/>
              <a:gd name="T2" fmla="*/ 1740 w 1740"/>
              <a:gd name="T3" fmla="*/ 0 h 32"/>
              <a:gd name="T4" fmla="*/ 293 w 1740"/>
              <a:gd name="T5" fmla="*/ 32 h 32"/>
              <a:gd name="T6" fmla="*/ 293 w 1740"/>
              <a:gd name="T7" fmla="*/ 0 h 32"/>
              <a:gd name="T8" fmla="*/ 870 w 1740"/>
              <a:gd name="T9" fmla="*/ 32 h 32"/>
              <a:gd name="T10" fmla="*/ 870 w 1740"/>
              <a:gd name="T11" fmla="*/ 0 h 32"/>
              <a:gd name="T12" fmla="*/ 1446 w 1740"/>
              <a:gd name="T13" fmla="*/ 32 h 32"/>
              <a:gd name="T14" fmla="*/ 1446 w 1740"/>
              <a:gd name="T1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40" h="32">
                <a:moveTo>
                  <a:pt x="0" y="0"/>
                </a:moveTo>
                <a:lnTo>
                  <a:pt x="1740" y="0"/>
                </a:lnTo>
                <a:moveTo>
                  <a:pt x="293" y="32"/>
                </a:moveTo>
                <a:lnTo>
                  <a:pt x="293" y="0"/>
                </a:lnTo>
                <a:moveTo>
                  <a:pt x="870" y="32"/>
                </a:moveTo>
                <a:lnTo>
                  <a:pt x="870" y="0"/>
                </a:lnTo>
                <a:moveTo>
                  <a:pt x="1446" y="32"/>
                </a:moveTo>
                <a:lnTo>
                  <a:pt x="1446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tangle 38"/>
          <p:cNvSpPr>
            <a:spLocks noChangeArrowheads="1"/>
          </p:cNvSpPr>
          <p:nvPr/>
        </p:nvSpPr>
        <p:spPr bwMode="auto">
          <a:xfrm>
            <a:off x="25899557" y="30834827"/>
            <a:ext cx="34304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8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</a:rPr>
              <a:t>0</a:t>
            </a:r>
            <a:endParaRPr kumimoji="0" lang="en-US" altLang="en-US" sz="4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9" name="Rectangle 39"/>
          <p:cNvSpPr>
            <a:spLocks noChangeArrowheads="1"/>
          </p:cNvSpPr>
          <p:nvPr/>
        </p:nvSpPr>
        <p:spPr bwMode="auto">
          <a:xfrm>
            <a:off x="25727472" y="29663856"/>
            <a:ext cx="68608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50</a:t>
            </a:r>
            <a:endParaRPr kumimoji="0" lang="en-US" altLang="en-US" sz="4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0" name="Rectangle 40"/>
          <p:cNvSpPr>
            <a:spLocks noChangeArrowheads="1"/>
          </p:cNvSpPr>
          <p:nvPr/>
        </p:nvSpPr>
        <p:spPr bwMode="auto">
          <a:xfrm>
            <a:off x="25555388" y="28492887"/>
            <a:ext cx="102912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100</a:t>
            </a:r>
            <a:endParaRPr kumimoji="0" lang="en-US" altLang="en-US" sz="4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1" name="Rectangle 41"/>
          <p:cNvSpPr>
            <a:spLocks noChangeArrowheads="1"/>
          </p:cNvSpPr>
          <p:nvPr/>
        </p:nvSpPr>
        <p:spPr bwMode="auto">
          <a:xfrm>
            <a:off x="25555388" y="27321916"/>
            <a:ext cx="102912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8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</a:rPr>
              <a:t>150</a:t>
            </a:r>
            <a:endParaRPr kumimoji="0" lang="en-US" altLang="en-US" sz="4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2" name="Rectangle 42"/>
          <p:cNvSpPr>
            <a:spLocks noChangeArrowheads="1"/>
          </p:cNvSpPr>
          <p:nvPr/>
        </p:nvSpPr>
        <p:spPr bwMode="auto">
          <a:xfrm>
            <a:off x="25555388" y="26150946"/>
            <a:ext cx="102912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200</a:t>
            </a:r>
            <a:endParaRPr kumimoji="0" lang="en-US" altLang="en-US" sz="4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3" name="Freeform 43"/>
          <p:cNvSpPr>
            <a:spLocks noEditPoints="1"/>
          </p:cNvSpPr>
          <p:nvPr/>
        </p:nvSpPr>
        <p:spPr bwMode="auto">
          <a:xfrm>
            <a:off x="26689327" y="26409309"/>
            <a:ext cx="114723" cy="4728607"/>
          </a:xfrm>
          <a:custGeom>
            <a:avLst/>
            <a:gdLst>
              <a:gd name="T0" fmla="*/ 32 w 32"/>
              <a:gd name="T1" fmla="*/ 1163 h 1163"/>
              <a:gd name="T2" fmla="*/ 32 w 32"/>
              <a:gd name="T3" fmla="*/ 0 h 1163"/>
              <a:gd name="T4" fmla="*/ 32 w 32"/>
              <a:gd name="T5" fmla="*/ 1158 h 1163"/>
              <a:gd name="T6" fmla="*/ 0 w 32"/>
              <a:gd name="T7" fmla="*/ 1158 h 1163"/>
              <a:gd name="T8" fmla="*/ 32 w 32"/>
              <a:gd name="T9" fmla="*/ 870 h 1163"/>
              <a:gd name="T10" fmla="*/ 0 w 32"/>
              <a:gd name="T11" fmla="*/ 870 h 1163"/>
              <a:gd name="T12" fmla="*/ 32 w 32"/>
              <a:gd name="T13" fmla="*/ 582 h 1163"/>
              <a:gd name="T14" fmla="*/ 0 w 32"/>
              <a:gd name="T15" fmla="*/ 582 h 1163"/>
              <a:gd name="T16" fmla="*/ 32 w 32"/>
              <a:gd name="T17" fmla="*/ 294 h 1163"/>
              <a:gd name="T18" fmla="*/ 0 w 32"/>
              <a:gd name="T19" fmla="*/ 294 h 1163"/>
              <a:gd name="T20" fmla="*/ 32 w 32"/>
              <a:gd name="T21" fmla="*/ 6 h 1163"/>
              <a:gd name="T22" fmla="*/ 0 w 32"/>
              <a:gd name="T23" fmla="*/ 6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" h="1163">
                <a:moveTo>
                  <a:pt x="32" y="1163"/>
                </a:moveTo>
                <a:lnTo>
                  <a:pt x="32" y="0"/>
                </a:lnTo>
                <a:moveTo>
                  <a:pt x="32" y="1158"/>
                </a:moveTo>
                <a:lnTo>
                  <a:pt x="0" y="1158"/>
                </a:lnTo>
                <a:moveTo>
                  <a:pt x="32" y="870"/>
                </a:moveTo>
                <a:lnTo>
                  <a:pt x="0" y="870"/>
                </a:lnTo>
                <a:moveTo>
                  <a:pt x="32" y="582"/>
                </a:moveTo>
                <a:lnTo>
                  <a:pt x="0" y="582"/>
                </a:lnTo>
                <a:moveTo>
                  <a:pt x="32" y="294"/>
                </a:moveTo>
                <a:lnTo>
                  <a:pt x="0" y="294"/>
                </a:lnTo>
                <a:moveTo>
                  <a:pt x="32" y="6"/>
                </a:moveTo>
                <a:lnTo>
                  <a:pt x="0" y="6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Oval 44"/>
          <p:cNvSpPr>
            <a:spLocks noChangeArrowheads="1"/>
          </p:cNvSpPr>
          <p:nvPr/>
        </p:nvSpPr>
        <p:spPr bwMode="auto">
          <a:xfrm>
            <a:off x="27632205" y="29914088"/>
            <a:ext cx="164914" cy="18703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Oval 45"/>
          <p:cNvSpPr>
            <a:spLocks noChangeArrowheads="1"/>
          </p:cNvSpPr>
          <p:nvPr/>
        </p:nvSpPr>
        <p:spPr bwMode="auto">
          <a:xfrm>
            <a:off x="27632205" y="29914088"/>
            <a:ext cx="164914" cy="18703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Oval 46"/>
          <p:cNvSpPr>
            <a:spLocks noChangeArrowheads="1"/>
          </p:cNvSpPr>
          <p:nvPr/>
        </p:nvSpPr>
        <p:spPr bwMode="auto">
          <a:xfrm>
            <a:off x="27262941" y="30328806"/>
            <a:ext cx="164914" cy="18703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Oval 47"/>
          <p:cNvSpPr>
            <a:spLocks noChangeArrowheads="1"/>
          </p:cNvSpPr>
          <p:nvPr/>
        </p:nvSpPr>
        <p:spPr bwMode="auto">
          <a:xfrm>
            <a:off x="27262941" y="30328806"/>
            <a:ext cx="164914" cy="18703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Oval 48"/>
          <p:cNvSpPr>
            <a:spLocks noChangeArrowheads="1"/>
          </p:cNvSpPr>
          <p:nvPr/>
        </p:nvSpPr>
        <p:spPr bwMode="auto">
          <a:xfrm>
            <a:off x="28252424" y="30031997"/>
            <a:ext cx="164914" cy="18703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Oval 49"/>
          <p:cNvSpPr>
            <a:spLocks noChangeArrowheads="1"/>
          </p:cNvSpPr>
          <p:nvPr/>
        </p:nvSpPr>
        <p:spPr bwMode="auto">
          <a:xfrm>
            <a:off x="28252424" y="30031997"/>
            <a:ext cx="164914" cy="18703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Oval 50"/>
          <p:cNvSpPr>
            <a:spLocks noChangeArrowheads="1"/>
          </p:cNvSpPr>
          <p:nvPr/>
        </p:nvSpPr>
        <p:spPr bwMode="auto">
          <a:xfrm>
            <a:off x="27506726" y="30158040"/>
            <a:ext cx="164914" cy="191097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Oval 51"/>
          <p:cNvSpPr>
            <a:spLocks noChangeArrowheads="1"/>
          </p:cNvSpPr>
          <p:nvPr/>
        </p:nvSpPr>
        <p:spPr bwMode="auto">
          <a:xfrm>
            <a:off x="27506726" y="30158040"/>
            <a:ext cx="164914" cy="18703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Oval 52"/>
          <p:cNvSpPr>
            <a:spLocks noChangeArrowheads="1"/>
          </p:cNvSpPr>
          <p:nvPr/>
        </p:nvSpPr>
        <p:spPr bwMode="auto">
          <a:xfrm>
            <a:off x="28248841" y="30328806"/>
            <a:ext cx="164914" cy="18703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Oval 53"/>
          <p:cNvSpPr>
            <a:spLocks noChangeArrowheads="1"/>
          </p:cNvSpPr>
          <p:nvPr/>
        </p:nvSpPr>
        <p:spPr bwMode="auto">
          <a:xfrm>
            <a:off x="28248841" y="30328806"/>
            <a:ext cx="164914" cy="18703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Oval 54"/>
          <p:cNvSpPr>
            <a:spLocks noChangeArrowheads="1"/>
          </p:cNvSpPr>
          <p:nvPr/>
        </p:nvSpPr>
        <p:spPr bwMode="auto">
          <a:xfrm>
            <a:off x="28338467" y="30275949"/>
            <a:ext cx="164914" cy="18703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Oval 55"/>
          <p:cNvSpPr>
            <a:spLocks noChangeArrowheads="1"/>
          </p:cNvSpPr>
          <p:nvPr/>
        </p:nvSpPr>
        <p:spPr bwMode="auto">
          <a:xfrm>
            <a:off x="28338467" y="30271884"/>
            <a:ext cx="164914" cy="191097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Oval 56"/>
          <p:cNvSpPr>
            <a:spLocks noChangeArrowheads="1"/>
          </p:cNvSpPr>
          <p:nvPr/>
        </p:nvSpPr>
        <p:spPr bwMode="auto">
          <a:xfrm>
            <a:off x="27979958" y="30406056"/>
            <a:ext cx="164914" cy="18703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Oval 57"/>
          <p:cNvSpPr>
            <a:spLocks noChangeArrowheads="1"/>
          </p:cNvSpPr>
          <p:nvPr/>
        </p:nvSpPr>
        <p:spPr bwMode="auto">
          <a:xfrm>
            <a:off x="27979958" y="30406056"/>
            <a:ext cx="164914" cy="18703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Oval 58"/>
          <p:cNvSpPr>
            <a:spLocks noChangeArrowheads="1"/>
          </p:cNvSpPr>
          <p:nvPr/>
        </p:nvSpPr>
        <p:spPr bwMode="auto">
          <a:xfrm>
            <a:off x="28005055" y="30210895"/>
            <a:ext cx="164914" cy="18703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Oval 59"/>
          <p:cNvSpPr>
            <a:spLocks noChangeArrowheads="1"/>
          </p:cNvSpPr>
          <p:nvPr/>
        </p:nvSpPr>
        <p:spPr bwMode="auto">
          <a:xfrm>
            <a:off x="28005055" y="30210895"/>
            <a:ext cx="164914" cy="18703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Oval 60"/>
          <p:cNvSpPr>
            <a:spLocks noChangeArrowheads="1"/>
          </p:cNvSpPr>
          <p:nvPr/>
        </p:nvSpPr>
        <p:spPr bwMode="auto">
          <a:xfrm>
            <a:off x="27800704" y="30450782"/>
            <a:ext cx="164914" cy="18703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Oval 61"/>
          <p:cNvSpPr>
            <a:spLocks noChangeArrowheads="1"/>
          </p:cNvSpPr>
          <p:nvPr/>
        </p:nvSpPr>
        <p:spPr bwMode="auto">
          <a:xfrm>
            <a:off x="27800704" y="30450782"/>
            <a:ext cx="164914" cy="18703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Oval 62"/>
          <p:cNvSpPr>
            <a:spLocks noChangeArrowheads="1"/>
          </p:cNvSpPr>
          <p:nvPr/>
        </p:nvSpPr>
        <p:spPr bwMode="auto">
          <a:xfrm>
            <a:off x="27879576" y="30275949"/>
            <a:ext cx="164914" cy="18703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Oval 63"/>
          <p:cNvSpPr>
            <a:spLocks noChangeArrowheads="1"/>
          </p:cNvSpPr>
          <p:nvPr/>
        </p:nvSpPr>
        <p:spPr bwMode="auto">
          <a:xfrm>
            <a:off x="27879576" y="30271884"/>
            <a:ext cx="164914" cy="191097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Oval 64"/>
          <p:cNvSpPr>
            <a:spLocks noChangeArrowheads="1"/>
          </p:cNvSpPr>
          <p:nvPr/>
        </p:nvSpPr>
        <p:spPr bwMode="auto">
          <a:xfrm>
            <a:off x="28069586" y="30393860"/>
            <a:ext cx="164914" cy="18703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Oval 65"/>
          <p:cNvSpPr>
            <a:spLocks noChangeArrowheads="1"/>
          </p:cNvSpPr>
          <p:nvPr/>
        </p:nvSpPr>
        <p:spPr bwMode="auto">
          <a:xfrm>
            <a:off x="28069586" y="30393860"/>
            <a:ext cx="164914" cy="18703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Oval 66"/>
          <p:cNvSpPr>
            <a:spLocks noChangeArrowheads="1"/>
          </p:cNvSpPr>
          <p:nvPr/>
        </p:nvSpPr>
        <p:spPr bwMode="auto">
          <a:xfrm>
            <a:off x="28005055" y="29389590"/>
            <a:ext cx="164914" cy="18296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Oval 67"/>
          <p:cNvSpPr>
            <a:spLocks noChangeArrowheads="1"/>
          </p:cNvSpPr>
          <p:nvPr/>
        </p:nvSpPr>
        <p:spPr bwMode="auto">
          <a:xfrm>
            <a:off x="28005055" y="29389590"/>
            <a:ext cx="164914" cy="18296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Oval 68"/>
          <p:cNvSpPr>
            <a:spLocks noChangeArrowheads="1"/>
          </p:cNvSpPr>
          <p:nvPr/>
        </p:nvSpPr>
        <p:spPr bwMode="auto">
          <a:xfrm>
            <a:off x="27384834" y="29804308"/>
            <a:ext cx="164914" cy="18703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Oval 69"/>
          <p:cNvSpPr>
            <a:spLocks noChangeArrowheads="1"/>
          </p:cNvSpPr>
          <p:nvPr/>
        </p:nvSpPr>
        <p:spPr bwMode="auto">
          <a:xfrm>
            <a:off x="27384834" y="29804308"/>
            <a:ext cx="164914" cy="18703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Oval 70"/>
          <p:cNvSpPr>
            <a:spLocks noChangeArrowheads="1"/>
          </p:cNvSpPr>
          <p:nvPr/>
        </p:nvSpPr>
        <p:spPr bwMode="auto">
          <a:xfrm>
            <a:off x="27757683" y="29580687"/>
            <a:ext cx="164914" cy="18703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Oval 71"/>
          <p:cNvSpPr>
            <a:spLocks noChangeArrowheads="1"/>
          </p:cNvSpPr>
          <p:nvPr/>
        </p:nvSpPr>
        <p:spPr bwMode="auto">
          <a:xfrm>
            <a:off x="27757683" y="29576619"/>
            <a:ext cx="164914" cy="191097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Oval 72"/>
          <p:cNvSpPr>
            <a:spLocks noChangeArrowheads="1"/>
          </p:cNvSpPr>
          <p:nvPr/>
        </p:nvSpPr>
        <p:spPr bwMode="auto">
          <a:xfrm>
            <a:off x="27173315" y="30300344"/>
            <a:ext cx="164914" cy="18703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Oval 73"/>
          <p:cNvSpPr>
            <a:spLocks noChangeArrowheads="1"/>
          </p:cNvSpPr>
          <p:nvPr/>
        </p:nvSpPr>
        <p:spPr bwMode="auto">
          <a:xfrm>
            <a:off x="27173315" y="30300344"/>
            <a:ext cx="164914" cy="18703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Oval 74"/>
          <p:cNvSpPr>
            <a:spLocks noChangeArrowheads="1"/>
          </p:cNvSpPr>
          <p:nvPr/>
        </p:nvSpPr>
        <p:spPr bwMode="auto">
          <a:xfrm>
            <a:off x="27442195" y="30401992"/>
            <a:ext cx="164914" cy="18703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Oval 75"/>
          <p:cNvSpPr>
            <a:spLocks noChangeArrowheads="1"/>
          </p:cNvSpPr>
          <p:nvPr/>
        </p:nvSpPr>
        <p:spPr bwMode="auto">
          <a:xfrm>
            <a:off x="27442195" y="30401992"/>
            <a:ext cx="164914" cy="18703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Oval 76"/>
          <p:cNvSpPr>
            <a:spLocks noChangeArrowheads="1"/>
          </p:cNvSpPr>
          <p:nvPr/>
        </p:nvSpPr>
        <p:spPr bwMode="auto">
          <a:xfrm>
            <a:off x="27890332" y="30418255"/>
            <a:ext cx="164914" cy="18703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Oval 77"/>
          <p:cNvSpPr>
            <a:spLocks noChangeArrowheads="1"/>
          </p:cNvSpPr>
          <p:nvPr/>
        </p:nvSpPr>
        <p:spPr bwMode="auto">
          <a:xfrm>
            <a:off x="27890332" y="30418255"/>
            <a:ext cx="164914" cy="18703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Oval 78"/>
          <p:cNvSpPr>
            <a:spLocks noChangeArrowheads="1"/>
          </p:cNvSpPr>
          <p:nvPr/>
        </p:nvSpPr>
        <p:spPr bwMode="auto">
          <a:xfrm>
            <a:off x="27621450" y="30426387"/>
            <a:ext cx="164914" cy="18703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Oval 79"/>
          <p:cNvSpPr>
            <a:spLocks noChangeArrowheads="1"/>
          </p:cNvSpPr>
          <p:nvPr/>
        </p:nvSpPr>
        <p:spPr bwMode="auto">
          <a:xfrm>
            <a:off x="27621450" y="30426387"/>
            <a:ext cx="164914" cy="18703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Oval 80"/>
          <p:cNvSpPr>
            <a:spLocks noChangeArrowheads="1"/>
          </p:cNvSpPr>
          <p:nvPr/>
        </p:nvSpPr>
        <p:spPr bwMode="auto">
          <a:xfrm>
            <a:off x="27632205" y="30275949"/>
            <a:ext cx="164914" cy="18703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Oval 81"/>
          <p:cNvSpPr>
            <a:spLocks noChangeArrowheads="1"/>
          </p:cNvSpPr>
          <p:nvPr/>
        </p:nvSpPr>
        <p:spPr bwMode="auto">
          <a:xfrm>
            <a:off x="27632205" y="30271884"/>
            <a:ext cx="164914" cy="191097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Oval 82"/>
          <p:cNvSpPr>
            <a:spLocks noChangeArrowheads="1"/>
          </p:cNvSpPr>
          <p:nvPr/>
        </p:nvSpPr>
        <p:spPr bwMode="auto">
          <a:xfrm>
            <a:off x="27711078" y="30519901"/>
            <a:ext cx="164914" cy="18703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Oval 83"/>
          <p:cNvSpPr>
            <a:spLocks noChangeArrowheads="1"/>
          </p:cNvSpPr>
          <p:nvPr/>
        </p:nvSpPr>
        <p:spPr bwMode="auto">
          <a:xfrm>
            <a:off x="27711078" y="30519901"/>
            <a:ext cx="164914" cy="18703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Oval 84"/>
          <p:cNvSpPr>
            <a:spLocks noChangeArrowheads="1"/>
          </p:cNvSpPr>
          <p:nvPr/>
        </p:nvSpPr>
        <p:spPr bwMode="auto">
          <a:xfrm>
            <a:off x="27352569" y="30361334"/>
            <a:ext cx="164914" cy="18703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Oval 85"/>
          <p:cNvSpPr>
            <a:spLocks noChangeArrowheads="1"/>
          </p:cNvSpPr>
          <p:nvPr/>
        </p:nvSpPr>
        <p:spPr bwMode="auto">
          <a:xfrm>
            <a:off x="27352569" y="30357266"/>
            <a:ext cx="164914" cy="191097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Oval 86"/>
          <p:cNvSpPr>
            <a:spLocks noChangeArrowheads="1"/>
          </p:cNvSpPr>
          <p:nvPr/>
        </p:nvSpPr>
        <p:spPr bwMode="auto">
          <a:xfrm>
            <a:off x="27531824" y="30406056"/>
            <a:ext cx="164914" cy="18703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Oval 87"/>
          <p:cNvSpPr>
            <a:spLocks noChangeArrowheads="1"/>
          </p:cNvSpPr>
          <p:nvPr/>
        </p:nvSpPr>
        <p:spPr bwMode="auto">
          <a:xfrm>
            <a:off x="27531824" y="30406056"/>
            <a:ext cx="164914" cy="18703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Oval 88"/>
          <p:cNvSpPr>
            <a:spLocks noChangeArrowheads="1"/>
          </p:cNvSpPr>
          <p:nvPr/>
        </p:nvSpPr>
        <p:spPr bwMode="auto">
          <a:xfrm>
            <a:off x="28159212" y="30349135"/>
            <a:ext cx="164914" cy="18703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Oval 89"/>
          <p:cNvSpPr>
            <a:spLocks noChangeArrowheads="1"/>
          </p:cNvSpPr>
          <p:nvPr/>
        </p:nvSpPr>
        <p:spPr bwMode="auto">
          <a:xfrm>
            <a:off x="28159212" y="30345070"/>
            <a:ext cx="164914" cy="191097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Oval 90"/>
          <p:cNvSpPr>
            <a:spLocks noChangeArrowheads="1"/>
          </p:cNvSpPr>
          <p:nvPr/>
        </p:nvSpPr>
        <p:spPr bwMode="auto">
          <a:xfrm>
            <a:off x="27757683" y="29239153"/>
            <a:ext cx="164914" cy="18703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Oval 91"/>
          <p:cNvSpPr>
            <a:spLocks noChangeArrowheads="1"/>
          </p:cNvSpPr>
          <p:nvPr/>
        </p:nvSpPr>
        <p:spPr bwMode="auto">
          <a:xfrm>
            <a:off x="27757683" y="29239153"/>
            <a:ext cx="164914" cy="18703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Oval 92"/>
          <p:cNvSpPr>
            <a:spLocks noChangeArrowheads="1"/>
          </p:cNvSpPr>
          <p:nvPr/>
        </p:nvSpPr>
        <p:spPr bwMode="auto">
          <a:xfrm>
            <a:off x="28126948" y="29706727"/>
            <a:ext cx="164914" cy="18703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Oval 93"/>
          <p:cNvSpPr>
            <a:spLocks noChangeArrowheads="1"/>
          </p:cNvSpPr>
          <p:nvPr/>
        </p:nvSpPr>
        <p:spPr bwMode="auto">
          <a:xfrm>
            <a:off x="28126948" y="29706727"/>
            <a:ext cx="164914" cy="18703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Oval 94"/>
          <p:cNvSpPr>
            <a:spLocks noChangeArrowheads="1"/>
          </p:cNvSpPr>
          <p:nvPr/>
        </p:nvSpPr>
        <p:spPr bwMode="auto">
          <a:xfrm>
            <a:off x="27506726" y="29540027"/>
            <a:ext cx="164914" cy="18703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Oval 95"/>
          <p:cNvSpPr>
            <a:spLocks noChangeArrowheads="1"/>
          </p:cNvSpPr>
          <p:nvPr/>
        </p:nvSpPr>
        <p:spPr bwMode="auto">
          <a:xfrm>
            <a:off x="27506726" y="29540027"/>
            <a:ext cx="164914" cy="18703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Oval 96"/>
          <p:cNvSpPr>
            <a:spLocks noChangeArrowheads="1"/>
          </p:cNvSpPr>
          <p:nvPr/>
        </p:nvSpPr>
        <p:spPr bwMode="auto">
          <a:xfrm>
            <a:off x="27259357" y="30019800"/>
            <a:ext cx="164914" cy="18703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Oval 97"/>
          <p:cNvSpPr>
            <a:spLocks noChangeArrowheads="1"/>
          </p:cNvSpPr>
          <p:nvPr/>
        </p:nvSpPr>
        <p:spPr bwMode="auto">
          <a:xfrm>
            <a:off x="27259357" y="30019800"/>
            <a:ext cx="164914" cy="18703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Oval 98"/>
          <p:cNvSpPr>
            <a:spLocks noChangeArrowheads="1"/>
          </p:cNvSpPr>
          <p:nvPr/>
        </p:nvSpPr>
        <p:spPr bwMode="auto">
          <a:xfrm>
            <a:off x="27879576" y="29914088"/>
            <a:ext cx="164914" cy="18703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Oval 99"/>
          <p:cNvSpPr>
            <a:spLocks noChangeArrowheads="1"/>
          </p:cNvSpPr>
          <p:nvPr/>
        </p:nvSpPr>
        <p:spPr bwMode="auto">
          <a:xfrm>
            <a:off x="27879576" y="29914088"/>
            <a:ext cx="164914" cy="18703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Line 100"/>
          <p:cNvSpPr>
            <a:spLocks noChangeShapeType="1"/>
          </p:cNvSpPr>
          <p:nvPr/>
        </p:nvSpPr>
        <p:spPr bwMode="auto">
          <a:xfrm>
            <a:off x="27836555" y="29857166"/>
            <a:ext cx="0" cy="357797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Line 101"/>
          <p:cNvSpPr>
            <a:spLocks noChangeShapeType="1"/>
          </p:cNvSpPr>
          <p:nvPr/>
        </p:nvSpPr>
        <p:spPr bwMode="auto">
          <a:xfrm>
            <a:off x="27492386" y="29857166"/>
            <a:ext cx="688337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Line 102"/>
          <p:cNvSpPr>
            <a:spLocks noChangeShapeType="1"/>
          </p:cNvSpPr>
          <p:nvPr/>
        </p:nvSpPr>
        <p:spPr bwMode="auto">
          <a:xfrm>
            <a:off x="27836555" y="30214962"/>
            <a:ext cx="0" cy="353732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Line 103"/>
          <p:cNvSpPr>
            <a:spLocks noChangeShapeType="1"/>
          </p:cNvSpPr>
          <p:nvPr/>
        </p:nvSpPr>
        <p:spPr bwMode="auto">
          <a:xfrm>
            <a:off x="27492386" y="30568692"/>
            <a:ext cx="688337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Line 104"/>
          <p:cNvSpPr>
            <a:spLocks noChangeShapeType="1"/>
          </p:cNvSpPr>
          <p:nvPr/>
        </p:nvSpPr>
        <p:spPr bwMode="auto">
          <a:xfrm>
            <a:off x="27148218" y="30214962"/>
            <a:ext cx="1376673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Rectangle 105"/>
          <p:cNvSpPr>
            <a:spLocks noChangeArrowheads="1"/>
          </p:cNvSpPr>
          <p:nvPr/>
        </p:nvSpPr>
        <p:spPr bwMode="auto">
          <a:xfrm>
            <a:off x="29822693" y="30149908"/>
            <a:ext cx="164914" cy="19109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Rectangle 106"/>
          <p:cNvSpPr>
            <a:spLocks noChangeArrowheads="1"/>
          </p:cNvSpPr>
          <p:nvPr/>
        </p:nvSpPr>
        <p:spPr bwMode="auto">
          <a:xfrm>
            <a:off x="29822693" y="30149908"/>
            <a:ext cx="164914" cy="191097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Rectangle 107"/>
          <p:cNvSpPr>
            <a:spLocks noChangeArrowheads="1"/>
          </p:cNvSpPr>
          <p:nvPr/>
        </p:nvSpPr>
        <p:spPr bwMode="auto">
          <a:xfrm>
            <a:off x="29822693" y="30670339"/>
            <a:ext cx="164914" cy="18703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Rectangle 108"/>
          <p:cNvSpPr>
            <a:spLocks noChangeArrowheads="1"/>
          </p:cNvSpPr>
          <p:nvPr/>
        </p:nvSpPr>
        <p:spPr bwMode="auto">
          <a:xfrm>
            <a:off x="29822693" y="30670339"/>
            <a:ext cx="164914" cy="187030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Rectangle 109"/>
          <p:cNvSpPr>
            <a:spLocks noChangeArrowheads="1"/>
          </p:cNvSpPr>
          <p:nvPr/>
        </p:nvSpPr>
        <p:spPr bwMode="auto">
          <a:xfrm>
            <a:off x="29571737" y="30540232"/>
            <a:ext cx="164914" cy="19109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Rectangle 110"/>
          <p:cNvSpPr>
            <a:spLocks noChangeArrowheads="1"/>
          </p:cNvSpPr>
          <p:nvPr/>
        </p:nvSpPr>
        <p:spPr bwMode="auto">
          <a:xfrm>
            <a:off x="29571737" y="30540232"/>
            <a:ext cx="164914" cy="191097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Rectangle 111"/>
          <p:cNvSpPr>
            <a:spLocks noChangeArrowheads="1"/>
          </p:cNvSpPr>
          <p:nvPr/>
        </p:nvSpPr>
        <p:spPr bwMode="auto">
          <a:xfrm>
            <a:off x="30070065" y="30560560"/>
            <a:ext cx="164914" cy="18296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Rectangle 112"/>
          <p:cNvSpPr>
            <a:spLocks noChangeArrowheads="1"/>
          </p:cNvSpPr>
          <p:nvPr/>
        </p:nvSpPr>
        <p:spPr bwMode="auto">
          <a:xfrm>
            <a:off x="30070065" y="30560560"/>
            <a:ext cx="164914" cy="182965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Rectangle 113"/>
          <p:cNvSpPr>
            <a:spLocks noChangeArrowheads="1"/>
          </p:cNvSpPr>
          <p:nvPr/>
        </p:nvSpPr>
        <p:spPr bwMode="auto">
          <a:xfrm>
            <a:off x="29822693" y="29515632"/>
            <a:ext cx="164914" cy="18703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Rectangle 114"/>
          <p:cNvSpPr>
            <a:spLocks noChangeArrowheads="1"/>
          </p:cNvSpPr>
          <p:nvPr/>
        </p:nvSpPr>
        <p:spPr bwMode="auto">
          <a:xfrm>
            <a:off x="29822693" y="29515632"/>
            <a:ext cx="164914" cy="187030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Rectangle 115"/>
          <p:cNvSpPr>
            <a:spLocks noChangeArrowheads="1"/>
          </p:cNvSpPr>
          <p:nvPr/>
        </p:nvSpPr>
        <p:spPr bwMode="auto">
          <a:xfrm>
            <a:off x="29449844" y="29641674"/>
            <a:ext cx="164914" cy="18703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Rectangle 116"/>
          <p:cNvSpPr>
            <a:spLocks noChangeArrowheads="1"/>
          </p:cNvSpPr>
          <p:nvPr/>
        </p:nvSpPr>
        <p:spPr bwMode="auto">
          <a:xfrm>
            <a:off x="29449844" y="29641674"/>
            <a:ext cx="164914" cy="187030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Rectangle 117"/>
          <p:cNvSpPr>
            <a:spLocks noChangeArrowheads="1"/>
          </p:cNvSpPr>
          <p:nvPr/>
        </p:nvSpPr>
        <p:spPr bwMode="auto">
          <a:xfrm>
            <a:off x="29571737" y="28901685"/>
            <a:ext cx="164914" cy="18296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Rectangle 118"/>
          <p:cNvSpPr>
            <a:spLocks noChangeArrowheads="1"/>
          </p:cNvSpPr>
          <p:nvPr/>
        </p:nvSpPr>
        <p:spPr bwMode="auto">
          <a:xfrm>
            <a:off x="29571737" y="28901685"/>
            <a:ext cx="164914" cy="182965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Rectangle 119"/>
          <p:cNvSpPr>
            <a:spLocks noChangeArrowheads="1"/>
          </p:cNvSpPr>
          <p:nvPr/>
        </p:nvSpPr>
        <p:spPr bwMode="auto">
          <a:xfrm>
            <a:off x="29571737" y="29910021"/>
            <a:ext cx="164914" cy="18703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Rectangle 120"/>
          <p:cNvSpPr>
            <a:spLocks noChangeArrowheads="1"/>
          </p:cNvSpPr>
          <p:nvPr/>
        </p:nvSpPr>
        <p:spPr bwMode="auto">
          <a:xfrm>
            <a:off x="29571737" y="29910021"/>
            <a:ext cx="164914" cy="187030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Rectangle 121"/>
          <p:cNvSpPr>
            <a:spLocks noChangeArrowheads="1"/>
          </p:cNvSpPr>
          <p:nvPr/>
        </p:nvSpPr>
        <p:spPr bwMode="auto">
          <a:xfrm>
            <a:off x="29944586" y="29836835"/>
            <a:ext cx="164914" cy="18703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Rectangle 122"/>
          <p:cNvSpPr>
            <a:spLocks noChangeArrowheads="1"/>
          </p:cNvSpPr>
          <p:nvPr/>
        </p:nvSpPr>
        <p:spPr bwMode="auto">
          <a:xfrm>
            <a:off x="29944586" y="29836835"/>
            <a:ext cx="164914" cy="187030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Rectangle 123"/>
          <p:cNvSpPr>
            <a:spLocks noChangeArrowheads="1"/>
          </p:cNvSpPr>
          <p:nvPr/>
        </p:nvSpPr>
        <p:spPr bwMode="auto">
          <a:xfrm>
            <a:off x="30191958" y="29601014"/>
            <a:ext cx="164914" cy="18703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Rectangle 124"/>
          <p:cNvSpPr>
            <a:spLocks noChangeArrowheads="1"/>
          </p:cNvSpPr>
          <p:nvPr/>
        </p:nvSpPr>
        <p:spPr bwMode="auto">
          <a:xfrm>
            <a:off x="30191958" y="29601014"/>
            <a:ext cx="164914" cy="187030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Rectangle 125"/>
          <p:cNvSpPr>
            <a:spLocks noChangeArrowheads="1"/>
          </p:cNvSpPr>
          <p:nvPr/>
        </p:nvSpPr>
        <p:spPr bwMode="auto">
          <a:xfrm>
            <a:off x="29944586" y="28836632"/>
            <a:ext cx="164914" cy="18703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Rectangle 126"/>
          <p:cNvSpPr>
            <a:spLocks noChangeArrowheads="1"/>
          </p:cNvSpPr>
          <p:nvPr/>
        </p:nvSpPr>
        <p:spPr bwMode="auto">
          <a:xfrm>
            <a:off x="29944586" y="28836632"/>
            <a:ext cx="164914" cy="187030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Rectangle 127"/>
          <p:cNvSpPr>
            <a:spLocks noChangeArrowheads="1"/>
          </p:cNvSpPr>
          <p:nvPr/>
        </p:nvSpPr>
        <p:spPr bwMode="auto">
          <a:xfrm>
            <a:off x="29697216" y="28743118"/>
            <a:ext cx="164914" cy="18703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Rectangle 128"/>
          <p:cNvSpPr>
            <a:spLocks noChangeArrowheads="1"/>
          </p:cNvSpPr>
          <p:nvPr/>
        </p:nvSpPr>
        <p:spPr bwMode="auto">
          <a:xfrm>
            <a:off x="29697216" y="28743118"/>
            <a:ext cx="164914" cy="187030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Rectangle 129"/>
          <p:cNvSpPr>
            <a:spLocks noChangeArrowheads="1"/>
          </p:cNvSpPr>
          <p:nvPr/>
        </p:nvSpPr>
        <p:spPr bwMode="auto">
          <a:xfrm>
            <a:off x="29822693" y="28356859"/>
            <a:ext cx="164914" cy="18703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Rectangle 130"/>
          <p:cNvSpPr>
            <a:spLocks noChangeArrowheads="1"/>
          </p:cNvSpPr>
          <p:nvPr/>
        </p:nvSpPr>
        <p:spPr bwMode="auto">
          <a:xfrm>
            <a:off x="29822693" y="28356859"/>
            <a:ext cx="164914" cy="187030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Rectangle 131"/>
          <p:cNvSpPr>
            <a:spLocks noChangeArrowheads="1"/>
          </p:cNvSpPr>
          <p:nvPr/>
        </p:nvSpPr>
        <p:spPr bwMode="auto">
          <a:xfrm>
            <a:off x="29697216" y="29853098"/>
            <a:ext cx="164914" cy="18703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Rectangle 132"/>
          <p:cNvSpPr>
            <a:spLocks noChangeArrowheads="1"/>
          </p:cNvSpPr>
          <p:nvPr/>
        </p:nvSpPr>
        <p:spPr bwMode="auto">
          <a:xfrm>
            <a:off x="29697216" y="29853098"/>
            <a:ext cx="164914" cy="187030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Rectangle 133"/>
          <p:cNvSpPr>
            <a:spLocks noChangeArrowheads="1"/>
          </p:cNvSpPr>
          <p:nvPr/>
        </p:nvSpPr>
        <p:spPr bwMode="auto">
          <a:xfrm>
            <a:off x="29822693" y="29141572"/>
            <a:ext cx="164914" cy="18703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Rectangle 134"/>
          <p:cNvSpPr>
            <a:spLocks noChangeArrowheads="1"/>
          </p:cNvSpPr>
          <p:nvPr/>
        </p:nvSpPr>
        <p:spPr bwMode="auto">
          <a:xfrm>
            <a:off x="29822693" y="29141572"/>
            <a:ext cx="164914" cy="187030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Rectangle 135"/>
          <p:cNvSpPr>
            <a:spLocks noChangeArrowheads="1"/>
          </p:cNvSpPr>
          <p:nvPr/>
        </p:nvSpPr>
        <p:spPr bwMode="auto">
          <a:xfrm>
            <a:off x="30070065" y="29889693"/>
            <a:ext cx="164914" cy="18703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Rectangle 136"/>
          <p:cNvSpPr>
            <a:spLocks noChangeArrowheads="1"/>
          </p:cNvSpPr>
          <p:nvPr/>
        </p:nvSpPr>
        <p:spPr bwMode="auto">
          <a:xfrm>
            <a:off x="30070065" y="29889693"/>
            <a:ext cx="164914" cy="187030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Rectangle 137"/>
          <p:cNvSpPr>
            <a:spLocks noChangeArrowheads="1"/>
          </p:cNvSpPr>
          <p:nvPr/>
        </p:nvSpPr>
        <p:spPr bwMode="auto">
          <a:xfrm>
            <a:off x="30070065" y="29466842"/>
            <a:ext cx="164914" cy="19109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Rectangle 138"/>
          <p:cNvSpPr>
            <a:spLocks noChangeArrowheads="1"/>
          </p:cNvSpPr>
          <p:nvPr/>
        </p:nvSpPr>
        <p:spPr bwMode="auto">
          <a:xfrm>
            <a:off x="30070065" y="29466842"/>
            <a:ext cx="164914" cy="191097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Rectangle 139"/>
          <p:cNvSpPr>
            <a:spLocks noChangeArrowheads="1"/>
          </p:cNvSpPr>
          <p:nvPr/>
        </p:nvSpPr>
        <p:spPr bwMode="auto">
          <a:xfrm>
            <a:off x="29571737" y="29487171"/>
            <a:ext cx="164914" cy="18703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0" name="Rectangle 140"/>
          <p:cNvSpPr>
            <a:spLocks noChangeArrowheads="1"/>
          </p:cNvSpPr>
          <p:nvPr/>
        </p:nvSpPr>
        <p:spPr bwMode="auto">
          <a:xfrm>
            <a:off x="29571737" y="29487171"/>
            <a:ext cx="164914" cy="187030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" name="Rectangle 141"/>
          <p:cNvSpPr>
            <a:spLocks noChangeArrowheads="1"/>
          </p:cNvSpPr>
          <p:nvPr/>
        </p:nvSpPr>
        <p:spPr bwMode="auto">
          <a:xfrm>
            <a:off x="30070065" y="29121242"/>
            <a:ext cx="164914" cy="18703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Rectangle 142"/>
          <p:cNvSpPr>
            <a:spLocks noChangeArrowheads="1"/>
          </p:cNvSpPr>
          <p:nvPr/>
        </p:nvSpPr>
        <p:spPr bwMode="auto">
          <a:xfrm>
            <a:off x="30070065" y="29121242"/>
            <a:ext cx="164914" cy="187030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Line 143"/>
          <p:cNvSpPr>
            <a:spLocks noChangeShapeType="1"/>
          </p:cNvSpPr>
          <p:nvPr/>
        </p:nvSpPr>
        <p:spPr bwMode="auto">
          <a:xfrm>
            <a:off x="29905151" y="29043992"/>
            <a:ext cx="0" cy="638342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4" name="Line 144"/>
          <p:cNvSpPr>
            <a:spLocks noChangeShapeType="1"/>
          </p:cNvSpPr>
          <p:nvPr/>
        </p:nvSpPr>
        <p:spPr bwMode="auto">
          <a:xfrm>
            <a:off x="29560983" y="29043992"/>
            <a:ext cx="688337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5" name="Line 145"/>
          <p:cNvSpPr>
            <a:spLocks noChangeShapeType="1"/>
          </p:cNvSpPr>
          <p:nvPr/>
        </p:nvSpPr>
        <p:spPr bwMode="auto">
          <a:xfrm>
            <a:off x="29905151" y="29682332"/>
            <a:ext cx="0" cy="642407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Line 146"/>
          <p:cNvSpPr>
            <a:spLocks noChangeShapeType="1"/>
          </p:cNvSpPr>
          <p:nvPr/>
        </p:nvSpPr>
        <p:spPr bwMode="auto">
          <a:xfrm>
            <a:off x="29560983" y="30324739"/>
            <a:ext cx="688337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Line 147"/>
          <p:cNvSpPr>
            <a:spLocks noChangeShapeType="1"/>
          </p:cNvSpPr>
          <p:nvPr/>
        </p:nvSpPr>
        <p:spPr bwMode="auto">
          <a:xfrm>
            <a:off x="29213228" y="29682332"/>
            <a:ext cx="1380260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Freeform 148"/>
          <p:cNvSpPr>
            <a:spLocks/>
          </p:cNvSpPr>
          <p:nvPr/>
        </p:nvSpPr>
        <p:spPr bwMode="auto">
          <a:xfrm>
            <a:off x="32009596" y="28430045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" name="Freeform 149"/>
          <p:cNvSpPr>
            <a:spLocks/>
          </p:cNvSpPr>
          <p:nvPr/>
        </p:nvSpPr>
        <p:spPr bwMode="auto">
          <a:xfrm>
            <a:off x="32009596" y="28430045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Freeform 150"/>
          <p:cNvSpPr>
            <a:spLocks/>
          </p:cNvSpPr>
          <p:nvPr/>
        </p:nvSpPr>
        <p:spPr bwMode="auto">
          <a:xfrm>
            <a:off x="32009596" y="28791908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Freeform 151"/>
          <p:cNvSpPr>
            <a:spLocks/>
          </p:cNvSpPr>
          <p:nvPr/>
        </p:nvSpPr>
        <p:spPr bwMode="auto">
          <a:xfrm>
            <a:off x="32009596" y="28791908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Freeform 152"/>
          <p:cNvSpPr>
            <a:spLocks/>
          </p:cNvSpPr>
          <p:nvPr/>
        </p:nvSpPr>
        <p:spPr bwMode="auto">
          <a:xfrm>
            <a:off x="31762227" y="28328399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Freeform 153"/>
          <p:cNvSpPr>
            <a:spLocks/>
          </p:cNvSpPr>
          <p:nvPr/>
        </p:nvSpPr>
        <p:spPr bwMode="auto">
          <a:xfrm>
            <a:off x="31762227" y="28328399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Freeform 154"/>
          <p:cNvSpPr>
            <a:spLocks/>
          </p:cNvSpPr>
          <p:nvPr/>
        </p:nvSpPr>
        <p:spPr bwMode="auto">
          <a:xfrm>
            <a:off x="31762227" y="29072451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Freeform 155"/>
          <p:cNvSpPr>
            <a:spLocks/>
          </p:cNvSpPr>
          <p:nvPr/>
        </p:nvSpPr>
        <p:spPr bwMode="auto">
          <a:xfrm>
            <a:off x="31762227" y="29072451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Freeform 156"/>
          <p:cNvSpPr>
            <a:spLocks/>
          </p:cNvSpPr>
          <p:nvPr/>
        </p:nvSpPr>
        <p:spPr bwMode="auto">
          <a:xfrm>
            <a:off x="32135075" y="29125309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Freeform 157"/>
          <p:cNvSpPr>
            <a:spLocks/>
          </p:cNvSpPr>
          <p:nvPr/>
        </p:nvSpPr>
        <p:spPr bwMode="auto">
          <a:xfrm>
            <a:off x="32135075" y="29125309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Freeform 158"/>
          <p:cNvSpPr>
            <a:spLocks/>
          </p:cNvSpPr>
          <p:nvPr/>
        </p:nvSpPr>
        <p:spPr bwMode="auto">
          <a:xfrm>
            <a:off x="31636747" y="29210691"/>
            <a:ext cx="168500" cy="187030"/>
          </a:xfrm>
          <a:custGeom>
            <a:avLst/>
            <a:gdLst>
              <a:gd name="T0" fmla="*/ 24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4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4" y="0"/>
                </a:moveTo>
                <a:lnTo>
                  <a:pt x="47" y="46"/>
                </a:lnTo>
                <a:lnTo>
                  <a:pt x="0" y="46"/>
                </a:lnTo>
                <a:lnTo>
                  <a:pt x="2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Freeform 159"/>
          <p:cNvSpPr>
            <a:spLocks/>
          </p:cNvSpPr>
          <p:nvPr/>
        </p:nvSpPr>
        <p:spPr bwMode="auto">
          <a:xfrm>
            <a:off x="31636747" y="29210691"/>
            <a:ext cx="168500" cy="187030"/>
          </a:xfrm>
          <a:custGeom>
            <a:avLst/>
            <a:gdLst>
              <a:gd name="T0" fmla="*/ 24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4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4" y="0"/>
                </a:moveTo>
                <a:lnTo>
                  <a:pt x="47" y="46"/>
                </a:lnTo>
                <a:lnTo>
                  <a:pt x="0" y="46"/>
                </a:lnTo>
                <a:lnTo>
                  <a:pt x="24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Freeform 160"/>
          <p:cNvSpPr>
            <a:spLocks/>
          </p:cNvSpPr>
          <p:nvPr/>
        </p:nvSpPr>
        <p:spPr bwMode="auto">
          <a:xfrm>
            <a:off x="31887703" y="27592475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Freeform 161"/>
          <p:cNvSpPr>
            <a:spLocks/>
          </p:cNvSpPr>
          <p:nvPr/>
        </p:nvSpPr>
        <p:spPr bwMode="auto">
          <a:xfrm>
            <a:off x="31887703" y="27592475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Freeform 162"/>
          <p:cNvSpPr>
            <a:spLocks/>
          </p:cNvSpPr>
          <p:nvPr/>
        </p:nvSpPr>
        <p:spPr bwMode="auto">
          <a:xfrm>
            <a:off x="32135075" y="27405446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Freeform 163"/>
          <p:cNvSpPr>
            <a:spLocks/>
          </p:cNvSpPr>
          <p:nvPr/>
        </p:nvSpPr>
        <p:spPr bwMode="auto">
          <a:xfrm>
            <a:off x="32135075" y="27405446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Freeform 164"/>
          <p:cNvSpPr>
            <a:spLocks/>
          </p:cNvSpPr>
          <p:nvPr/>
        </p:nvSpPr>
        <p:spPr bwMode="auto">
          <a:xfrm>
            <a:off x="32382446" y="27340391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Freeform 165"/>
          <p:cNvSpPr>
            <a:spLocks/>
          </p:cNvSpPr>
          <p:nvPr/>
        </p:nvSpPr>
        <p:spPr bwMode="auto">
          <a:xfrm>
            <a:off x="32382446" y="27340391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Freeform 166"/>
          <p:cNvSpPr>
            <a:spLocks/>
          </p:cNvSpPr>
          <p:nvPr/>
        </p:nvSpPr>
        <p:spPr bwMode="auto">
          <a:xfrm>
            <a:off x="31389377" y="27393249"/>
            <a:ext cx="164914" cy="187030"/>
          </a:xfrm>
          <a:custGeom>
            <a:avLst/>
            <a:gdLst>
              <a:gd name="T0" fmla="*/ 24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4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4" y="0"/>
                </a:moveTo>
                <a:lnTo>
                  <a:pt x="46" y="46"/>
                </a:lnTo>
                <a:lnTo>
                  <a:pt x="0" y="46"/>
                </a:lnTo>
                <a:lnTo>
                  <a:pt x="2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" name="Freeform 167"/>
          <p:cNvSpPr>
            <a:spLocks/>
          </p:cNvSpPr>
          <p:nvPr/>
        </p:nvSpPr>
        <p:spPr bwMode="auto">
          <a:xfrm>
            <a:off x="31389377" y="27393249"/>
            <a:ext cx="164914" cy="187030"/>
          </a:xfrm>
          <a:custGeom>
            <a:avLst/>
            <a:gdLst>
              <a:gd name="T0" fmla="*/ 24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4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4" y="0"/>
                </a:moveTo>
                <a:lnTo>
                  <a:pt x="46" y="46"/>
                </a:lnTo>
                <a:lnTo>
                  <a:pt x="0" y="46"/>
                </a:lnTo>
                <a:lnTo>
                  <a:pt x="24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Freeform 168"/>
          <p:cNvSpPr>
            <a:spLocks/>
          </p:cNvSpPr>
          <p:nvPr/>
        </p:nvSpPr>
        <p:spPr bwMode="auto">
          <a:xfrm>
            <a:off x="32256968" y="27259074"/>
            <a:ext cx="164914" cy="187030"/>
          </a:xfrm>
          <a:custGeom>
            <a:avLst/>
            <a:gdLst>
              <a:gd name="T0" fmla="*/ 24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4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4" y="0"/>
                </a:moveTo>
                <a:lnTo>
                  <a:pt x="46" y="46"/>
                </a:lnTo>
                <a:lnTo>
                  <a:pt x="0" y="46"/>
                </a:lnTo>
                <a:lnTo>
                  <a:pt x="2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Freeform 169"/>
          <p:cNvSpPr>
            <a:spLocks/>
          </p:cNvSpPr>
          <p:nvPr/>
        </p:nvSpPr>
        <p:spPr bwMode="auto">
          <a:xfrm>
            <a:off x="32256968" y="27259074"/>
            <a:ext cx="164914" cy="187030"/>
          </a:xfrm>
          <a:custGeom>
            <a:avLst/>
            <a:gdLst>
              <a:gd name="T0" fmla="*/ 24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4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4" y="0"/>
                </a:moveTo>
                <a:lnTo>
                  <a:pt x="46" y="46"/>
                </a:lnTo>
                <a:lnTo>
                  <a:pt x="0" y="46"/>
                </a:lnTo>
                <a:lnTo>
                  <a:pt x="24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Freeform 170"/>
          <p:cNvSpPr>
            <a:spLocks/>
          </p:cNvSpPr>
          <p:nvPr/>
        </p:nvSpPr>
        <p:spPr bwMode="auto">
          <a:xfrm>
            <a:off x="31762227" y="27218416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1" name="Freeform 171"/>
          <p:cNvSpPr>
            <a:spLocks/>
          </p:cNvSpPr>
          <p:nvPr/>
        </p:nvSpPr>
        <p:spPr bwMode="auto">
          <a:xfrm>
            <a:off x="31762227" y="27218416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" name="Freeform 172"/>
          <p:cNvSpPr>
            <a:spLocks/>
          </p:cNvSpPr>
          <p:nvPr/>
        </p:nvSpPr>
        <p:spPr bwMode="auto">
          <a:xfrm>
            <a:off x="32256968" y="28206422"/>
            <a:ext cx="164914" cy="187030"/>
          </a:xfrm>
          <a:custGeom>
            <a:avLst/>
            <a:gdLst>
              <a:gd name="T0" fmla="*/ 24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4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4" y="0"/>
                </a:moveTo>
                <a:lnTo>
                  <a:pt x="46" y="46"/>
                </a:lnTo>
                <a:lnTo>
                  <a:pt x="0" y="46"/>
                </a:lnTo>
                <a:lnTo>
                  <a:pt x="2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Freeform 173"/>
          <p:cNvSpPr>
            <a:spLocks/>
          </p:cNvSpPr>
          <p:nvPr/>
        </p:nvSpPr>
        <p:spPr bwMode="auto">
          <a:xfrm>
            <a:off x="32256968" y="28206422"/>
            <a:ext cx="164914" cy="187030"/>
          </a:xfrm>
          <a:custGeom>
            <a:avLst/>
            <a:gdLst>
              <a:gd name="T0" fmla="*/ 24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4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4" y="0"/>
                </a:moveTo>
                <a:lnTo>
                  <a:pt x="46" y="46"/>
                </a:lnTo>
                <a:lnTo>
                  <a:pt x="0" y="46"/>
                </a:lnTo>
                <a:lnTo>
                  <a:pt x="24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Freeform 174"/>
          <p:cNvSpPr>
            <a:spLocks/>
          </p:cNvSpPr>
          <p:nvPr/>
        </p:nvSpPr>
        <p:spPr bwMode="auto">
          <a:xfrm>
            <a:off x="31514854" y="28173896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" name="Freeform 175"/>
          <p:cNvSpPr>
            <a:spLocks/>
          </p:cNvSpPr>
          <p:nvPr/>
        </p:nvSpPr>
        <p:spPr bwMode="auto">
          <a:xfrm>
            <a:off x="31514854" y="28173896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Freeform 176"/>
          <p:cNvSpPr>
            <a:spLocks/>
          </p:cNvSpPr>
          <p:nvPr/>
        </p:nvSpPr>
        <p:spPr bwMode="auto">
          <a:xfrm>
            <a:off x="31762227" y="27901482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" name="Freeform 177"/>
          <p:cNvSpPr>
            <a:spLocks/>
          </p:cNvSpPr>
          <p:nvPr/>
        </p:nvSpPr>
        <p:spPr bwMode="auto">
          <a:xfrm>
            <a:off x="31762227" y="27901482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" name="Freeform 178"/>
          <p:cNvSpPr>
            <a:spLocks/>
          </p:cNvSpPr>
          <p:nvPr/>
        </p:nvSpPr>
        <p:spPr bwMode="auto">
          <a:xfrm>
            <a:off x="32009596" y="27637201"/>
            <a:ext cx="164914" cy="191097"/>
          </a:xfrm>
          <a:custGeom>
            <a:avLst/>
            <a:gdLst>
              <a:gd name="T0" fmla="*/ 23 w 46"/>
              <a:gd name="T1" fmla="*/ 0 h 47"/>
              <a:gd name="T2" fmla="*/ 46 w 46"/>
              <a:gd name="T3" fmla="*/ 47 h 47"/>
              <a:gd name="T4" fmla="*/ 0 w 46"/>
              <a:gd name="T5" fmla="*/ 47 h 47"/>
              <a:gd name="T6" fmla="*/ 23 w 46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7">
                <a:moveTo>
                  <a:pt x="23" y="0"/>
                </a:moveTo>
                <a:lnTo>
                  <a:pt x="46" y="47"/>
                </a:lnTo>
                <a:lnTo>
                  <a:pt x="0" y="47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" name="Freeform 179"/>
          <p:cNvSpPr>
            <a:spLocks/>
          </p:cNvSpPr>
          <p:nvPr/>
        </p:nvSpPr>
        <p:spPr bwMode="auto">
          <a:xfrm>
            <a:off x="32009596" y="27637201"/>
            <a:ext cx="164914" cy="191097"/>
          </a:xfrm>
          <a:custGeom>
            <a:avLst/>
            <a:gdLst>
              <a:gd name="T0" fmla="*/ 23 w 46"/>
              <a:gd name="T1" fmla="*/ 0 h 47"/>
              <a:gd name="T2" fmla="*/ 46 w 46"/>
              <a:gd name="T3" fmla="*/ 47 h 47"/>
              <a:gd name="T4" fmla="*/ 0 w 46"/>
              <a:gd name="T5" fmla="*/ 47 h 47"/>
              <a:gd name="T6" fmla="*/ 23 w 46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7">
                <a:moveTo>
                  <a:pt x="23" y="0"/>
                </a:moveTo>
                <a:lnTo>
                  <a:pt x="46" y="47"/>
                </a:lnTo>
                <a:lnTo>
                  <a:pt x="0" y="47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Freeform 180"/>
          <p:cNvSpPr>
            <a:spLocks/>
          </p:cNvSpPr>
          <p:nvPr/>
        </p:nvSpPr>
        <p:spPr bwMode="auto">
          <a:xfrm>
            <a:off x="32009596" y="27230614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Freeform 181"/>
          <p:cNvSpPr>
            <a:spLocks/>
          </p:cNvSpPr>
          <p:nvPr/>
        </p:nvSpPr>
        <p:spPr bwMode="auto">
          <a:xfrm>
            <a:off x="32009596" y="27230614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Freeform 182"/>
          <p:cNvSpPr>
            <a:spLocks/>
          </p:cNvSpPr>
          <p:nvPr/>
        </p:nvSpPr>
        <p:spPr bwMode="auto">
          <a:xfrm>
            <a:off x="31887703" y="27295669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3" name="Freeform 183"/>
          <p:cNvSpPr>
            <a:spLocks/>
          </p:cNvSpPr>
          <p:nvPr/>
        </p:nvSpPr>
        <p:spPr bwMode="auto">
          <a:xfrm>
            <a:off x="31887703" y="27295669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" name="Freeform 184"/>
          <p:cNvSpPr>
            <a:spLocks/>
          </p:cNvSpPr>
          <p:nvPr/>
        </p:nvSpPr>
        <p:spPr bwMode="auto">
          <a:xfrm>
            <a:off x="31887703" y="29365195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" name="Freeform 185"/>
          <p:cNvSpPr>
            <a:spLocks/>
          </p:cNvSpPr>
          <p:nvPr/>
        </p:nvSpPr>
        <p:spPr bwMode="auto">
          <a:xfrm>
            <a:off x="31887703" y="29365195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Freeform 186"/>
          <p:cNvSpPr>
            <a:spLocks/>
          </p:cNvSpPr>
          <p:nvPr/>
        </p:nvSpPr>
        <p:spPr bwMode="auto">
          <a:xfrm>
            <a:off x="31762227" y="29722990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" name="Freeform 187"/>
          <p:cNvSpPr>
            <a:spLocks/>
          </p:cNvSpPr>
          <p:nvPr/>
        </p:nvSpPr>
        <p:spPr bwMode="auto">
          <a:xfrm>
            <a:off x="31762227" y="29722990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8" name="Freeform 188"/>
          <p:cNvSpPr>
            <a:spLocks/>
          </p:cNvSpPr>
          <p:nvPr/>
        </p:nvSpPr>
        <p:spPr bwMode="auto">
          <a:xfrm>
            <a:off x="32009596" y="29474974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9" name="Freeform 189"/>
          <p:cNvSpPr>
            <a:spLocks/>
          </p:cNvSpPr>
          <p:nvPr/>
        </p:nvSpPr>
        <p:spPr bwMode="auto">
          <a:xfrm>
            <a:off x="32009596" y="29474974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0" name="Freeform 190"/>
          <p:cNvSpPr>
            <a:spLocks/>
          </p:cNvSpPr>
          <p:nvPr/>
        </p:nvSpPr>
        <p:spPr bwMode="auto">
          <a:xfrm>
            <a:off x="31636747" y="27507093"/>
            <a:ext cx="168500" cy="187030"/>
          </a:xfrm>
          <a:custGeom>
            <a:avLst/>
            <a:gdLst>
              <a:gd name="T0" fmla="*/ 24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4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4" y="0"/>
                </a:moveTo>
                <a:lnTo>
                  <a:pt x="47" y="46"/>
                </a:lnTo>
                <a:lnTo>
                  <a:pt x="0" y="46"/>
                </a:lnTo>
                <a:lnTo>
                  <a:pt x="2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1" name="Freeform 191"/>
          <p:cNvSpPr>
            <a:spLocks/>
          </p:cNvSpPr>
          <p:nvPr/>
        </p:nvSpPr>
        <p:spPr bwMode="auto">
          <a:xfrm>
            <a:off x="31636747" y="27507093"/>
            <a:ext cx="168500" cy="187030"/>
          </a:xfrm>
          <a:custGeom>
            <a:avLst/>
            <a:gdLst>
              <a:gd name="T0" fmla="*/ 24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4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4" y="0"/>
                </a:moveTo>
                <a:lnTo>
                  <a:pt x="47" y="46"/>
                </a:lnTo>
                <a:lnTo>
                  <a:pt x="0" y="46"/>
                </a:lnTo>
                <a:lnTo>
                  <a:pt x="24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2" name="Freeform 192"/>
          <p:cNvSpPr>
            <a:spLocks/>
          </p:cNvSpPr>
          <p:nvPr/>
        </p:nvSpPr>
        <p:spPr bwMode="auto">
          <a:xfrm>
            <a:off x="31887703" y="26880950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3" name="Freeform 193"/>
          <p:cNvSpPr>
            <a:spLocks/>
          </p:cNvSpPr>
          <p:nvPr/>
        </p:nvSpPr>
        <p:spPr bwMode="auto">
          <a:xfrm>
            <a:off x="31887703" y="26880950"/>
            <a:ext cx="164914" cy="187030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4" name="Freeform 194"/>
          <p:cNvSpPr>
            <a:spLocks/>
          </p:cNvSpPr>
          <p:nvPr/>
        </p:nvSpPr>
        <p:spPr bwMode="auto">
          <a:xfrm>
            <a:off x="31514854" y="27246878"/>
            <a:ext cx="164914" cy="191097"/>
          </a:xfrm>
          <a:custGeom>
            <a:avLst/>
            <a:gdLst>
              <a:gd name="T0" fmla="*/ 23 w 46"/>
              <a:gd name="T1" fmla="*/ 0 h 47"/>
              <a:gd name="T2" fmla="*/ 46 w 46"/>
              <a:gd name="T3" fmla="*/ 47 h 47"/>
              <a:gd name="T4" fmla="*/ 0 w 46"/>
              <a:gd name="T5" fmla="*/ 47 h 47"/>
              <a:gd name="T6" fmla="*/ 23 w 46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7">
                <a:moveTo>
                  <a:pt x="23" y="0"/>
                </a:moveTo>
                <a:lnTo>
                  <a:pt x="46" y="47"/>
                </a:lnTo>
                <a:lnTo>
                  <a:pt x="0" y="47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" name="Freeform 195"/>
          <p:cNvSpPr>
            <a:spLocks/>
          </p:cNvSpPr>
          <p:nvPr/>
        </p:nvSpPr>
        <p:spPr bwMode="auto">
          <a:xfrm>
            <a:off x="31514854" y="27246878"/>
            <a:ext cx="164914" cy="191097"/>
          </a:xfrm>
          <a:custGeom>
            <a:avLst/>
            <a:gdLst>
              <a:gd name="T0" fmla="*/ 23 w 46"/>
              <a:gd name="T1" fmla="*/ 0 h 47"/>
              <a:gd name="T2" fmla="*/ 46 w 46"/>
              <a:gd name="T3" fmla="*/ 47 h 47"/>
              <a:gd name="T4" fmla="*/ 0 w 46"/>
              <a:gd name="T5" fmla="*/ 47 h 47"/>
              <a:gd name="T6" fmla="*/ 23 w 46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7">
                <a:moveTo>
                  <a:pt x="23" y="0"/>
                </a:moveTo>
                <a:lnTo>
                  <a:pt x="46" y="47"/>
                </a:lnTo>
                <a:lnTo>
                  <a:pt x="0" y="47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Line 196"/>
          <p:cNvSpPr>
            <a:spLocks noChangeShapeType="1"/>
          </p:cNvSpPr>
          <p:nvPr/>
        </p:nvSpPr>
        <p:spPr bwMode="auto">
          <a:xfrm>
            <a:off x="31970161" y="27295669"/>
            <a:ext cx="0" cy="874163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" name="Line 197"/>
          <p:cNvSpPr>
            <a:spLocks noChangeShapeType="1"/>
          </p:cNvSpPr>
          <p:nvPr/>
        </p:nvSpPr>
        <p:spPr bwMode="auto">
          <a:xfrm>
            <a:off x="31625993" y="27295669"/>
            <a:ext cx="688337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8" name="Line 198"/>
          <p:cNvSpPr>
            <a:spLocks noChangeShapeType="1"/>
          </p:cNvSpPr>
          <p:nvPr/>
        </p:nvSpPr>
        <p:spPr bwMode="auto">
          <a:xfrm>
            <a:off x="31970161" y="28169829"/>
            <a:ext cx="0" cy="874163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Line 199"/>
          <p:cNvSpPr>
            <a:spLocks noChangeShapeType="1"/>
          </p:cNvSpPr>
          <p:nvPr/>
        </p:nvSpPr>
        <p:spPr bwMode="auto">
          <a:xfrm>
            <a:off x="31625993" y="29043992"/>
            <a:ext cx="688337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Line 200"/>
          <p:cNvSpPr>
            <a:spLocks noChangeShapeType="1"/>
          </p:cNvSpPr>
          <p:nvPr/>
        </p:nvSpPr>
        <p:spPr bwMode="auto">
          <a:xfrm>
            <a:off x="31281825" y="28169829"/>
            <a:ext cx="1376673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1" name="TextBox 220"/>
          <p:cNvSpPr txBox="1"/>
          <p:nvPr/>
        </p:nvSpPr>
        <p:spPr>
          <a:xfrm rot="16200000">
            <a:off x="21210325" y="28469924"/>
            <a:ext cx="72495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Reciprocal Intensity (au)</a:t>
            </a:r>
            <a:endParaRPr lang="en-US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TextBox 221"/>
          <p:cNvSpPr txBox="1"/>
          <p:nvPr/>
        </p:nvSpPr>
        <p:spPr>
          <a:xfrm rot="18900000">
            <a:off x="24467212" y="32426187"/>
            <a:ext cx="43941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Normal Fimbria</a:t>
            </a:r>
            <a:endParaRPr lang="en-US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3" name="TextBox 222"/>
          <p:cNvSpPr txBox="1"/>
          <p:nvPr/>
        </p:nvSpPr>
        <p:spPr>
          <a:xfrm rot="18900000">
            <a:off x="26905970" y="32302569"/>
            <a:ext cx="39837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Normal Ovary</a:t>
            </a:r>
            <a:endParaRPr lang="en-US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4" name="TextBox 223"/>
          <p:cNvSpPr txBox="1"/>
          <p:nvPr/>
        </p:nvSpPr>
        <p:spPr>
          <a:xfrm rot="18900000">
            <a:off x="30312262" y="31709819"/>
            <a:ext cx="24416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HGSOC</a:t>
            </a:r>
            <a:endParaRPr lang="en-US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5" name="Straight Connector 224"/>
          <p:cNvCxnSpPr/>
          <p:nvPr/>
        </p:nvCxnSpPr>
        <p:spPr>
          <a:xfrm>
            <a:off x="14811188" y="17802391"/>
            <a:ext cx="280020" cy="7446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6" name="Freeform 37"/>
          <p:cNvSpPr>
            <a:spLocks noEditPoints="1"/>
          </p:cNvSpPr>
          <p:nvPr/>
        </p:nvSpPr>
        <p:spPr bwMode="auto">
          <a:xfrm>
            <a:off x="14704517" y="30968645"/>
            <a:ext cx="6457754" cy="110169"/>
          </a:xfrm>
          <a:custGeom>
            <a:avLst/>
            <a:gdLst>
              <a:gd name="T0" fmla="*/ 0 w 1504"/>
              <a:gd name="T1" fmla="*/ 0 h 32"/>
              <a:gd name="T2" fmla="*/ 1504 w 1504"/>
              <a:gd name="T3" fmla="*/ 0 h 32"/>
              <a:gd name="T4" fmla="*/ 254 w 1504"/>
              <a:gd name="T5" fmla="*/ 32 h 32"/>
              <a:gd name="T6" fmla="*/ 254 w 1504"/>
              <a:gd name="T7" fmla="*/ 0 h 32"/>
              <a:gd name="T8" fmla="*/ 752 w 1504"/>
              <a:gd name="T9" fmla="*/ 32 h 32"/>
              <a:gd name="T10" fmla="*/ 752 w 1504"/>
              <a:gd name="T11" fmla="*/ 0 h 32"/>
              <a:gd name="T12" fmla="*/ 1250 w 1504"/>
              <a:gd name="T13" fmla="*/ 32 h 32"/>
              <a:gd name="T14" fmla="*/ 1250 w 1504"/>
              <a:gd name="T1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04" h="32">
                <a:moveTo>
                  <a:pt x="0" y="0"/>
                </a:moveTo>
                <a:lnTo>
                  <a:pt x="1504" y="0"/>
                </a:lnTo>
                <a:moveTo>
                  <a:pt x="254" y="32"/>
                </a:moveTo>
                <a:lnTo>
                  <a:pt x="254" y="0"/>
                </a:lnTo>
                <a:moveTo>
                  <a:pt x="752" y="32"/>
                </a:moveTo>
                <a:lnTo>
                  <a:pt x="752" y="0"/>
                </a:lnTo>
                <a:moveTo>
                  <a:pt x="1250" y="32"/>
                </a:moveTo>
                <a:lnTo>
                  <a:pt x="1250" y="0"/>
                </a:lnTo>
              </a:path>
            </a:pathLst>
          </a:cu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8" name="Rectangle 39"/>
          <p:cNvSpPr>
            <a:spLocks noChangeArrowheads="1"/>
          </p:cNvSpPr>
          <p:nvPr/>
        </p:nvSpPr>
        <p:spPr bwMode="auto">
          <a:xfrm>
            <a:off x="13767581" y="29662688"/>
            <a:ext cx="343043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8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</a:rPr>
              <a:t>0</a:t>
            </a:r>
            <a:endParaRPr kumimoji="0" lang="en-US" altLang="en-US" sz="4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29" name="Rectangle 40"/>
          <p:cNvSpPr>
            <a:spLocks noChangeArrowheads="1"/>
          </p:cNvSpPr>
          <p:nvPr/>
        </p:nvSpPr>
        <p:spPr bwMode="auto">
          <a:xfrm>
            <a:off x="13591536" y="28715924"/>
            <a:ext cx="686085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8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</a:rPr>
              <a:t>50</a:t>
            </a:r>
            <a:endParaRPr kumimoji="0" lang="en-US" altLang="en-US" sz="4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30" name="Rectangle 41"/>
          <p:cNvSpPr>
            <a:spLocks noChangeArrowheads="1"/>
          </p:cNvSpPr>
          <p:nvPr/>
        </p:nvSpPr>
        <p:spPr bwMode="auto">
          <a:xfrm>
            <a:off x="13411200" y="27769163"/>
            <a:ext cx="1029128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100</a:t>
            </a:r>
            <a:endParaRPr kumimoji="0" lang="en-US" altLang="en-US" sz="4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31" name="Rectangle 42"/>
          <p:cNvSpPr>
            <a:spLocks noChangeArrowheads="1"/>
          </p:cNvSpPr>
          <p:nvPr/>
        </p:nvSpPr>
        <p:spPr bwMode="auto">
          <a:xfrm>
            <a:off x="13411200" y="26822400"/>
            <a:ext cx="1029128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150</a:t>
            </a:r>
            <a:endParaRPr kumimoji="0" lang="en-US" altLang="en-US" sz="4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32" name="Freeform 43"/>
          <p:cNvSpPr>
            <a:spLocks noEditPoints="1"/>
          </p:cNvSpPr>
          <p:nvPr/>
        </p:nvSpPr>
        <p:spPr bwMode="auto">
          <a:xfrm>
            <a:off x="14605763" y="27164384"/>
            <a:ext cx="120224" cy="3824920"/>
          </a:xfrm>
          <a:custGeom>
            <a:avLst/>
            <a:gdLst>
              <a:gd name="T0" fmla="*/ 28 w 28"/>
              <a:gd name="T1" fmla="*/ 1111 h 1111"/>
              <a:gd name="T2" fmla="*/ 28 w 28"/>
              <a:gd name="T3" fmla="*/ 0 h 1111"/>
              <a:gd name="T4" fmla="*/ 28 w 28"/>
              <a:gd name="T5" fmla="*/ 1105 h 1111"/>
              <a:gd name="T6" fmla="*/ 0 w 28"/>
              <a:gd name="T7" fmla="*/ 1105 h 1111"/>
              <a:gd name="T8" fmla="*/ 28 w 28"/>
              <a:gd name="T9" fmla="*/ 830 h 1111"/>
              <a:gd name="T10" fmla="*/ 0 w 28"/>
              <a:gd name="T11" fmla="*/ 830 h 1111"/>
              <a:gd name="T12" fmla="*/ 28 w 28"/>
              <a:gd name="T13" fmla="*/ 555 h 1111"/>
              <a:gd name="T14" fmla="*/ 0 w 28"/>
              <a:gd name="T15" fmla="*/ 555 h 1111"/>
              <a:gd name="T16" fmla="*/ 28 w 28"/>
              <a:gd name="T17" fmla="*/ 280 h 1111"/>
              <a:gd name="T18" fmla="*/ 0 w 28"/>
              <a:gd name="T19" fmla="*/ 280 h 1111"/>
              <a:gd name="T20" fmla="*/ 28 w 28"/>
              <a:gd name="T21" fmla="*/ 5 h 1111"/>
              <a:gd name="T22" fmla="*/ 0 w 28"/>
              <a:gd name="T23" fmla="*/ 5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" h="1111">
                <a:moveTo>
                  <a:pt x="28" y="1111"/>
                </a:moveTo>
                <a:lnTo>
                  <a:pt x="28" y="0"/>
                </a:lnTo>
                <a:moveTo>
                  <a:pt x="28" y="1105"/>
                </a:moveTo>
                <a:lnTo>
                  <a:pt x="0" y="1105"/>
                </a:lnTo>
                <a:moveTo>
                  <a:pt x="28" y="830"/>
                </a:moveTo>
                <a:lnTo>
                  <a:pt x="0" y="830"/>
                </a:lnTo>
                <a:moveTo>
                  <a:pt x="28" y="555"/>
                </a:moveTo>
                <a:lnTo>
                  <a:pt x="0" y="555"/>
                </a:lnTo>
                <a:moveTo>
                  <a:pt x="28" y="280"/>
                </a:moveTo>
                <a:lnTo>
                  <a:pt x="0" y="280"/>
                </a:lnTo>
                <a:moveTo>
                  <a:pt x="28" y="5"/>
                </a:moveTo>
                <a:lnTo>
                  <a:pt x="0" y="5"/>
                </a:lnTo>
              </a:path>
            </a:pathLst>
          </a:cu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3" name="Oval 44"/>
          <p:cNvSpPr>
            <a:spLocks noChangeArrowheads="1"/>
          </p:cNvSpPr>
          <p:nvPr/>
        </p:nvSpPr>
        <p:spPr bwMode="auto">
          <a:xfrm>
            <a:off x="16288901" y="29763675"/>
            <a:ext cx="167457" cy="15148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4" name="Oval 45"/>
          <p:cNvSpPr>
            <a:spLocks noChangeArrowheads="1"/>
          </p:cNvSpPr>
          <p:nvPr/>
        </p:nvSpPr>
        <p:spPr bwMode="auto">
          <a:xfrm>
            <a:off x="16288901" y="29763675"/>
            <a:ext cx="167457" cy="15148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" name="Oval 46"/>
          <p:cNvSpPr>
            <a:spLocks noChangeArrowheads="1"/>
          </p:cNvSpPr>
          <p:nvPr/>
        </p:nvSpPr>
        <p:spPr bwMode="auto">
          <a:xfrm>
            <a:off x="15709247" y="29681049"/>
            <a:ext cx="171749" cy="15148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" name="Oval 47"/>
          <p:cNvSpPr>
            <a:spLocks noChangeArrowheads="1"/>
          </p:cNvSpPr>
          <p:nvPr/>
        </p:nvSpPr>
        <p:spPr bwMode="auto">
          <a:xfrm>
            <a:off x="15709247" y="29681049"/>
            <a:ext cx="171749" cy="15148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Oval 48"/>
          <p:cNvSpPr>
            <a:spLocks noChangeArrowheads="1"/>
          </p:cNvSpPr>
          <p:nvPr/>
        </p:nvSpPr>
        <p:spPr bwMode="auto">
          <a:xfrm>
            <a:off x="15133889" y="29736133"/>
            <a:ext cx="171749" cy="15148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8" name="Oval 49"/>
          <p:cNvSpPr>
            <a:spLocks noChangeArrowheads="1"/>
          </p:cNvSpPr>
          <p:nvPr/>
        </p:nvSpPr>
        <p:spPr bwMode="auto">
          <a:xfrm>
            <a:off x="15133889" y="29736133"/>
            <a:ext cx="171749" cy="15148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9" name="Oval 50"/>
          <p:cNvSpPr>
            <a:spLocks noChangeArrowheads="1"/>
          </p:cNvSpPr>
          <p:nvPr/>
        </p:nvSpPr>
        <p:spPr bwMode="auto">
          <a:xfrm>
            <a:off x="16224493" y="29794661"/>
            <a:ext cx="167457" cy="15148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0" name="Oval 51"/>
          <p:cNvSpPr>
            <a:spLocks noChangeArrowheads="1"/>
          </p:cNvSpPr>
          <p:nvPr/>
        </p:nvSpPr>
        <p:spPr bwMode="auto">
          <a:xfrm>
            <a:off x="16224493" y="29794661"/>
            <a:ext cx="167457" cy="15148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1" name="Oval 52"/>
          <p:cNvSpPr>
            <a:spLocks noChangeArrowheads="1"/>
          </p:cNvSpPr>
          <p:nvPr/>
        </p:nvSpPr>
        <p:spPr bwMode="auto">
          <a:xfrm>
            <a:off x="15580436" y="28796257"/>
            <a:ext cx="171749" cy="15148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Oval 53"/>
          <p:cNvSpPr>
            <a:spLocks noChangeArrowheads="1"/>
          </p:cNvSpPr>
          <p:nvPr/>
        </p:nvSpPr>
        <p:spPr bwMode="auto">
          <a:xfrm>
            <a:off x="15580436" y="28796257"/>
            <a:ext cx="171749" cy="15148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Oval 54"/>
          <p:cNvSpPr>
            <a:spLocks noChangeArrowheads="1"/>
          </p:cNvSpPr>
          <p:nvPr/>
        </p:nvSpPr>
        <p:spPr bwMode="auto">
          <a:xfrm>
            <a:off x="15198296" y="29278245"/>
            <a:ext cx="171749" cy="15148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4" name="Oval 55"/>
          <p:cNvSpPr>
            <a:spLocks noChangeArrowheads="1"/>
          </p:cNvSpPr>
          <p:nvPr/>
        </p:nvSpPr>
        <p:spPr bwMode="auto">
          <a:xfrm>
            <a:off x="15198296" y="29278245"/>
            <a:ext cx="171749" cy="15148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" name="Oval 56"/>
          <p:cNvSpPr>
            <a:spLocks noChangeArrowheads="1"/>
          </p:cNvSpPr>
          <p:nvPr/>
        </p:nvSpPr>
        <p:spPr bwMode="auto">
          <a:xfrm>
            <a:off x="16095682" y="28572476"/>
            <a:ext cx="171749" cy="15148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6" name="Freeform 57"/>
          <p:cNvSpPr>
            <a:spLocks/>
          </p:cNvSpPr>
          <p:nvPr/>
        </p:nvSpPr>
        <p:spPr bwMode="auto">
          <a:xfrm>
            <a:off x="16095682" y="28572476"/>
            <a:ext cx="171749" cy="151482"/>
          </a:xfrm>
          <a:custGeom>
            <a:avLst/>
            <a:gdLst>
              <a:gd name="T0" fmla="*/ 40 w 40"/>
              <a:gd name="T1" fmla="*/ 21 h 44"/>
              <a:gd name="T2" fmla="*/ 20 w 40"/>
              <a:gd name="T3" fmla="*/ 44 h 44"/>
              <a:gd name="T4" fmla="*/ 0 w 40"/>
              <a:gd name="T5" fmla="*/ 21 h 44"/>
              <a:gd name="T6" fmla="*/ 20 w 40"/>
              <a:gd name="T7" fmla="*/ 0 h 44"/>
              <a:gd name="T8" fmla="*/ 40 w 40"/>
              <a:gd name="T9" fmla="*/ 21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" h="44">
                <a:moveTo>
                  <a:pt x="40" y="21"/>
                </a:moveTo>
                <a:cubicBezTo>
                  <a:pt x="40" y="34"/>
                  <a:pt x="31" y="44"/>
                  <a:pt x="20" y="44"/>
                </a:cubicBezTo>
                <a:cubicBezTo>
                  <a:pt x="9" y="44"/>
                  <a:pt x="0" y="34"/>
                  <a:pt x="0" y="21"/>
                </a:cubicBezTo>
                <a:cubicBezTo>
                  <a:pt x="0" y="10"/>
                  <a:pt x="9" y="0"/>
                  <a:pt x="20" y="0"/>
                </a:cubicBezTo>
                <a:cubicBezTo>
                  <a:pt x="31" y="0"/>
                  <a:pt x="40" y="10"/>
                  <a:pt x="40" y="21"/>
                </a:cubicBezTo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7" name="Oval 58"/>
          <p:cNvSpPr>
            <a:spLocks noChangeArrowheads="1"/>
          </p:cNvSpPr>
          <p:nvPr/>
        </p:nvSpPr>
        <p:spPr bwMode="auto">
          <a:xfrm>
            <a:off x="15838059" y="28741173"/>
            <a:ext cx="171749" cy="15148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8" name="Oval 59"/>
          <p:cNvSpPr>
            <a:spLocks noChangeArrowheads="1"/>
          </p:cNvSpPr>
          <p:nvPr/>
        </p:nvSpPr>
        <p:spPr bwMode="auto">
          <a:xfrm>
            <a:off x="15838059" y="28741173"/>
            <a:ext cx="171749" cy="15148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9" name="Oval 60"/>
          <p:cNvSpPr>
            <a:spLocks noChangeArrowheads="1"/>
          </p:cNvSpPr>
          <p:nvPr/>
        </p:nvSpPr>
        <p:spPr bwMode="auto">
          <a:xfrm>
            <a:off x="15520323" y="29877288"/>
            <a:ext cx="167457" cy="15148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0" name="Oval 61"/>
          <p:cNvSpPr>
            <a:spLocks noChangeArrowheads="1"/>
          </p:cNvSpPr>
          <p:nvPr/>
        </p:nvSpPr>
        <p:spPr bwMode="auto">
          <a:xfrm>
            <a:off x="15520323" y="29877288"/>
            <a:ext cx="167457" cy="15148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1" name="Oval 62"/>
          <p:cNvSpPr>
            <a:spLocks noChangeArrowheads="1"/>
          </p:cNvSpPr>
          <p:nvPr/>
        </p:nvSpPr>
        <p:spPr bwMode="auto">
          <a:xfrm>
            <a:off x="15387220" y="29842860"/>
            <a:ext cx="171749" cy="15148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2" name="Oval 63"/>
          <p:cNvSpPr>
            <a:spLocks noChangeArrowheads="1"/>
          </p:cNvSpPr>
          <p:nvPr/>
        </p:nvSpPr>
        <p:spPr bwMode="auto">
          <a:xfrm>
            <a:off x="15387220" y="29842860"/>
            <a:ext cx="171749" cy="15148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3" name="Oval 64"/>
          <p:cNvSpPr>
            <a:spLocks noChangeArrowheads="1"/>
          </p:cNvSpPr>
          <p:nvPr/>
        </p:nvSpPr>
        <p:spPr bwMode="auto">
          <a:xfrm>
            <a:off x="15966870" y="29877288"/>
            <a:ext cx="171749" cy="15148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4" name="Oval 65"/>
          <p:cNvSpPr>
            <a:spLocks noChangeArrowheads="1"/>
          </p:cNvSpPr>
          <p:nvPr/>
        </p:nvSpPr>
        <p:spPr bwMode="auto">
          <a:xfrm>
            <a:off x="15966870" y="29877288"/>
            <a:ext cx="171749" cy="15148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5" name="Oval 66"/>
          <p:cNvSpPr>
            <a:spLocks noChangeArrowheads="1"/>
          </p:cNvSpPr>
          <p:nvPr/>
        </p:nvSpPr>
        <p:spPr bwMode="auto">
          <a:xfrm>
            <a:off x="15198296" y="29794661"/>
            <a:ext cx="171749" cy="15148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6" name="Oval 67"/>
          <p:cNvSpPr>
            <a:spLocks noChangeArrowheads="1"/>
          </p:cNvSpPr>
          <p:nvPr/>
        </p:nvSpPr>
        <p:spPr bwMode="auto">
          <a:xfrm>
            <a:off x="15198296" y="29794661"/>
            <a:ext cx="171749" cy="15148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7" name="Oval 68"/>
          <p:cNvSpPr>
            <a:spLocks noChangeArrowheads="1"/>
          </p:cNvSpPr>
          <p:nvPr/>
        </p:nvSpPr>
        <p:spPr bwMode="auto">
          <a:xfrm>
            <a:off x="15966870" y="29374643"/>
            <a:ext cx="171749" cy="154926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8" name="Oval 69"/>
          <p:cNvSpPr>
            <a:spLocks noChangeArrowheads="1"/>
          </p:cNvSpPr>
          <p:nvPr/>
        </p:nvSpPr>
        <p:spPr bwMode="auto">
          <a:xfrm>
            <a:off x="15966870" y="29374643"/>
            <a:ext cx="171749" cy="15148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9" name="Oval 70"/>
          <p:cNvSpPr>
            <a:spLocks noChangeArrowheads="1"/>
          </p:cNvSpPr>
          <p:nvPr/>
        </p:nvSpPr>
        <p:spPr bwMode="auto">
          <a:xfrm>
            <a:off x="16224493" y="29288573"/>
            <a:ext cx="167457" cy="15148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0" name="Oval 71"/>
          <p:cNvSpPr>
            <a:spLocks noChangeArrowheads="1"/>
          </p:cNvSpPr>
          <p:nvPr/>
        </p:nvSpPr>
        <p:spPr bwMode="auto">
          <a:xfrm>
            <a:off x="16224493" y="29288573"/>
            <a:ext cx="167457" cy="15148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1" name="Oval 72"/>
          <p:cNvSpPr>
            <a:spLocks noChangeArrowheads="1"/>
          </p:cNvSpPr>
          <p:nvPr/>
        </p:nvSpPr>
        <p:spPr bwMode="auto">
          <a:xfrm>
            <a:off x="15709247" y="29150862"/>
            <a:ext cx="171749" cy="15148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2" name="Oval 73"/>
          <p:cNvSpPr>
            <a:spLocks noChangeArrowheads="1"/>
          </p:cNvSpPr>
          <p:nvPr/>
        </p:nvSpPr>
        <p:spPr bwMode="auto">
          <a:xfrm>
            <a:off x="15709247" y="29150862"/>
            <a:ext cx="171749" cy="15148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3" name="Oval 74"/>
          <p:cNvSpPr>
            <a:spLocks noChangeArrowheads="1"/>
          </p:cNvSpPr>
          <p:nvPr/>
        </p:nvSpPr>
        <p:spPr bwMode="auto">
          <a:xfrm>
            <a:off x="15451624" y="29357428"/>
            <a:ext cx="171749" cy="15148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4" name="Oval 75"/>
          <p:cNvSpPr>
            <a:spLocks noChangeArrowheads="1"/>
          </p:cNvSpPr>
          <p:nvPr/>
        </p:nvSpPr>
        <p:spPr bwMode="auto">
          <a:xfrm>
            <a:off x="15451624" y="29357428"/>
            <a:ext cx="171749" cy="15148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5" name="Oval 76"/>
          <p:cNvSpPr>
            <a:spLocks noChangeArrowheads="1"/>
          </p:cNvSpPr>
          <p:nvPr/>
        </p:nvSpPr>
        <p:spPr bwMode="auto">
          <a:xfrm>
            <a:off x="15644843" y="29904830"/>
            <a:ext cx="171749" cy="154926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" name="Oval 77"/>
          <p:cNvSpPr>
            <a:spLocks noChangeArrowheads="1"/>
          </p:cNvSpPr>
          <p:nvPr/>
        </p:nvSpPr>
        <p:spPr bwMode="auto">
          <a:xfrm>
            <a:off x="15644843" y="29904830"/>
            <a:ext cx="171749" cy="15148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7" name="Oval 78"/>
          <p:cNvSpPr>
            <a:spLocks noChangeArrowheads="1"/>
          </p:cNvSpPr>
          <p:nvPr/>
        </p:nvSpPr>
        <p:spPr bwMode="auto">
          <a:xfrm>
            <a:off x="15580436" y="29901386"/>
            <a:ext cx="171749" cy="15148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8" name="Oval 79"/>
          <p:cNvSpPr>
            <a:spLocks noChangeArrowheads="1"/>
          </p:cNvSpPr>
          <p:nvPr/>
        </p:nvSpPr>
        <p:spPr bwMode="auto">
          <a:xfrm>
            <a:off x="15580436" y="29901386"/>
            <a:ext cx="171749" cy="15148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9" name="Oval 80"/>
          <p:cNvSpPr>
            <a:spLocks noChangeArrowheads="1"/>
          </p:cNvSpPr>
          <p:nvPr/>
        </p:nvSpPr>
        <p:spPr bwMode="auto">
          <a:xfrm>
            <a:off x="16095682" y="29829089"/>
            <a:ext cx="171749" cy="15148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0" name="Oval 81"/>
          <p:cNvSpPr>
            <a:spLocks noChangeArrowheads="1"/>
          </p:cNvSpPr>
          <p:nvPr/>
        </p:nvSpPr>
        <p:spPr bwMode="auto">
          <a:xfrm>
            <a:off x="16095682" y="29829089"/>
            <a:ext cx="171749" cy="15148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1" name="Oval 82"/>
          <p:cNvSpPr>
            <a:spLocks noChangeArrowheads="1"/>
          </p:cNvSpPr>
          <p:nvPr/>
        </p:nvSpPr>
        <p:spPr bwMode="auto">
          <a:xfrm>
            <a:off x="16031277" y="29866958"/>
            <a:ext cx="171749" cy="15148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2" name="Oval 83"/>
          <p:cNvSpPr>
            <a:spLocks noChangeArrowheads="1"/>
          </p:cNvSpPr>
          <p:nvPr/>
        </p:nvSpPr>
        <p:spPr bwMode="auto">
          <a:xfrm>
            <a:off x="16031277" y="29866958"/>
            <a:ext cx="171749" cy="15148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3" name="Oval 84"/>
          <p:cNvSpPr>
            <a:spLocks noChangeArrowheads="1"/>
          </p:cNvSpPr>
          <p:nvPr/>
        </p:nvSpPr>
        <p:spPr bwMode="auto">
          <a:xfrm>
            <a:off x="15902466" y="29880730"/>
            <a:ext cx="171749" cy="15148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4" name="Oval 85"/>
          <p:cNvSpPr>
            <a:spLocks noChangeArrowheads="1"/>
          </p:cNvSpPr>
          <p:nvPr/>
        </p:nvSpPr>
        <p:spPr bwMode="auto">
          <a:xfrm>
            <a:off x="15902466" y="29880730"/>
            <a:ext cx="171749" cy="15148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5" name="Oval 86"/>
          <p:cNvSpPr>
            <a:spLocks noChangeArrowheads="1"/>
          </p:cNvSpPr>
          <p:nvPr/>
        </p:nvSpPr>
        <p:spPr bwMode="auto">
          <a:xfrm>
            <a:off x="15838059" y="29901386"/>
            <a:ext cx="171749" cy="15148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" name="Oval 87"/>
          <p:cNvSpPr>
            <a:spLocks noChangeArrowheads="1"/>
          </p:cNvSpPr>
          <p:nvPr/>
        </p:nvSpPr>
        <p:spPr bwMode="auto">
          <a:xfrm>
            <a:off x="15838059" y="29901386"/>
            <a:ext cx="171749" cy="15148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7" name="Oval 88"/>
          <p:cNvSpPr>
            <a:spLocks noChangeArrowheads="1"/>
          </p:cNvSpPr>
          <p:nvPr/>
        </p:nvSpPr>
        <p:spPr bwMode="auto">
          <a:xfrm>
            <a:off x="15773654" y="29911715"/>
            <a:ext cx="171749" cy="15148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8" name="Oval 89"/>
          <p:cNvSpPr>
            <a:spLocks noChangeArrowheads="1"/>
          </p:cNvSpPr>
          <p:nvPr/>
        </p:nvSpPr>
        <p:spPr bwMode="auto">
          <a:xfrm>
            <a:off x="15773654" y="29911715"/>
            <a:ext cx="171749" cy="15148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9" name="Oval 90"/>
          <p:cNvSpPr>
            <a:spLocks noChangeArrowheads="1"/>
          </p:cNvSpPr>
          <p:nvPr/>
        </p:nvSpPr>
        <p:spPr bwMode="auto">
          <a:xfrm>
            <a:off x="15709247" y="29925486"/>
            <a:ext cx="171749" cy="15148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0" name="Oval 91"/>
          <p:cNvSpPr>
            <a:spLocks noChangeArrowheads="1"/>
          </p:cNvSpPr>
          <p:nvPr/>
        </p:nvSpPr>
        <p:spPr bwMode="auto">
          <a:xfrm>
            <a:off x="15709247" y="29925486"/>
            <a:ext cx="171749" cy="15148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1" name="Oval 92"/>
          <p:cNvSpPr>
            <a:spLocks noChangeArrowheads="1"/>
          </p:cNvSpPr>
          <p:nvPr/>
        </p:nvSpPr>
        <p:spPr bwMode="auto">
          <a:xfrm>
            <a:off x="15709247" y="28524277"/>
            <a:ext cx="171749" cy="15148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2" name="Oval 93"/>
          <p:cNvSpPr>
            <a:spLocks noChangeArrowheads="1"/>
          </p:cNvSpPr>
          <p:nvPr/>
        </p:nvSpPr>
        <p:spPr bwMode="auto">
          <a:xfrm>
            <a:off x="15709247" y="28524277"/>
            <a:ext cx="171749" cy="15148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3" name="Oval 94"/>
          <p:cNvSpPr>
            <a:spLocks noChangeArrowheads="1"/>
          </p:cNvSpPr>
          <p:nvPr/>
        </p:nvSpPr>
        <p:spPr bwMode="auto">
          <a:xfrm>
            <a:off x="15709247" y="28062946"/>
            <a:ext cx="171749" cy="15148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4" name="Oval 95"/>
          <p:cNvSpPr>
            <a:spLocks noChangeArrowheads="1"/>
          </p:cNvSpPr>
          <p:nvPr/>
        </p:nvSpPr>
        <p:spPr bwMode="auto">
          <a:xfrm>
            <a:off x="15709247" y="28062946"/>
            <a:ext cx="171749" cy="15148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5" name="Oval 96"/>
          <p:cNvSpPr>
            <a:spLocks noChangeArrowheads="1"/>
          </p:cNvSpPr>
          <p:nvPr/>
        </p:nvSpPr>
        <p:spPr bwMode="auto">
          <a:xfrm>
            <a:off x="15327107" y="28686089"/>
            <a:ext cx="167457" cy="15148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" name="Oval 97"/>
          <p:cNvSpPr>
            <a:spLocks noChangeArrowheads="1"/>
          </p:cNvSpPr>
          <p:nvPr/>
        </p:nvSpPr>
        <p:spPr bwMode="auto">
          <a:xfrm>
            <a:off x="15322812" y="28686089"/>
            <a:ext cx="171749" cy="15148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7" name="Oval 98"/>
          <p:cNvSpPr>
            <a:spLocks noChangeArrowheads="1"/>
          </p:cNvSpPr>
          <p:nvPr/>
        </p:nvSpPr>
        <p:spPr bwMode="auto">
          <a:xfrm>
            <a:off x="15709247" y="29398742"/>
            <a:ext cx="171749" cy="15148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8" name="Oval 99"/>
          <p:cNvSpPr>
            <a:spLocks noChangeArrowheads="1"/>
          </p:cNvSpPr>
          <p:nvPr/>
        </p:nvSpPr>
        <p:spPr bwMode="auto">
          <a:xfrm>
            <a:off x="15709247" y="29398742"/>
            <a:ext cx="171749" cy="15148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9" name="Oval 100"/>
          <p:cNvSpPr>
            <a:spLocks noChangeArrowheads="1"/>
          </p:cNvSpPr>
          <p:nvPr/>
        </p:nvSpPr>
        <p:spPr bwMode="auto">
          <a:xfrm>
            <a:off x="15451624" y="29873843"/>
            <a:ext cx="171749" cy="15148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0" name="Oval 101"/>
          <p:cNvSpPr>
            <a:spLocks noChangeArrowheads="1"/>
          </p:cNvSpPr>
          <p:nvPr/>
        </p:nvSpPr>
        <p:spPr bwMode="auto">
          <a:xfrm>
            <a:off x="15451624" y="29873843"/>
            <a:ext cx="171749" cy="15148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1" name="Oval 102"/>
          <p:cNvSpPr>
            <a:spLocks noChangeArrowheads="1"/>
          </p:cNvSpPr>
          <p:nvPr/>
        </p:nvSpPr>
        <p:spPr bwMode="auto">
          <a:xfrm>
            <a:off x="15327107" y="29822203"/>
            <a:ext cx="167457" cy="15148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2" name="Oval 103"/>
          <p:cNvSpPr>
            <a:spLocks noChangeArrowheads="1"/>
          </p:cNvSpPr>
          <p:nvPr/>
        </p:nvSpPr>
        <p:spPr bwMode="auto">
          <a:xfrm>
            <a:off x="15322812" y="29822203"/>
            <a:ext cx="171749" cy="15148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3" name="Oval 104"/>
          <p:cNvSpPr>
            <a:spLocks noChangeArrowheads="1"/>
          </p:cNvSpPr>
          <p:nvPr/>
        </p:nvSpPr>
        <p:spPr bwMode="auto">
          <a:xfrm>
            <a:off x="16160090" y="29808432"/>
            <a:ext cx="171749" cy="15148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4" name="Oval 105"/>
          <p:cNvSpPr>
            <a:spLocks noChangeArrowheads="1"/>
          </p:cNvSpPr>
          <p:nvPr/>
        </p:nvSpPr>
        <p:spPr bwMode="auto">
          <a:xfrm>
            <a:off x="16160090" y="29808432"/>
            <a:ext cx="167457" cy="15148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5" name="Oval 106"/>
          <p:cNvSpPr>
            <a:spLocks noChangeArrowheads="1"/>
          </p:cNvSpPr>
          <p:nvPr/>
        </p:nvSpPr>
        <p:spPr bwMode="auto">
          <a:xfrm>
            <a:off x="15262701" y="29801547"/>
            <a:ext cx="167457" cy="15148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6" name="Oval 107"/>
          <p:cNvSpPr>
            <a:spLocks noChangeArrowheads="1"/>
          </p:cNvSpPr>
          <p:nvPr/>
        </p:nvSpPr>
        <p:spPr bwMode="auto">
          <a:xfrm>
            <a:off x="15262701" y="29801547"/>
            <a:ext cx="167457" cy="15148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7" name="Line 108"/>
          <p:cNvSpPr>
            <a:spLocks noChangeShapeType="1"/>
          </p:cNvSpPr>
          <p:nvPr/>
        </p:nvSpPr>
        <p:spPr bwMode="auto">
          <a:xfrm>
            <a:off x="15795121" y="29061350"/>
            <a:ext cx="0" cy="516416"/>
          </a:xfrm>
          <a:prstGeom prst="lin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8" name="Line 109"/>
          <p:cNvSpPr>
            <a:spLocks noChangeShapeType="1"/>
          </p:cNvSpPr>
          <p:nvPr/>
        </p:nvSpPr>
        <p:spPr bwMode="auto">
          <a:xfrm>
            <a:off x="15438744" y="29061350"/>
            <a:ext cx="712757" cy="0"/>
          </a:xfrm>
          <a:prstGeom prst="lin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9" name="Line 110"/>
          <p:cNvSpPr>
            <a:spLocks noChangeShapeType="1"/>
          </p:cNvSpPr>
          <p:nvPr/>
        </p:nvSpPr>
        <p:spPr bwMode="auto">
          <a:xfrm>
            <a:off x="15795121" y="29577766"/>
            <a:ext cx="0" cy="516416"/>
          </a:xfrm>
          <a:prstGeom prst="lin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0" name="Line 111"/>
          <p:cNvSpPr>
            <a:spLocks noChangeShapeType="1"/>
          </p:cNvSpPr>
          <p:nvPr/>
        </p:nvSpPr>
        <p:spPr bwMode="auto">
          <a:xfrm>
            <a:off x="15438744" y="30094181"/>
            <a:ext cx="712757" cy="0"/>
          </a:xfrm>
          <a:prstGeom prst="lin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1" name="Line 112"/>
          <p:cNvSpPr>
            <a:spLocks noChangeShapeType="1"/>
          </p:cNvSpPr>
          <p:nvPr/>
        </p:nvSpPr>
        <p:spPr bwMode="auto">
          <a:xfrm>
            <a:off x="15082364" y="29577766"/>
            <a:ext cx="1425515" cy="0"/>
          </a:xfrm>
          <a:prstGeom prst="lin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2" name="Rectangle 113"/>
          <p:cNvSpPr>
            <a:spLocks noChangeArrowheads="1"/>
          </p:cNvSpPr>
          <p:nvPr/>
        </p:nvSpPr>
        <p:spPr bwMode="auto">
          <a:xfrm>
            <a:off x="17735883" y="29643180"/>
            <a:ext cx="167457" cy="15148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3" name="Rectangle 114"/>
          <p:cNvSpPr>
            <a:spLocks noChangeArrowheads="1"/>
          </p:cNvSpPr>
          <p:nvPr/>
        </p:nvSpPr>
        <p:spPr bwMode="auto">
          <a:xfrm>
            <a:off x="17735883" y="29643180"/>
            <a:ext cx="167457" cy="151482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4" name="Rectangle 115"/>
          <p:cNvSpPr>
            <a:spLocks noChangeArrowheads="1"/>
          </p:cNvSpPr>
          <p:nvPr/>
        </p:nvSpPr>
        <p:spPr bwMode="auto">
          <a:xfrm>
            <a:off x="17847519" y="29904830"/>
            <a:ext cx="171749" cy="15148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5" name="Rectangle 116"/>
          <p:cNvSpPr>
            <a:spLocks noChangeArrowheads="1"/>
          </p:cNvSpPr>
          <p:nvPr/>
        </p:nvSpPr>
        <p:spPr bwMode="auto">
          <a:xfrm>
            <a:off x="17847519" y="29904830"/>
            <a:ext cx="171749" cy="151482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6" name="Rectangle 117"/>
          <p:cNvSpPr>
            <a:spLocks noChangeArrowheads="1"/>
          </p:cNvSpPr>
          <p:nvPr/>
        </p:nvSpPr>
        <p:spPr bwMode="auto">
          <a:xfrm>
            <a:off x="17654303" y="29863517"/>
            <a:ext cx="171749" cy="15148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" name="Rectangle 118"/>
          <p:cNvSpPr>
            <a:spLocks noChangeArrowheads="1"/>
          </p:cNvSpPr>
          <p:nvPr/>
        </p:nvSpPr>
        <p:spPr bwMode="auto">
          <a:xfrm>
            <a:off x="17654303" y="29863517"/>
            <a:ext cx="171749" cy="151482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8" name="Rectangle 119"/>
          <p:cNvSpPr>
            <a:spLocks noChangeArrowheads="1"/>
          </p:cNvSpPr>
          <p:nvPr/>
        </p:nvSpPr>
        <p:spPr bwMode="auto">
          <a:xfrm>
            <a:off x="17276456" y="29519239"/>
            <a:ext cx="171749" cy="15148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9" name="Rectangle 120"/>
          <p:cNvSpPr>
            <a:spLocks noChangeArrowheads="1"/>
          </p:cNvSpPr>
          <p:nvPr/>
        </p:nvSpPr>
        <p:spPr bwMode="auto">
          <a:xfrm>
            <a:off x="17276456" y="29519239"/>
            <a:ext cx="171749" cy="151482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0" name="Rectangle 121"/>
          <p:cNvSpPr>
            <a:spLocks noChangeArrowheads="1"/>
          </p:cNvSpPr>
          <p:nvPr/>
        </p:nvSpPr>
        <p:spPr bwMode="auto">
          <a:xfrm>
            <a:off x="18302654" y="29536452"/>
            <a:ext cx="171749" cy="15148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1" name="Rectangle 122"/>
          <p:cNvSpPr>
            <a:spLocks noChangeArrowheads="1"/>
          </p:cNvSpPr>
          <p:nvPr/>
        </p:nvSpPr>
        <p:spPr bwMode="auto">
          <a:xfrm>
            <a:off x="18302654" y="29536452"/>
            <a:ext cx="171749" cy="151482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2" name="Rectangle 123"/>
          <p:cNvSpPr>
            <a:spLocks noChangeArrowheads="1"/>
          </p:cNvSpPr>
          <p:nvPr/>
        </p:nvSpPr>
        <p:spPr bwMode="auto">
          <a:xfrm>
            <a:off x="17392385" y="29536452"/>
            <a:ext cx="171749" cy="15148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3" name="Rectangle 124"/>
          <p:cNvSpPr>
            <a:spLocks noChangeArrowheads="1"/>
          </p:cNvSpPr>
          <p:nvPr/>
        </p:nvSpPr>
        <p:spPr bwMode="auto">
          <a:xfrm>
            <a:off x="17392385" y="29536452"/>
            <a:ext cx="171749" cy="151482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4" name="Rectangle 125"/>
          <p:cNvSpPr>
            <a:spLocks noChangeArrowheads="1"/>
          </p:cNvSpPr>
          <p:nvPr/>
        </p:nvSpPr>
        <p:spPr bwMode="auto">
          <a:xfrm>
            <a:off x="17461085" y="29767119"/>
            <a:ext cx="171749" cy="15148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5" name="Rectangle 126"/>
          <p:cNvSpPr>
            <a:spLocks noChangeArrowheads="1"/>
          </p:cNvSpPr>
          <p:nvPr/>
        </p:nvSpPr>
        <p:spPr bwMode="auto">
          <a:xfrm>
            <a:off x="17461085" y="29767119"/>
            <a:ext cx="171749" cy="151482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6" name="Rectangle 127"/>
          <p:cNvSpPr>
            <a:spLocks noChangeArrowheads="1"/>
          </p:cNvSpPr>
          <p:nvPr/>
        </p:nvSpPr>
        <p:spPr bwMode="auto">
          <a:xfrm>
            <a:off x="18418585" y="29464155"/>
            <a:ext cx="171749" cy="15148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7" name="Rectangle 128"/>
          <p:cNvSpPr>
            <a:spLocks noChangeArrowheads="1"/>
          </p:cNvSpPr>
          <p:nvPr/>
        </p:nvSpPr>
        <p:spPr bwMode="auto">
          <a:xfrm>
            <a:off x="18418585" y="29464155"/>
            <a:ext cx="171749" cy="151482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8" name="Rectangle 129"/>
          <p:cNvSpPr>
            <a:spLocks noChangeArrowheads="1"/>
          </p:cNvSpPr>
          <p:nvPr/>
        </p:nvSpPr>
        <p:spPr bwMode="auto">
          <a:xfrm>
            <a:off x="17847519" y="28995939"/>
            <a:ext cx="171749" cy="154926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9" name="Rectangle 130"/>
          <p:cNvSpPr>
            <a:spLocks noChangeArrowheads="1"/>
          </p:cNvSpPr>
          <p:nvPr/>
        </p:nvSpPr>
        <p:spPr bwMode="auto">
          <a:xfrm>
            <a:off x="17847519" y="28995939"/>
            <a:ext cx="171749" cy="154926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0" name="Rectangle 131"/>
          <p:cNvSpPr>
            <a:spLocks noChangeArrowheads="1"/>
          </p:cNvSpPr>
          <p:nvPr/>
        </p:nvSpPr>
        <p:spPr bwMode="auto">
          <a:xfrm>
            <a:off x="18040738" y="29901386"/>
            <a:ext cx="171749" cy="15148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1" name="Rectangle 132"/>
          <p:cNvSpPr>
            <a:spLocks noChangeArrowheads="1"/>
          </p:cNvSpPr>
          <p:nvPr/>
        </p:nvSpPr>
        <p:spPr bwMode="auto">
          <a:xfrm>
            <a:off x="18040738" y="29901386"/>
            <a:ext cx="171749" cy="151482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2" name="Rectangle 133"/>
          <p:cNvSpPr>
            <a:spLocks noChangeArrowheads="1"/>
          </p:cNvSpPr>
          <p:nvPr/>
        </p:nvSpPr>
        <p:spPr bwMode="auto">
          <a:xfrm>
            <a:off x="17963451" y="29601866"/>
            <a:ext cx="171749" cy="15148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3" name="Rectangle 134"/>
          <p:cNvSpPr>
            <a:spLocks noChangeArrowheads="1"/>
          </p:cNvSpPr>
          <p:nvPr/>
        </p:nvSpPr>
        <p:spPr bwMode="auto">
          <a:xfrm>
            <a:off x="17963451" y="29601866"/>
            <a:ext cx="171749" cy="151482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4" name="Rectangle 135"/>
          <p:cNvSpPr>
            <a:spLocks noChangeArrowheads="1"/>
          </p:cNvSpPr>
          <p:nvPr/>
        </p:nvSpPr>
        <p:spPr bwMode="auto">
          <a:xfrm>
            <a:off x="17589896" y="29223161"/>
            <a:ext cx="171749" cy="15148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5" name="Rectangle 136"/>
          <p:cNvSpPr>
            <a:spLocks noChangeArrowheads="1"/>
          </p:cNvSpPr>
          <p:nvPr/>
        </p:nvSpPr>
        <p:spPr bwMode="auto">
          <a:xfrm>
            <a:off x="17589896" y="29223161"/>
            <a:ext cx="171749" cy="151482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6" name="Rectangle 137"/>
          <p:cNvSpPr>
            <a:spLocks noChangeArrowheads="1"/>
          </p:cNvSpPr>
          <p:nvPr/>
        </p:nvSpPr>
        <p:spPr bwMode="auto">
          <a:xfrm>
            <a:off x="18191017" y="29543338"/>
            <a:ext cx="167457" cy="15148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7" name="Rectangle 138"/>
          <p:cNvSpPr>
            <a:spLocks noChangeArrowheads="1"/>
          </p:cNvSpPr>
          <p:nvPr/>
        </p:nvSpPr>
        <p:spPr bwMode="auto">
          <a:xfrm>
            <a:off x="18191017" y="29543338"/>
            <a:ext cx="167457" cy="151482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8" name="Rectangle 139"/>
          <p:cNvSpPr>
            <a:spLocks noChangeArrowheads="1"/>
          </p:cNvSpPr>
          <p:nvPr/>
        </p:nvSpPr>
        <p:spPr bwMode="auto">
          <a:xfrm>
            <a:off x="18105143" y="29333330"/>
            <a:ext cx="171749" cy="15148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9" name="Rectangle 140"/>
          <p:cNvSpPr>
            <a:spLocks noChangeArrowheads="1"/>
          </p:cNvSpPr>
          <p:nvPr/>
        </p:nvSpPr>
        <p:spPr bwMode="auto">
          <a:xfrm>
            <a:off x="18105143" y="29333330"/>
            <a:ext cx="171749" cy="151482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0" name="Rectangle 141"/>
          <p:cNvSpPr>
            <a:spLocks noChangeArrowheads="1"/>
          </p:cNvSpPr>
          <p:nvPr/>
        </p:nvSpPr>
        <p:spPr bwMode="auto">
          <a:xfrm>
            <a:off x="18233955" y="29780890"/>
            <a:ext cx="167457" cy="15148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1" name="Rectangle 142"/>
          <p:cNvSpPr>
            <a:spLocks noChangeArrowheads="1"/>
          </p:cNvSpPr>
          <p:nvPr/>
        </p:nvSpPr>
        <p:spPr bwMode="auto">
          <a:xfrm>
            <a:off x="18233955" y="29780890"/>
            <a:ext cx="167457" cy="151482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2" name="Rectangle 143"/>
          <p:cNvSpPr>
            <a:spLocks noChangeArrowheads="1"/>
          </p:cNvSpPr>
          <p:nvPr/>
        </p:nvSpPr>
        <p:spPr bwMode="auto">
          <a:xfrm>
            <a:off x="18427173" y="29753348"/>
            <a:ext cx="167457" cy="15148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3" name="Rectangle 144"/>
          <p:cNvSpPr>
            <a:spLocks noChangeArrowheads="1"/>
          </p:cNvSpPr>
          <p:nvPr/>
        </p:nvSpPr>
        <p:spPr bwMode="auto">
          <a:xfrm>
            <a:off x="18427173" y="29753348"/>
            <a:ext cx="167457" cy="151482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4" name="Rectangle 145"/>
          <p:cNvSpPr>
            <a:spLocks noChangeArrowheads="1"/>
          </p:cNvSpPr>
          <p:nvPr/>
        </p:nvSpPr>
        <p:spPr bwMode="auto">
          <a:xfrm>
            <a:off x="17504022" y="29563994"/>
            <a:ext cx="171749" cy="15148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5" name="Rectangle 146"/>
          <p:cNvSpPr>
            <a:spLocks noChangeArrowheads="1"/>
          </p:cNvSpPr>
          <p:nvPr/>
        </p:nvSpPr>
        <p:spPr bwMode="auto">
          <a:xfrm>
            <a:off x="17504022" y="29563994"/>
            <a:ext cx="171749" cy="151482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6" name="Rectangle 147"/>
          <p:cNvSpPr>
            <a:spLocks noChangeArrowheads="1"/>
          </p:cNvSpPr>
          <p:nvPr/>
        </p:nvSpPr>
        <p:spPr bwMode="auto">
          <a:xfrm>
            <a:off x="17847519" y="29384971"/>
            <a:ext cx="171749" cy="15148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7" name="Rectangle 148"/>
          <p:cNvSpPr>
            <a:spLocks noChangeArrowheads="1"/>
          </p:cNvSpPr>
          <p:nvPr/>
        </p:nvSpPr>
        <p:spPr bwMode="auto">
          <a:xfrm>
            <a:off x="17847519" y="29384971"/>
            <a:ext cx="171749" cy="151482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8" name="Rectangle 149"/>
          <p:cNvSpPr>
            <a:spLocks noChangeArrowheads="1"/>
          </p:cNvSpPr>
          <p:nvPr/>
        </p:nvSpPr>
        <p:spPr bwMode="auto">
          <a:xfrm>
            <a:off x="17619954" y="29591537"/>
            <a:ext cx="171749" cy="154926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9" name="Rectangle 150"/>
          <p:cNvSpPr>
            <a:spLocks noChangeArrowheads="1"/>
          </p:cNvSpPr>
          <p:nvPr/>
        </p:nvSpPr>
        <p:spPr bwMode="auto">
          <a:xfrm>
            <a:off x="17619954" y="29591537"/>
            <a:ext cx="171749" cy="154926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0" name="Rectangle 151"/>
          <p:cNvSpPr>
            <a:spLocks noChangeArrowheads="1"/>
          </p:cNvSpPr>
          <p:nvPr/>
        </p:nvSpPr>
        <p:spPr bwMode="auto">
          <a:xfrm>
            <a:off x="17847519" y="29656951"/>
            <a:ext cx="171749" cy="15148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1" name="Rectangle 152"/>
          <p:cNvSpPr>
            <a:spLocks noChangeArrowheads="1"/>
          </p:cNvSpPr>
          <p:nvPr/>
        </p:nvSpPr>
        <p:spPr bwMode="auto">
          <a:xfrm>
            <a:off x="17847519" y="29656951"/>
            <a:ext cx="171749" cy="151482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2" name="Rectangle 153"/>
          <p:cNvSpPr>
            <a:spLocks noChangeArrowheads="1"/>
          </p:cNvSpPr>
          <p:nvPr/>
        </p:nvSpPr>
        <p:spPr bwMode="auto">
          <a:xfrm>
            <a:off x="17272161" y="29749904"/>
            <a:ext cx="167457" cy="15148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3" name="Rectangle 154"/>
          <p:cNvSpPr>
            <a:spLocks noChangeArrowheads="1"/>
          </p:cNvSpPr>
          <p:nvPr/>
        </p:nvSpPr>
        <p:spPr bwMode="auto">
          <a:xfrm>
            <a:off x="17272161" y="29749904"/>
            <a:ext cx="167457" cy="151482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4" name="Rectangle 155"/>
          <p:cNvSpPr>
            <a:spLocks noChangeArrowheads="1"/>
          </p:cNvSpPr>
          <p:nvPr/>
        </p:nvSpPr>
        <p:spPr bwMode="auto">
          <a:xfrm>
            <a:off x="18075088" y="29577766"/>
            <a:ext cx="171749" cy="15148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5" name="Rectangle 156"/>
          <p:cNvSpPr>
            <a:spLocks noChangeArrowheads="1"/>
          </p:cNvSpPr>
          <p:nvPr/>
        </p:nvSpPr>
        <p:spPr bwMode="auto">
          <a:xfrm>
            <a:off x="18075088" y="29577766"/>
            <a:ext cx="171749" cy="151482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6" name="Line 157"/>
          <p:cNvSpPr>
            <a:spLocks noChangeShapeType="1"/>
          </p:cNvSpPr>
          <p:nvPr/>
        </p:nvSpPr>
        <p:spPr bwMode="auto">
          <a:xfrm>
            <a:off x="17933394" y="29443498"/>
            <a:ext cx="0" cy="216896"/>
          </a:xfrm>
          <a:prstGeom prst="lin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7" name="Line 158"/>
          <p:cNvSpPr>
            <a:spLocks noChangeShapeType="1"/>
          </p:cNvSpPr>
          <p:nvPr/>
        </p:nvSpPr>
        <p:spPr bwMode="auto">
          <a:xfrm>
            <a:off x="17577017" y="29443498"/>
            <a:ext cx="712757" cy="0"/>
          </a:xfrm>
          <a:prstGeom prst="lin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8" name="Line 159"/>
          <p:cNvSpPr>
            <a:spLocks noChangeShapeType="1"/>
          </p:cNvSpPr>
          <p:nvPr/>
        </p:nvSpPr>
        <p:spPr bwMode="auto">
          <a:xfrm>
            <a:off x="17933394" y="29660392"/>
            <a:ext cx="0" cy="220337"/>
          </a:xfrm>
          <a:prstGeom prst="lin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9" name="Line 160"/>
          <p:cNvSpPr>
            <a:spLocks noChangeShapeType="1"/>
          </p:cNvSpPr>
          <p:nvPr/>
        </p:nvSpPr>
        <p:spPr bwMode="auto">
          <a:xfrm>
            <a:off x="17577017" y="29880730"/>
            <a:ext cx="712757" cy="0"/>
          </a:xfrm>
          <a:prstGeom prst="lin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0" name="Line 161"/>
          <p:cNvSpPr>
            <a:spLocks noChangeShapeType="1"/>
          </p:cNvSpPr>
          <p:nvPr/>
        </p:nvSpPr>
        <p:spPr bwMode="auto">
          <a:xfrm>
            <a:off x="17220637" y="29660392"/>
            <a:ext cx="1425515" cy="0"/>
          </a:xfrm>
          <a:prstGeom prst="lin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1" name="Freeform 162"/>
          <p:cNvSpPr>
            <a:spLocks/>
          </p:cNvSpPr>
          <p:nvPr/>
        </p:nvSpPr>
        <p:spPr bwMode="auto">
          <a:xfrm>
            <a:off x="20608383" y="27549974"/>
            <a:ext cx="171749" cy="148040"/>
          </a:xfrm>
          <a:custGeom>
            <a:avLst/>
            <a:gdLst>
              <a:gd name="T0" fmla="*/ 20 w 40"/>
              <a:gd name="T1" fmla="*/ 0 h 43"/>
              <a:gd name="T2" fmla="*/ 40 w 40"/>
              <a:gd name="T3" fmla="*/ 43 h 43"/>
              <a:gd name="T4" fmla="*/ 0 w 40"/>
              <a:gd name="T5" fmla="*/ 43 h 43"/>
              <a:gd name="T6" fmla="*/ 20 w 40"/>
              <a:gd name="T7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3">
                <a:moveTo>
                  <a:pt x="20" y="0"/>
                </a:moveTo>
                <a:lnTo>
                  <a:pt x="40" y="43"/>
                </a:lnTo>
                <a:lnTo>
                  <a:pt x="0" y="43"/>
                </a:lnTo>
                <a:lnTo>
                  <a:pt x="2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2" name="Freeform 163"/>
          <p:cNvSpPr>
            <a:spLocks/>
          </p:cNvSpPr>
          <p:nvPr/>
        </p:nvSpPr>
        <p:spPr bwMode="auto">
          <a:xfrm>
            <a:off x="20608383" y="27549974"/>
            <a:ext cx="171749" cy="148040"/>
          </a:xfrm>
          <a:custGeom>
            <a:avLst/>
            <a:gdLst>
              <a:gd name="T0" fmla="*/ 20 w 40"/>
              <a:gd name="T1" fmla="*/ 0 h 43"/>
              <a:gd name="T2" fmla="*/ 40 w 40"/>
              <a:gd name="T3" fmla="*/ 43 h 43"/>
              <a:gd name="T4" fmla="*/ 0 w 40"/>
              <a:gd name="T5" fmla="*/ 43 h 43"/>
              <a:gd name="T6" fmla="*/ 20 w 40"/>
              <a:gd name="T7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3">
                <a:moveTo>
                  <a:pt x="20" y="0"/>
                </a:moveTo>
                <a:lnTo>
                  <a:pt x="40" y="43"/>
                </a:lnTo>
                <a:lnTo>
                  <a:pt x="0" y="43"/>
                </a:lnTo>
                <a:lnTo>
                  <a:pt x="20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3" name="Freeform 164"/>
          <p:cNvSpPr>
            <a:spLocks/>
          </p:cNvSpPr>
          <p:nvPr/>
        </p:nvSpPr>
        <p:spPr bwMode="auto">
          <a:xfrm>
            <a:off x="19599357" y="27408819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4" name="Freeform 165"/>
          <p:cNvSpPr>
            <a:spLocks/>
          </p:cNvSpPr>
          <p:nvPr/>
        </p:nvSpPr>
        <p:spPr bwMode="auto">
          <a:xfrm>
            <a:off x="19599357" y="27408819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5" name="Freeform 166"/>
          <p:cNvSpPr>
            <a:spLocks/>
          </p:cNvSpPr>
          <p:nvPr/>
        </p:nvSpPr>
        <p:spPr bwMode="auto">
          <a:xfrm>
            <a:off x="20252002" y="27653257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6" name="Freeform 167"/>
          <p:cNvSpPr>
            <a:spLocks/>
          </p:cNvSpPr>
          <p:nvPr/>
        </p:nvSpPr>
        <p:spPr bwMode="auto">
          <a:xfrm>
            <a:off x="20252002" y="27653257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7" name="Freeform 168"/>
          <p:cNvSpPr>
            <a:spLocks/>
          </p:cNvSpPr>
          <p:nvPr/>
        </p:nvSpPr>
        <p:spPr bwMode="auto">
          <a:xfrm>
            <a:off x="19856980" y="27460462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8" name="Freeform 169"/>
          <p:cNvSpPr>
            <a:spLocks/>
          </p:cNvSpPr>
          <p:nvPr/>
        </p:nvSpPr>
        <p:spPr bwMode="auto">
          <a:xfrm>
            <a:off x="19856980" y="27460462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9" name="Freeform 170"/>
          <p:cNvSpPr>
            <a:spLocks/>
          </p:cNvSpPr>
          <p:nvPr/>
        </p:nvSpPr>
        <p:spPr bwMode="auto">
          <a:xfrm>
            <a:off x="20367934" y="27377836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0" name="Freeform 171"/>
          <p:cNvSpPr>
            <a:spLocks/>
          </p:cNvSpPr>
          <p:nvPr/>
        </p:nvSpPr>
        <p:spPr bwMode="auto">
          <a:xfrm>
            <a:off x="20367934" y="27377836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1" name="Freeform 172"/>
          <p:cNvSpPr>
            <a:spLocks/>
          </p:cNvSpPr>
          <p:nvPr/>
        </p:nvSpPr>
        <p:spPr bwMode="auto">
          <a:xfrm>
            <a:off x="20243415" y="27973434"/>
            <a:ext cx="167457" cy="151482"/>
          </a:xfrm>
          <a:custGeom>
            <a:avLst/>
            <a:gdLst>
              <a:gd name="T0" fmla="*/ 20 w 39"/>
              <a:gd name="T1" fmla="*/ 0 h 44"/>
              <a:gd name="T2" fmla="*/ 39 w 39"/>
              <a:gd name="T3" fmla="*/ 44 h 44"/>
              <a:gd name="T4" fmla="*/ 0 w 39"/>
              <a:gd name="T5" fmla="*/ 44 h 44"/>
              <a:gd name="T6" fmla="*/ 20 w 39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44">
                <a:moveTo>
                  <a:pt x="20" y="0"/>
                </a:moveTo>
                <a:lnTo>
                  <a:pt x="39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2" name="Freeform 173"/>
          <p:cNvSpPr>
            <a:spLocks/>
          </p:cNvSpPr>
          <p:nvPr/>
        </p:nvSpPr>
        <p:spPr bwMode="auto">
          <a:xfrm>
            <a:off x="20243415" y="27973434"/>
            <a:ext cx="167457" cy="151482"/>
          </a:xfrm>
          <a:custGeom>
            <a:avLst/>
            <a:gdLst>
              <a:gd name="T0" fmla="*/ 20 w 39"/>
              <a:gd name="T1" fmla="*/ 0 h 44"/>
              <a:gd name="T2" fmla="*/ 39 w 39"/>
              <a:gd name="T3" fmla="*/ 44 h 44"/>
              <a:gd name="T4" fmla="*/ 0 w 39"/>
              <a:gd name="T5" fmla="*/ 44 h 44"/>
              <a:gd name="T6" fmla="*/ 20 w 39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44">
                <a:moveTo>
                  <a:pt x="20" y="0"/>
                </a:moveTo>
                <a:lnTo>
                  <a:pt x="39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3" name="Freeform 174"/>
          <p:cNvSpPr>
            <a:spLocks/>
          </p:cNvSpPr>
          <p:nvPr/>
        </p:nvSpPr>
        <p:spPr bwMode="auto">
          <a:xfrm>
            <a:off x="19728169" y="27873595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4" name="Freeform 175"/>
          <p:cNvSpPr>
            <a:spLocks/>
          </p:cNvSpPr>
          <p:nvPr/>
        </p:nvSpPr>
        <p:spPr bwMode="auto">
          <a:xfrm>
            <a:off x="19728169" y="27873595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5" name="Freeform 176"/>
          <p:cNvSpPr>
            <a:spLocks/>
          </p:cNvSpPr>
          <p:nvPr/>
        </p:nvSpPr>
        <p:spPr bwMode="auto">
          <a:xfrm>
            <a:off x="19985792" y="27990649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6" name="Freeform 177"/>
          <p:cNvSpPr>
            <a:spLocks/>
          </p:cNvSpPr>
          <p:nvPr/>
        </p:nvSpPr>
        <p:spPr bwMode="auto">
          <a:xfrm>
            <a:off x="19985792" y="27990649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7" name="Freeform 178"/>
          <p:cNvSpPr>
            <a:spLocks/>
          </p:cNvSpPr>
          <p:nvPr/>
        </p:nvSpPr>
        <p:spPr bwMode="auto">
          <a:xfrm>
            <a:off x="19719582" y="27636043"/>
            <a:ext cx="171749" cy="151482"/>
          </a:xfrm>
          <a:custGeom>
            <a:avLst/>
            <a:gdLst>
              <a:gd name="T0" fmla="*/ 19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19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19" y="0"/>
                </a:moveTo>
                <a:lnTo>
                  <a:pt x="40" y="44"/>
                </a:lnTo>
                <a:lnTo>
                  <a:pt x="0" y="44"/>
                </a:lnTo>
                <a:lnTo>
                  <a:pt x="19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" name="Freeform 179"/>
          <p:cNvSpPr>
            <a:spLocks/>
          </p:cNvSpPr>
          <p:nvPr/>
        </p:nvSpPr>
        <p:spPr bwMode="auto">
          <a:xfrm>
            <a:off x="19719582" y="27636043"/>
            <a:ext cx="171749" cy="151482"/>
          </a:xfrm>
          <a:custGeom>
            <a:avLst/>
            <a:gdLst>
              <a:gd name="T0" fmla="*/ 19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19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19" y="0"/>
                </a:moveTo>
                <a:lnTo>
                  <a:pt x="40" y="44"/>
                </a:lnTo>
                <a:lnTo>
                  <a:pt x="0" y="44"/>
                </a:lnTo>
                <a:lnTo>
                  <a:pt x="19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9" name="Freeform 180"/>
          <p:cNvSpPr>
            <a:spLocks/>
          </p:cNvSpPr>
          <p:nvPr/>
        </p:nvSpPr>
        <p:spPr bwMode="auto">
          <a:xfrm>
            <a:off x="19539245" y="27549974"/>
            <a:ext cx="171749" cy="148040"/>
          </a:xfrm>
          <a:custGeom>
            <a:avLst/>
            <a:gdLst>
              <a:gd name="T0" fmla="*/ 20 w 40"/>
              <a:gd name="T1" fmla="*/ 0 h 43"/>
              <a:gd name="T2" fmla="*/ 40 w 40"/>
              <a:gd name="T3" fmla="*/ 43 h 43"/>
              <a:gd name="T4" fmla="*/ 0 w 40"/>
              <a:gd name="T5" fmla="*/ 43 h 43"/>
              <a:gd name="T6" fmla="*/ 20 w 40"/>
              <a:gd name="T7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3">
                <a:moveTo>
                  <a:pt x="20" y="0"/>
                </a:moveTo>
                <a:lnTo>
                  <a:pt x="40" y="43"/>
                </a:lnTo>
                <a:lnTo>
                  <a:pt x="0" y="43"/>
                </a:lnTo>
                <a:lnTo>
                  <a:pt x="2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0" name="Freeform 181"/>
          <p:cNvSpPr>
            <a:spLocks/>
          </p:cNvSpPr>
          <p:nvPr/>
        </p:nvSpPr>
        <p:spPr bwMode="auto">
          <a:xfrm>
            <a:off x="19539245" y="27549974"/>
            <a:ext cx="171749" cy="148040"/>
          </a:xfrm>
          <a:custGeom>
            <a:avLst/>
            <a:gdLst>
              <a:gd name="T0" fmla="*/ 20 w 40"/>
              <a:gd name="T1" fmla="*/ 0 h 43"/>
              <a:gd name="T2" fmla="*/ 40 w 40"/>
              <a:gd name="T3" fmla="*/ 43 h 43"/>
              <a:gd name="T4" fmla="*/ 0 w 40"/>
              <a:gd name="T5" fmla="*/ 43 h 43"/>
              <a:gd name="T6" fmla="*/ 20 w 40"/>
              <a:gd name="T7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3">
                <a:moveTo>
                  <a:pt x="20" y="0"/>
                </a:moveTo>
                <a:lnTo>
                  <a:pt x="40" y="43"/>
                </a:lnTo>
                <a:lnTo>
                  <a:pt x="0" y="43"/>
                </a:lnTo>
                <a:lnTo>
                  <a:pt x="20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1" name="Freeform 182"/>
          <p:cNvSpPr>
            <a:spLocks/>
          </p:cNvSpPr>
          <p:nvPr/>
        </p:nvSpPr>
        <p:spPr bwMode="auto">
          <a:xfrm>
            <a:off x="19363204" y="27543089"/>
            <a:ext cx="171749" cy="151482"/>
          </a:xfrm>
          <a:custGeom>
            <a:avLst/>
            <a:gdLst>
              <a:gd name="T0" fmla="*/ 19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19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19" y="0"/>
                </a:moveTo>
                <a:lnTo>
                  <a:pt x="40" y="44"/>
                </a:lnTo>
                <a:lnTo>
                  <a:pt x="0" y="44"/>
                </a:lnTo>
                <a:lnTo>
                  <a:pt x="19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2" name="Freeform 183"/>
          <p:cNvSpPr>
            <a:spLocks/>
          </p:cNvSpPr>
          <p:nvPr/>
        </p:nvSpPr>
        <p:spPr bwMode="auto">
          <a:xfrm>
            <a:off x="19363204" y="27543089"/>
            <a:ext cx="171749" cy="151482"/>
          </a:xfrm>
          <a:custGeom>
            <a:avLst/>
            <a:gdLst>
              <a:gd name="T0" fmla="*/ 19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19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19" y="0"/>
                </a:moveTo>
                <a:lnTo>
                  <a:pt x="40" y="44"/>
                </a:lnTo>
                <a:lnTo>
                  <a:pt x="0" y="44"/>
                </a:lnTo>
                <a:lnTo>
                  <a:pt x="19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3" name="Freeform 184"/>
          <p:cNvSpPr>
            <a:spLocks/>
          </p:cNvSpPr>
          <p:nvPr/>
        </p:nvSpPr>
        <p:spPr bwMode="auto">
          <a:xfrm>
            <a:off x="19728169" y="28451981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4" name="Freeform 185"/>
          <p:cNvSpPr>
            <a:spLocks/>
          </p:cNvSpPr>
          <p:nvPr/>
        </p:nvSpPr>
        <p:spPr bwMode="auto">
          <a:xfrm>
            <a:off x="19728169" y="28451981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5" name="Freeform 186"/>
          <p:cNvSpPr>
            <a:spLocks/>
          </p:cNvSpPr>
          <p:nvPr/>
        </p:nvSpPr>
        <p:spPr bwMode="auto">
          <a:xfrm>
            <a:off x="19895625" y="27677356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6" name="Freeform 187"/>
          <p:cNvSpPr>
            <a:spLocks/>
          </p:cNvSpPr>
          <p:nvPr/>
        </p:nvSpPr>
        <p:spPr bwMode="auto">
          <a:xfrm>
            <a:off x="19895625" y="27677356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7" name="Freeform 188"/>
          <p:cNvSpPr>
            <a:spLocks/>
          </p:cNvSpPr>
          <p:nvPr/>
        </p:nvSpPr>
        <p:spPr bwMode="auto">
          <a:xfrm>
            <a:off x="19985792" y="28961511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8" name="Freeform 189"/>
          <p:cNvSpPr>
            <a:spLocks/>
          </p:cNvSpPr>
          <p:nvPr/>
        </p:nvSpPr>
        <p:spPr bwMode="auto">
          <a:xfrm>
            <a:off x="19985792" y="28961511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9" name="Freeform 190"/>
          <p:cNvSpPr>
            <a:spLocks/>
          </p:cNvSpPr>
          <p:nvPr/>
        </p:nvSpPr>
        <p:spPr bwMode="auto">
          <a:xfrm>
            <a:off x="20243415" y="28661989"/>
            <a:ext cx="167457" cy="151482"/>
          </a:xfrm>
          <a:custGeom>
            <a:avLst/>
            <a:gdLst>
              <a:gd name="T0" fmla="*/ 20 w 39"/>
              <a:gd name="T1" fmla="*/ 0 h 44"/>
              <a:gd name="T2" fmla="*/ 39 w 39"/>
              <a:gd name="T3" fmla="*/ 44 h 44"/>
              <a:gd name="T4" fmla="*/ 0 w 39"/>
              <a:gd name="T5" fmla="*/ 44 h 44"/>
              <a:gd name="T6" fmla="*/ 20 w 39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44">
                <a:moveTo>
                  <a:pt x="20" y="0"/>
                </a:moveTo>
                <a:lnTo>
                  <a:pt x="39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0" name="Freeform 191"/>
          <p:cNvSpPr>
            <a:spLocks/>
          </p:cNvSpPr>
          <p:nvPr/>
        </p:nvSpPr>
        <p:spPr bwMode="auto">
          <a:xfrm>
            <a:off x="20243415" y="28661989"/>
            <a:ext cx="167457" cy="151482"/>
          </a:xfrm>
          <a:custGeom>
            <a:avLst/>
            <a:gdLst>
              <a:gd name="T0" fmla="*/ 20 w 39"/>
              <a:gd name="T1" fmla="*/ 0 h 44"/>
              <a:gd name="T2" fmla="*/ 39 w 39"/>
              <a:gd name="T3" fmla="*/ 44 h 44"/>
              <a:gd name="T4" fmla="*/ 0 w 39"/>
              <a:gd name="T5" fmla="*/ 44 h 44"/>
              <a:gd name="T6" fmla="*/ 20 w 39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44">
                <a:moveTo>
                  <a:pt x="20" y="0"/>
                </a:moveTo>
                <a:lnTo>
                  <a:pt x="39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1" name="Freeform 192"/>
          <p:cNvSpPr>
            <a:spLocks/>
          </p:cNvSpPr>
          <p:nvPr/>
        </p:nvSpPr>
        <p:spPr bwMode="auto">
          <a:xfrm>
            <a:off x="19985792" y="28661989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2" name="Freeform 193"/>
          <p:cNvSpPr>
            <a:spLocks/>
          </p:cNvSpPr>
          <p:nvPr/>
        </p:nvSpPr>
        <p:spPr bwMode="auto">
          <a:xfrm>
            <a:off x="19985792" y="28661989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3" name="Freeform 194"/>
          <p:cNvSpPr>
            <a:spLocks/>
          </p:cNvSpPr>
          <p:nvPr/>
        </p:nvSpPr>
        <p:spPr bwMode="auto">
          <a:xfrm>
            <a:off x="20114603" y="29140535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4" name="Freeform 195"/>
          <p:cNvSpPr>
            <a:spLocks/>
          </p:cNvSpPr>
          <p:nvPr/>
        </p:nvSpPr>
        <p:spPr bwMode="auto">
          <a:xfrm>
            <a:off x="20114603" y="29140535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5" name="Freeform 196"/>
          <p:cNvSpPr>
            <a:spLocks/>
          </p:cNvSpPr>
          <p:nvPr/>
        </p:nvSpPr>
        <p:spPr bwMode="auto">
          <a:xfrm>
            <a:off x="19599357" y="28073275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6" name="Freeform 197"/>
          <p:cNvSpPr>
            <a:spLocks/>
          </p:cNvSpPr>
          <p:nvPr/>
        </p:nvSpPr>
        <p:spPr bwMode="auto">
          <a:xfrm>
            <a:off x="19599357" y="28073275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7" name="Freeform 198"/>
          <p:cNvSpPr>
            <a:spLocks/>
          </p:cNvSpPr>
          <p:nvPr/>
        </p:nvSpPr>
        <p:spPr bwMode="auto">
          <a:xfrm>
            <a:off x="20367934" y="28138687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8" name="Freeform 199"/>
          <p:cNvSpPr>
            <a:spLocks/>
          </p:cNvSpPr>
          <p:nvPr/>
        </p:nvSpPr>
        <p:spPr bwMode="auto">
          <a:xfrm>
            <a:off x="20367934" y="28138687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9" name="Freeform 200"/>
          <p:cNvSpPr>
            <a:spLocks/>
          </p:cNvSpPr>
          <p:nvPr/>
        </p:nvSpPr>
        <p:spPr bwMode="auto">
          <a:xfrm>
            <a:off x="19856980" y="28238528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0" name="Freeform 201"/>
          <p:cNvSpPr>
            <a:spLocks/>
          </p:cNvSpPr>
          <p:nvPr/>
        </p:nvSpPr>
        <p:spPr bwMode="auto">
          <a:xfrm>
            <a:off x="19856980" y="28238528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1" name="Freeform 202"/>
          <p:cNvSpPr>
            <a:spLocks/>
          </p:cNvSpPr>
          <p:nvPr/>
        </p:nvSpPr>
        <p:spPr bwMode="auto">
          <a:xfrm>
            <a:off x="20114603" y="28238528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2" name="Freeform 203"/>
          <p:cNvSpPr>
            <a:spLocks/>
          </p:cNvSpPr>
          <p:nvPr/>
        </p:nvSpPr>
        <p:spPr bwMode="auto">
          <a:xfrm>
            <a:off x="20114603" y="28238528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3" name="Freeform 204"/>
          <p:cNvSpPr>
            <a:spLocks/>
          </p:cNvSpPr>
          <p:nvPr/>
        </p:nvSpPr>
        <p:spPr bwMode="auto">
          <a:xfrm>
            <a:off x="20114603" y="27429476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4" name="Freeform 205"/>
          <p:cNvSpPr>
            <a:spLocks/>
          </p:cNvSpPr>
          <p:nvPr/>
        </p:nvSpPr>
        <p:spPr bwMode="auto">
          <a:xfrm>
            <a:off x="20114603" y="27429476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5" name="Freeform 207"/>
          <p:cNvSpPr>
            <a:spLocks/>
          </p:cNvSpPr>
          <p:nvPr/>
        </p:nvSpPr>
        <p:spPr bwMode="auto">
          <a:xfrm>
            <a:off x="19856980" y="29336772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6" name="Freeform 208"/>
          <p:cNvSpPr>
            <a:spLocks/>
          </p:cNvSpPr>
          <p:nvPr/>
        </p:nvSpPr>
        <p:spPr bwMode="auto">
          <a:xfrm>
            <a:off x="19856980" y="29336772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7" name="Freeform 209"/>
          <p:cNvSpPr>
            <a:spLocks/>
          </p:cNvSpPr>
          <p:nvPr/>
        </p:nvSpPr>
        <p:spPr bwMode="auto">
          <a:xfrm>
            <a:off x="20432339" y="27618829"/>
            <a:ext cx="171749" cy="154926"/>
          </a:xfrm>
          <a:custGeom>
            <a:avLst/>
            <a:gdLst>
              <a:gd name="T0" fmla="*/ 19 w 40"/>
              <a:gd name="T1" fmla="*/ 0 h 45"/>
              <a:gd name="T2" fmla="*/ 40 w 40"/>
              <a:gd name="T3" fmla="*/ 45 h 45"/>
              <a:gd name="T4" fmla="*/ 0 w 40"/>
              <a:gd name="T5" fmla="*/ 45 h 45"/>
              <a:gd name="T6" fmla="*/ 19 w 40"/>
              <a:gd name="T7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5">
                <a:moveTo>
                  <a:pt x="19" y="0"/>
                </a:moveTo>
                <a:lnTo>
                  <a:pt x="40" y="45"/>
                </a:lnTo>
                <a:lnTo>
                  <a:pt x="0" y="45"/>
                </a:lnTo>
                <a:lnTo>
                  <a:pt x="19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8" name="Freeform 210"/>
          <p:cNvSpPr>
            <a:spLocks/>
          </p:cNvSpPr>
          <p:nvPr/>
        </p:nvSpPr>
        <p:spPr bwMode="auto">
          <a:xfrm>
            <a:off x="20432339" y="27618829"/>
            <a:ext cx="171749" cy="154926"/>
          </a:xfrm>
          <a:custGeom>
            <a:avLst/>
            <a:gdLst>
              <a:gd name="T0" fmla="*/ 19 w 40"/>
              <a:gd name="T1" fmla="*/ 0 h 45"/>
              <a:gd name="T2" fmla="*/ 40 w 40"/>
              <a:gd name="T3" fmla="*/ 45 h 45"/>
              <a:gd name="T4" fmla="*/ 0 w 40"/>
              <a:gd name="T5" fmla="*/ 45 h 45"/>
              <a:gd name="T6" fmla="*/ 19 w 40"/>
              <a:gd name="T7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5">
                <a:moveTo>
                  <a:pt x="19" y="0"/>
                </a:moveTo>
                <a:lnTo>
                  <a:pt x="40" y="45"/>
                </a:lnTo>
                <a:lnTo>
                  <a:pt x="0" y="45"/>
                </a:lnTo>
                <a:lnTo>
                  <a:pt x="19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" name="Freeform 211"/>
          <p:cNvSpPr>
            <a:spLocks/>
          </p:cNvSpPr>
          <p:nvPr/>
        </p:nvSpPr>
        <p:spPr bwMode="auto">
          <a:xfrm>
            <a:off x="20496746" y="27870151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0" name="Freeform 212"/>
          <p:cNvSpPr>
            <a:spLocks/>
          </p:cNvSpPr>
          <p:nvPr/>
        </p:nvSpPr>
        <p:spPr bwMode="auto">
          <a:xfrm>
            <a:off x="20496746" y="27870151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1" name="Freeform 213"/>
          <p:cNvSpPr>
            <a:spLocks/>
          </p:cNvSpPr>
          <p:nvPr/>
        </p:nvSpPr>
        <p:spPr bwMode="auto">
          <a:xfrm>
            <a:off x="20075961" y="27725555"/>
            <a:ext cx="171749" cy="151482"/>
          </a:xfrm>
          <a:custGeom>
            <a:avLst/>
            <a:gdLst>
              <a:gd name="T0" fmla="*/ 19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19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19" y="0"/>
                </a:moveTo>
                <a:lnTo>
                  <a:pt x="40" y="44"/>
                </a:lnTo>
                <a:lnTo>
                  <a:pt x="0" y="44"/>
                </a:lnTo>
                <a:lnTo>
                  <a:pt x="19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2" name="Freeform 214"/>
          <p:cNvSpPr>
            <a:spLocks/>
          </p:cNvSpPr>
          <p:nvPr/>
        </p:nvSpPr>
        <p:spPr bwMode="auto">
          <a:xfrm>
            <a:off x="20075961" y="27725555"/>
            <a:ext cx="171749" cy="151482"/>
          </a:xfrm>
          <a:custGeom>
            <a:avLst/>
            <a:gdLst>
              <a:gd name="T0" fmla="*/ 19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19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19" y="0"/>
                </a:moveTo>
                <a:lnTo>
                  <a:pt x="40" y="44"/>
                </a:lnTo>
                <a:lnTo>
                  <a:pt x="0" y="44"/>
                </a:lnTo>
                <a:lnTo>
                  <a:pt x="19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3" name="Freeform 215"/>
          <p:cNvSpPr>
            <a:spLocks/>
          </p:cNvSpPr>
          <p:nvPr/>
        </p:nvSpPr>
        <p:spPr bwMode="auto">
          <a:xfrm>
            <a:off x="19470545" y="27787524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Freeform 216"/>
          <p:cNvSpPr>
            <a:spLocks/>
          </p:cNvSpPr>
          <p:nvPr/>
        </p:nvSpPr>
        <p:spPr bwMode="auto">
          <a:xfrm>
            <a:off x="19470545" y="27787524"/>
            <a:ext cx="171749" cy="151482"/>
          </a:xfrm>
          <a:custGeom>
            <a:avLst/>
            <a:gdLst>
              <a:gd name="T0" fmla="*/ 20 w 40"/>
              <a:gd name="T1" fmla="*/ 0 h 44"/>
              <a:gd name="T2" fmla="*/ 40 w 40"/>
              <a:gd name="T3" fmla="*/ 44 h 44"/>
              <a:gd name="T4" fmla="*/ 0 w 40"/>
              <a:gd name="T5" fmla="*/ 44 h 44"/>
              <a:gd name="T6" fmla="*/ 20 w 40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4">
                <a:moveTo>
                  <a:pt x="20" y="0"/>
                </a:moveTo>
                <a:lnTo>
                  <a:pt x="40" y="44"/>
                </a:lnTo>
                <a:lnTo>
                  <a:pt x="0" y="44"/>
                </a:lnTo>
                <a:lnTo>
                  <a:pt x="20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5" name="Line 217"/>
          <p:cNvSpPr>
            <a:spLocks noChangeShapeType="1"/>
          </p:cNvSpPr>
          <p:nvPr/>
        </p:nvSpPr>
        <p:spPr bwMode="auto">
          <a:xfrm>
            <a:off x="20071666" y="27525874"/>
            <a:ext cx="0" cy="550843"/>
          </a:xfrm>
          <a:prstGeom prst="lin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6" name="Line 218"/>
          <p:cNvSpPr>
            <a:spLocks noChangeShapeType="1"/>
          </p:cNvSpPr>
          <p:nvPr/>
        </p:nvSpPr>
        <p:spPr bwMode="auto">
          <a:xfrm>
            <a:off x="19715289" y="27525874"/>
            <a:ext cx="712757" cy="0"/>
          </a:xfrm>
          <a:prstGeom prst="lin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7" name="Line 219"/>
          <p:cNvSpPr>
            <a:spLocks noChangeShapeType="1"/>
          </p:cNvSpPr>
          <p:nvPr/>
        </p:nvSpPr>
        <p:spPr bwMode="auto">
          <a:xfrm>
            <a:off x="20071666" y="28076717"/>
            <a:ext cx="0" cy="547401"/>
          </a:xfrm>
          <a:prstGeom prst="lin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8" name="Line 220"/>
          <p:cNvSpPr>
            <a:spLocks noChangeShapeType="1"/>
          </p:cNvSpPr>
          <p:nvPr/>
        </p:nvSpPr>
        <p:spPr bwMode="auto">
          <a:xfrm>
            <a:off x="19715289" y="28624119"/>
            <a:ext cx="712757" cy="0"/>
          </a:xfrm>
          <a:prstGeom prst="lin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" name="Line 221"/>
          <p:cNvSpPr>
            <a:spLocks noChangeShapeType="1"/>
          </p:cNvSpPr>
          <p:nvPr/>
        </p:nvSpPr>
        <p:spPr bwMode="auto">
          <a:xfrm>
            <a:off x="19358909" y="28076717"/>
            <a:ext cx="1425515" cy="0"/>
          </a:xfrm>
          <a:prstGeom prst="lin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" name="TextBox 409"/>
          <p:cNvSpPr txBox="1"/>
          <p:nvPr/>
        </p:nvSpPr>
        <p:spPr>
          <a:xfrm rot="16200000">
            <a:off x="9466385" y="28613183"/>
            <a:ext cx="69630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Reciprocal Intensity (au)</a:t>
            </a:r>
            <a:endParaRPr lang="en-US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1" name="TextBox 410"/>
          <p:cNvSpPr txBox="1"/>
          <p:nvPr/>
        </p:nvSpPr>
        <p:spPr>
          <a:xfrm rot="18900000">
            <a:off x="12508694" y="32424735"/>
            <a:ext cx="43941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Normal Fimbria</a:t>
            </a:r>
            <a:endParaRPr lang="en-US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2" name="TextBox 411"/>
          <p:cNvSpPr txBox="1"/>
          <p:nvPr/>
        </p:nvSpPr>
        <p:spPr>
          <a:xfrm rot="18900000">
            <a:off x="14947452" y="32301117"/>
            <a:ext cx="39837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Normal Ovary</a:t>
            </a:r>
            <a:endParaRPr lang="en-US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3" name="TextBox 412"/>
          <p:cNvSpPr txBox="1"/>
          <p:nvPr/>
        </p:nvSpPr>
        <p:spPr>
          <a:xfrm rot="18900000">
            <a:off x="18353744" y="31708367"/>
            <a:ext cx="24416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HGSOC</a:t>
            </a:r>
            <a:endParaRPr lang="en-US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6" name="Straight Connector 415"/>
          <p:cNvCxnSpPr/>
          <p:nvPr/>
        </p:nvCxnSpPr>
        <p:spPr>
          <a:xfrm flipV="1">
            <a:off x="17305305" y="26705282"/>
            <a:ext cx="2508738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Straight Connector 416"/>
          <p:cNvCxnSpPr/>
          <p:nvPr/>
        </p:nvCxnSpPr>
        <p:spPr>
          <a:xfrm>
            <a:off x="15730717" y="26143279"/>
            <a:ext cx="477438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8" name="Straight Connector 417"/>
          <p:cNvCxnSpPr/>
          <p:nvPr/>
        </p:nvCxnSpPr>
        <p:spPr>
          <a:xfrm flipV="1">
            <a:off x="29441109" y="26705282"/>
            <a:ext cx="2508738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Straight Connector 418"/>
          <p:cNvCxnSpPr/>
          <p:nvPr/>
        </p:nvCxnSpPr>
        <p:spPr>
          <a:xfrm>
            <a:off x="27866521" y="26143279"/>
            <a:ext cx="477438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7678400" y="25422391"/>
            <a:ext cx="84189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0" name="TextBox 419"/>
          <p:cNvSpPr txBox="1"/>
          <p:nvPr/>
        </p:nvSpPr>
        <p:spPr>
          <a:xfrm>
            <a:off x="29794200" y="25422391"/>
            <a:ext cx="84189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1" name="TextBox 420"/>
          <p:cNvSpPr txBox="1"/>
          <p:nvPr/>
        </p:nvSpPr>
        <p:spPr>
          <a:xfrm>
            <a:off x="18135600" y="26099910"/>
            <a:ext cx="117051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2" name="TextBox 421"/>
          <p:cNvSpPr txBox="1"/>
          <p:nvPr/>
        </p:nvSpPr>
        <p:spPr>
          <a:xfrm>
            <a:off x="30556200" y="26099910"/>
            <a:ext cx="51328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93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35"/>
          <p:cNvSpPr>
            <a:spLocks noChangeArrowheads="1"/>
          </p:cNvSpPr>
          <p:nvPr/>
        </p:nvSpPr>
        <p:spPr bwMode="auto">
          <a:xfrm>
            <a:off x="6683849" y="9433046"/>
            <a:ext cx="10670735" cy="898866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 sz="4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Freeform 36"/>
          <p:cNvSpPr>
            <a:spLocks noEditPoints="1"/>
          </p:cNvSpPr>
          <p:nvPr/>
        </p:nvSpPr>
        <p:spPr bwMode="auto">
          <a:xfrm>
            <a:off x="8286127" y="10467139"/>
            <a:ext cx="7470348" cy="7954574"/>
          </a:xfrm>
          <a:custGeom>
            <a:avLst/>
            <a:gdLst>
              <a:gd name="T0" fmla="*/ 0 w 1795"/>
              <a:gd name="T1" fmla="*/ 1534 h 1800"/>
              <a:gd name="T2" fmla="*/ 513 w 1795"/>
              <a:gd name="T3" fmla="*/ 1534 h 1800"/>
              <a:gd name="T4" fmla="*/ 513 w 1795"/>
              <a:gd name="T5" fmla="*/ 1800 h 1800"/>
              <a:gd name="T6" fmla="*/ 0 w 1795"/>
              <a:gd name="T7" fmla="*/ 1800 h 1800"/>
              <a:gd name="T8" fmla="*/ 0 w 1795"/>
              <a:gd name="T9" fmla="*/ 1534 h 1800"/>
              <a:gd name="T10" fmla="*/ 1282 w 1795"/>
              <a:gd name="T11" fmla="*/ 0 h 1800"/>
              <a:gd name="T12" fmla="*/ 1795 w 1795"/>
              <a:gd name="T13" fmla="*/ 0 h 1800"/>
              <a:gd name="T14" fmla="*/ 1795 w 1795"/>
              <a:gd name="T15" fmla="*/ 1800 h 1800"/>
              <a:gd name="T16" fmla="*/ 1282 w 1795"/>
              <a:gd name="T17" fmla="*/ 1800 h 1800"/>
              <a:gd name="T18" fmla="*/ 1282 w 1795"/>
              <a:gd name="T19" fmla="*/ 0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95" h="1800">
                <a:moveTo>
                  <a:pt x="0" y="1534"/>
                </a:moveTo>
                <a:lnTo>
                  <a:pt x="513" y="1534"/>
                </a:lnTo>
                <a:lnTo>
                  <a:pt x="513" y="1800"/>
                </a:lnTo>
                <a:lnTo>
                  <a:pt x="0" y="1800"/>
                </a:lnTo>
                <a:lnTo>
                  <a:pt x="0" y="1534"/>
                </a:lnTo>
                <a:close/>
                <a:moveTo>
                  <a:pt x="1282" y="0"/>
                </a:moveTo>
                <a:lnTo>
                  <a:pt x="1795" y="0"/>
                </a:lnTo>
                <a:lnTo>
                  <a:pt x="1795" y="1800"/>
                </a:lnTo>
                <a:lnTo>
                  <a:pt x="1282" y="1800"/>
                </a:lnTo>
                <a:lnTo>
                  <a:pt x="1282" y="0"/>
                </a:lnTo>
                <a:close/>
              </a:path>
            </a:pathLst>
          </a:custGeom>
          <a:solidFill>
            <a:srgbClr val="4F81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 sz="4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Freeform 37"/>
          <p:cNvSpPr>
            <a:spLocks noEditPoints="1"/>
          </p:cNvSpPr>
          <p:nvPr/>
        </p:nvSpPr>
        <p:spPr bwMode="auto">
          <a:xfrm>
            <a:off x="9276623" y="17042921"/>
            <a:ext cx="149823" cy="415405"/>
          </a:xfrm>
          <a:custGeom>
            <a:avLst/>
            <a:gdLst>
              <a:gd name="T0" fmla="*/ 15 w 36"/>
              <a:gd name="T1" fmla="*/ 90 h 94"/>
              <a:gd name="T2" fmla="*/ 15 w 36"/>
              <a:gd name="T3" fmla="*/ 46 h 94"/>
              <a:gd name="T4" fmla="*/ 15 w 36"/>
              <a:gd name="T5" fmla="*/ 4 h 94"/>
              <a:gd name="T6" fmla="*/ 21 w 36"/>
              <a:gd name="T7" fmla="*/ 4 h 94"/>
              <a:gd name="T8" fmla="*/ 21 w 36"/>
              <a:gd name="T9" fmla="*/ 46 h 94"/>
              <a:gd name="T10" fmla="*/ 21 w 36"/>
              <a:gd name="T11" fmla="*/ 90 h 94"/>
              <a:gd name="T12" fmla="*/ 15 w 36"/>
              <a:gd name="T13" fmla="*/ 90 h 94"/>
              <a:gd name="T14" fmla="*/ 0 w 36"/>
              <a:gd name="T15" fmla="*/ 86 h 94"/>
              <a:gd name="T16" fmla="*/ 36 w 36"/>
              <a:gd name="T17" fmla="*/ 86 h 94"/>
              <a:gd name="T18" fmla="*/ 36 w 36"/>
              <a:gd name="T19" fmla="*/ 94 h 94"/>
              <a:gd name="T20" fmla="*/ 0 w 36"/>
              <a:gd name="T21" fmla="*/ 94 h 94"/>
              <a:gd name="T22" fmla="*/ 0 w 36"/>
              <a:gd name="T23" fmla="*/ 86 h 94"/>
              <a:gd name="T24" fmla="*/ 0 w 36"/>
              <a:gd name="T25" fmla="*/ 0 h 94"/>
              <a:gd name="T26" fmla="*/ 36 w 36"/>
              <a:gd name="T27" fmla="*/ 0 h 94"/>
              <a:gd name="T28" fmla="*/ 36 w 36"/>
              <a:gd name="T29" fmla="*/ 8 h 94"/>
              <a:gd name="T30" fmla="*/ 0 w 36"/>
              <a:gd name="T31" fmla="*/ 8 h 94"/>
              <a:gd name="T32" fmla="*/ 0 w 36"/>
              <a:gd name="T33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" h="94">
                <a:moveTo>
                  <a:pt x="15" y="90"/>
                </a:moveTo>
                <a:lnTo>
                  <a:pt x="15" y="46"/>
                </a:lnTo>
                <a:lnTo>
                  <a:pt x="15" y="4"/>
                </a:lnTo>
                <a:lnTo>
                  <a:pt x="21" y="4"/>
                </a:lnTo>
                <a:lnTo>
                  <a:pt x="21" y="46"/>
                </a:lnTo>
                <a:lnTo>
                  <a:pt x="21" y="90"/>
                </a:lnTo>
                <a:lnTo>
                  <a:pt x="15" y="90"/>
                </a:lnTo>
                <a:close/>
                <a:moveTo>
                  <a:pt x="0" y="86"/>
                </a:moveTo>
                <a:lnTo>
                  <a:pt x="36" y="86"/>
                </a:lnTo>
                <a:lnTo>
                  <a:pt x="36" y="94"/>
                </a:lnTo>
                <a:lnTo>
                  <a:pt x="0" y="94"/>
                </a:lnTo>
                <a:lnTo>
                  <a:pt x="0" y="86"/>
                </a:lnTo>
                <a:close/>
                <a:moveTo>
                  <a:pt x="0" y="0"/>
                </a:moveTo>
                <a:lnTo>
                  <a:pt x="36" y="0"/>
                </a:lnTo>
                <a:lnTo>
                  <a:pt x="36" y="8"/>
                </a:lnTo>
                <a:lnTo>
                  <a:pt x="0" y="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 sz="4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Freeform 38"/>
          <p:cNvSpPr>
            <a:spLocks noEditPoints="1"/>
          </p:cNvSpPr>
          <p:nvPr/>
        </p:nvSpPr>
        <p:spPr bwMode="auto">
          <a:xfrm>
            <a:off x="14616152" y="9989865"/>
            <a:ext cx="145663" cy="958970"/>
          </a:xfrm>
          <a:custGeom>
            <a:avLst/>
            <a:gdLst>
              <a:gd name="T0" fmla="*/ 15 w 35"/>
              <a:gd name="T1" fmla="*/ 213 h 217"/>
              <a:gd name="T2" fmla="*/ 15 w 35"/>
              <a:gd name="T3" fmla="*/ 108 h 217"/>
              <a:gd name="T4" fmla="*/ 15 w 35"/>
              <a:gd name="T5" fmla="*/ 4 h 217"/>
              <a:gd name="T6" fmla="*/ 21 w 35"/>
              <a:gd name="T7" fmla="*/ 4 h 217"/>
              <a:gd name="T8" fmla="*/ 21 w 35"/>
              <a:gd name="T9" fmla="*/ 108 h 217"/>
              <a:gd name="T10" fmla="*/ 21 w 35"/>
              <a:gd name="T11" fmla="*/ 213 h 217"/>
              <a:gd name="T12" fmla="*/ 15 w 35"/>
              <a:gd name="T13" fmla="*/ 213 h 217"/>
              <a:gd name="T14" fmla="*/ 0 w 35"/>
              <a:gd name="T15" fmla="*/ 209 h 217"/>
              <a:gd name="T16" fmla="*/ 35 w 35"/>
              <a:gd name="T17" fmla="*/ 209 h 217"/>
              <a:gd name="T18" fmla="*/ 35 w 35"/>
              <a:gd name="T19" fmla="*/ 217 h 217"/>
              <a:gd name="T20" fmla="*/ 0 w 35"/>
              <a:gd name="T21" fmla="*/ 217 h 217"/>
              <a:gd name="T22" fmla="*/ 0 w 35"/>
              <a:gd name="T23" fmla="*/ 209 h 217"/>
              <a:gd name="T24" fmla="*/ 0 w 35"/>
              <a:gd name="T25" fmla="*/ 0 h 217"/>
              <a:gd name="T26" fmla="*/ 35 w 35"/>
              <a:gd name="T27" fmla="*/ 0 h 217"/>
              <a:gd name="T28" fmla="*/ 35 w 35"/>
              <a:gd name="T29" fmla="*/ 8 h 217"/>
              <a:gd name="T30" fmla="*/ 0 w 35"/>
              <a:gd name="T31" fmla="*/ 8 h 217"/>
              <a:gd name="T32" fmla="*/ 0 w 35"/>
              <a:gd name="T33" fmla="*/ 0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5" h="217">
                <a:moveTo>
                  <a:pt x="15" y="213"/>
                </a:moveTo>
                <a:lnTo>
                  <a:pt x="15" y="108"/>
                </a:lnTo>
                <a:lnTo>
                  <a:pt x="15" y="4"/>
                </a:lnTo>
                <a:lnTo>
                  <a:pt x="21" y="4"/>
                </a:lnTo>
                <a:lnTo>
                  <a:pt x="21" y="108"/>
                </a:lnTo>
                <a:lnTo>
                  <a:pt x="21" y="213"/>
                </a:lnTo>
                <a:lnTo>
                  <a:pt x="15" y="213"/>
                </a:lnTo>
                <a:close/>
                <a:moveTo>
                  <a:pt x="0" y="209"/>
                </a:moveTo>
                <a:lnTo>
                  <a:pt x="35" y="209"/>
                </a:lnTo>
                <a:lnTo>
                  <a:pt x="35" y="217"/>
                </a:lnTo>
                <a:lnTo>
                  <a:pt x="0" y="217"/>
                </a:lnTo>
                <a:lnTo>
                  <a:pt x="0" y="209"/>
                </a:lnTo>
                <a:close/>
                <a:moveTo>
                  <a:pt x="0" y="0"/>
                </a:moveTo>
                <a:lnTo>
                  <a:pt x="35" y="0"/>
                </a:lnTo>
                <a:lnTo>
                  <a:pt x="35" y="8"/>
                </a:lnTo>
                <a:lnTo>
                  <a:pt x="0" y="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 sz="4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tangle 39"/>
          <p:cNvSpPr>
            <a:spLocks noChangeArrowheads="1"/>
          </p:cNvSpPr>
          <p:nvPr/>
        </p:nvSpPr>
        <p:spPr bwMode="auto">
          <a:xfrm>
            <a:off x="6671367" y="9433046"/>
            <a:ext cx="24971" cy="8988668"/>
          </a:xfrm>
          <a:prstGeom prst="rect">
            <a:avLst/>
          </a:prstGeom>
          <a:solidFill>
            <a:srgbClr val="868686"/>
          </a:solidFill>
          <a:ln w="1588" cap="flat">
            <a:solidFill>
              <a:srgbClr val="868686"/>
            </a:solidFill>
            <a:prstDash val="solid"/>
            <a:bevel/>
            <a:headEnd/>
            <a:tailEnd/>
          </a:ln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 sz="4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Freeform 40"/>
          <p:cNvSpPr>
            <a:spLocks noEditPoints="1"/>
          </p:cNvSpPr>
          <p:nvPr/>
        </p:nvSpPr>
        <p:spPr bwMode="auto">
          <a:xfrm>
            <a:off x="6579807" y="9415369"/>
            <a:ext cx="104045" cy="9024022"/>
          </a:xfrm>
          <a:custGeom>
            <a:avLst/>
            <a:gdLst>
              <a:gd name="T0" fmla="*/ 0 w 25"/>
              <a:gd name="T1" fmla="*/ 2033 h 2042"/>
              <a:gd name="T2" fmla="*/ 25 w 25"/>
              <a:gd name="T3" fmla="*/ 2033 h 2042"/>
              <a:gd name="T4" fmla="*/ 25 w 25"/>
              <a:gd name="T5" fmla="*/ 2042 h 2042"/>
              <a:gd name="T6" fmla="*/ 0 w 25"/>
              <a:gd name="T7" fmla="*/ 2042 h 2042"/>
              <a:gd name="T8" fmla="*/ 0 w 25"/>
              <a:gd name="T9" fmla="*/ 2033 h 2042"/>
              <a:gd name="T10" fmla="*/ 0 w 25"/>
              <a:gd name="T11" fmla="*/ 1830 h 2042"/>
              <a:gd name="T12" fmla="*/ 25 w 25"/>
              <a:gd name="T13" fmla="*/ 1830 h 2042"/>
              <a:gd name="T14" fmla="*/ 25 w 25"/>
              <a:gd name="T15" fmla="*/ 1839 h 2042"/>
              <a:gd name="T16" fmla="*/ 0 w 25"/>
              <a:gd name="T17" fmla="*/ 1839 h 2042"/>
              <a:gd name="T18" fmla="*/ 0 w 25"/>
              <a:gd name="T19" fmla="*/ 1830 h 2042"/>
              <a:gd name="T20" fmla="*/ 0 w 25"/>
              <a:gd name="T21" fmla="*/ 1627 h 2042"/>
              <a:gd name="T22" fmla="*/ 25 w 25"/>
              <a:gd name="T23" fmla="*/ 1627 h 2042"/>
              <a:gd name="T24" fmla="*/ 25 w 25"/>
              <a:gd name="T25" fmla="*/ 1635 h 2042"/>
              <a:gd name="T26" fmla="*/ 0 w 25"/>
              <a:gd name="T27" fmla="*/ 1635 h 2042"/>
              <a:gd name="T28" fmla="*/ 0 w 25"/>
              <a:gd name="T29" fmla="*/ 1627 h 2042"/>
              <a:gd name="T30" fmla="*/ 0 w 25"/>
              <a:gd name="T31" fmla="*/ 1423 h 2042"/>
              <a:gd name="T32" fmla="*/ 25 w 25"/>
              <a:gd name="T33" fmla="*/ 1423 h 2042"/>
              <a:gd name="T34" fmla="*/ 25 w 25"/>
              <a:gd name="T35" fmla="*/ 1432 h 2042"/>
              <a:gd name="T36" fmla="*/ 0 w 25"/>
              <a:gd name="T37" fmla="*/ 1432 h 2042"/>
              <a:gd name="T38" fmla="*/ 0 w 25"/>
              <a:gd name="T39" fmla="*/ 1423 h 2042"/>
              <a:gd name="T40" fmla="*/ 0 w 25"/>
              <a:gd name="T41" fmla="*/ 1220 h 2042"/>
              <a:gd name="T42" fmla="*/ 25 w 25"/>
              <a:gd name="T43" fmla="*/ 1220 h 2042"/>
              <a:gd name="T44" fmla="*/ 25 w 25"/>
              <a:gd name="T45" fmla="*/ 1228 h 2042"/>
              <a:gd name="T46" fmla="*/ 0 w 25"/>
              <a:gd name="T47" fmla="*/ 1228 h 2042"/>
              <a:gd name="T48" fmla="*/ 0 w 25"/>
              <a:gd name="T49" fmla="*/ 1220 h 2042"/>
              <a:gd name="T50" fmla="*/ 0 w 25"/>
              <a:gd name="T51" fmla="*/ 1017 h 2042"/>
              <a:gd name="T52" fmla="*/ 25 w 25"/>
              <a:gd name="T53" fmla="*/ 1017 h 2042"/>
              <a:gd name="T54" fmla="*/ 25 w 25"/>
              <a:gd name="T55" fmla="*/ 1025 h 2042"/>
              <a:gd name="T56" fmla="*/ 0 w 25"/>
              <a:gd name="T57" fmla="*/ 1025 h 2042"/>
              <a:gd name="T58" fmla="*/ 0 w 25"/>
              <a:gd name="T59" fmla="*/ 1017 h 2042"/>
              <a:gd name="T60" fmla="*/ 0 w 25"/>
              <a:gd name="T61" fmla="*/ 813 h 2042"/>
              <a:gd name="T62" fmla="*/ 25 w 25"/>
              <a:gd name="T63" fmla="*/ 813 h 2042"/>
              <a:gd name="T64" fmla="*/ 25 w 25"/>
              <a:gd name="T65" fmla="*/ 822 h 2042"/>
              <a:gd name="T66" fmla="*/ 0 w 25"/>
              <a:gd name="T67" fmla="*/ 822 h 2042"/>
              <a:gd name="T68" fmla="*/ 0 w 25"/>
              <a:gd name="T69" fmla="*/ 813 h 2042"/>
              <a:gd name="T70" fmla="*/ 0 w 25"/>
              <a:gd name="T71" fmla="*/ 610 h 2042"/>
              <a:gd name="T72" fmla="*/ 25 w 25"/>
              <a:gd name="T73" fmla="*/ 610 h 2042"/>
              <a:gd name="T74" fmla="*/ 25 w 25"/>
              <a:gd name="T75" fmla="*/ 618 h 2042"/>
              <a:gd name="T76" fmla="*/ 0 w 25"/>
              <a:gd name="T77" fmla="*/ 618 h 2042"/>
              <a:gd name="T78" fmla="*/ 0 w 25"/>
              <a:gd name="T79" fmla="*/ 610 h 2042"/>
              <a:gd name="T80" fmla="*/ 0 w 25"/>
              <a:gd name="T81" fmla="*/ 406 h 2042"/>
              <a:gd name="T82" fmla="*/ 25 w 25"/>
              <a:gd name="T83" fmla="*/ 406 h 2042"/>
              <a:gd name="T84" fmla="*/ 25 w 25"/>
              <a:gd name="T85" fmla="*/ 415 h 2042"/>
              <a:gd name="T86" fmla="*/ 0 w 25"/>
              <a:gd name="T87" fmla="*/ 415 h 2042"/>
              <a:gd name="T88" fmla="*/ 0 w 25"/>
              <a:gd name="T89" fmla="*/ 406 h 2042"/>
              <a:gd name="T90" fmla="*/ 0 w 25"/>
              <a:gd name="T91" fmla="*/ 203 h 2042"/>
              <a:gd name="T92" fmla="*/ 25 w 25"/>
              <a:gd name="T93" fmla="*/ 203 h 2042"/>
              <a:gd name="T94" fmla="*/ 25 w 25"/>
              <a:gd name="T95" fmla="*/ 211 h 2042"/>
              <a:gd name="T96" fmla="*/ 0 w 25"/>
              <a:gd name="T97" fmla="*/ 211 h 2042"/>
              <a:gd name="T98" fmla="*/ 0 w 25"/>
              <a:gd name="T99" fmla="*/ 203 h 2042"/>
              <a:gd name="T100" fmla="*/ 0 w 25"/>
              <a:gd name="T101" fmla="*/ 0 h 2042"/>
              <a:gd name="T102" fmla="*/ 25 w 25"/>
              <a:gd name="T103" fmla="*/ 0 h 2042"/>
              <a:gd name="T104" fmla="*/ 25 w 25"/>
              <a:gd name="T105" fmla="*/ 8 h 2042"/>
              <a:gd name="T106" fmla="*/ 0 w 25"/>
              <a:gd name="T107" fmla="*/ 8 h 2042"/>
              <a:gd name="T108" fmla="*/ 0 w 25"/>
              <a:gd name="T109" fmla="*/ 0 h 2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5" h="2042">
                <a:moveTo>
                  <a:pt x="0" y="2033"/>
                </a:moveTo>
                <a:lnTo>
                  <a:pt x="25" y="2033"/>
                </a:lnTo>
                <a:lnTo>
                  <a:pt x="25" y="2042"/>
                </a:lnTo>
                <a:lnTo>
                  <a:pt x="0" y="2042"/>
                </a:lnTo>
                <a:lnTo>
                  <a:pt x="0" y="2033"/>
                </a:lnTo>
                <a:close/>
                <a:moveTo>
                  <a:pt x="0" y="1830"/>
                </a:moveTo>
                <a:lnTo>
                  <a:pt x="25" y="1830"/>
                </a:lnTo>
                <a:lnTo>
                  <a:pt x="25" y="1839"/>
                </a:lnTo>
                <a:lnTo>
                  <a:pt x="0" y="1839"/>
                </a:lnTo>
                <a:lnTo>
                  <a:pt x="0" y="1830"/>
                </a:lnTo>
                <a:close/>
                <a:moveTo>
                  <a:pt x="0" y="1627"/>
                </a:moveTo>
                <a:lnTo>
                  <a:pt x="25" y="1627"/>
                </a:lnTo>
                <a:lnTo>
                  <a:pt x="25" y="1635"/>
                </a:lnTo>
                <a:lnTo>
                  <a:pt x="0" y="1635"/>
                </a:lnTo>
                <a:lnTo>
                  <a:pt x="0" y="1627"/>
                </a:lnTo>
                <a:close/>
                <a:moveTo>
                  <a:pt x="0" y="1423"/>
                </a:moveTo>
                <a:lnTo>
                  <a:pt x="25" y="1423"/>
                </a:lnTo>
                <a:lnTo>
                  <a:pt x="25" y="1432"/>
                </a:lnTo>
                <a:lnTo>
                  <a:pt x="0" y="1432"/>
                </a:lnTo>
                <a:lnTo>
                  <a:pt x="0" y="1423"/>
                </a:lnTo>
                <a:close/>
                <a:moveTo>
                  <a:pt x="0" y="1220"/>
                </a:moveTo>
                <a:lnTo>
                  <a:pt x="25" y="1220"/>
                </a:lnTo>
                <a:lnTo>
                  <a:pt x="25" y="1228"/>
                </a:lnTo>
                <a:lnTo>
                  <a:pt x="0" y="1228"/>
                </a:lnTo>
                <a:lnTo>
                  <a:pt x="0" y="1220"/>
                </a:lnTo>
                <a:close/>
                <a:moveTo>
                  <a:pt x="0" y="1017"/>
                </a:moveTo>
                <a:lnTo>
                  <a:pt x="25" y="1017"/>
                </a:lnTo>
                <a:lnTo>
                  <a:pt x="25" y="1025"/>
                </a:lnTo>
                <a:lnTo>
                  <a:pt x="0" y="1025"/>
                </a:lnTo>
                <a:lnTo>
                  <a:pt x="0" y="1017"/>
                </a:lnTo>
                <a:close/>
                <a:moveTo>
                  <a:pt x="0" y="813"/>
                </a:moveTo>
                <a:lnTo>
                  <a:pt x="25" y="813"/>
                </a:lnTo>
                <a:lnTo>
                  <a:pt x="25" y="822"/>
                </a:lnTo>
                <a:lnTo>
                  <a:pt x="0" y="822"/>
                </a:lnTo>
                <a:lnTo>
                  <a:pt x="0" y="813"/>
                </a:lnTo>
                <a:close/>
                <a:moveTo>
                  <a:pt x="0" y="610"/>
                </a:moveTo>
                <a:lnTo>
                  <a:pt x="25" y="610"/>
                </a:lnTo>
                <a:lnTo>
                  <a:pt x="25" y="618"/>
                </a:lnTo>
                <a:lnTo>
                  <a:pt x="0" y="618"/>
                </a:lnTo>
                <a:lnTo>
                  <a:pt x="0" y="610"/>
                </a:lnTo>
                <a:close/>
                <a:moveTo>
                  <a:pt x="0" y="406"/>
                </a:moveTo>
                <a:lnTo>
                  <a:pt x="25" y="406"/>
                </a:lnTo>
                <a:lnTo>
                  <a:pt x="25" y="415"/>
                </a:lnTo>
                <a:lnTo>
                  <a:pt x="0" y="415"/>
                </a:lnTo>
                <a:lnTo>
                  <a:pt x="0" y="406"/>
                </a:lnTo>
                <a:close/>
                <a:moveTo>
                  <a:pt x="0" y="203"/>
                </a:moveTo>
                <a:lnTo>
                  <a:pt x="25" y="203"/>
                </a:lnTo>
                <a:lnTo>
                  <a:pt x="25" y="211"/>
                </a:lnTo>
                <a:lnTo>
                  <a:pt x="0" y="211"/>
                </a:lnTo>
                <a:lnTo>
                  <a:pt x="0" y="203"/>
                </a:lnTo>
                <a:close/>
                <a:moveTo>
                  <a:pt x="0" y="0"/>
                </a:moveTo>
                <a:lnTo>
                  <a:pt x="25" y="0"/>
                </a:lnTo>
                <a:lnTo>
                  <a:pt x="25" y="8"/>
                </a:lnTo>
                <a:lnTo>
                  <a:pt x="0" y="8"/>
                </a:lnTo>
                <a:lnTo>
                  <a:pt x="0" y="0"/>
                </a:lnTo>
                <a:close/>
              </a:path>
            </a:pathLst>
          </a:custGeom>
          <a:solidFill>
            <a:srgbClr val="868686"/>
          </a:solidFill>
          <a:ln w="1588" cap="flat">
            <a:solidFill>
              <a:srgbClr val="868686"/>
            </a:solidFill>
            <a:prstDash val="solid"/>
            <a:bevel/>
            <a:headEnd/>
            <a:tailEnd/>
          </a:ln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 sz="4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tangle 41"/>
          <p:cNvSpPr>
            <a:spLocks noChangeArrowheads="1"/>
          </p:cNvSpPr>
          <p:nvPr/>
        </p:nvSpPr>
        <p:spPr bwMode="auto">
          <a:xfrm>
            <a:off x="6683849" y="18399616"/>
            <a:ext cx="10670735" cy="39774"/>
          </a:xfrm>
          <a:prstGeom prst="rect">
            <a:avLst/>
          </a:prstGeom>
          <a:solidFill>
            <a:srgbClr val="868686"/>
          </a:solidFill>
          <a:ln w="1588" cap="flat">
            <a:solidFill>
              <a:srgbClr val="868686"/>
            </a:solidFill>
            <a:prstDash val="solid"/>
            <a:bevel/>
            <a:headEnd/>
            <a:tailEnd/>
          </a:ln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 sz="4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Freeform 42"/>
          <p:cNvSpPr>
            <a:spLocks noEditPoints="1"/>
          </p:cNvSpPr>
          <p:nvPr/>
        </p:nvSpPr>
        <p:spPr bwMode="auto">
          <a:xfrm>
            <a:off x="6671366" y="18421713"/>
            <a:ext cx="10695706" cy="198866"/>
          </a:xfrm>
          <a:custGeom>
            <a:avLst/>
            <a:gdLst>
              <a:gd name="T0" fmla="*/ 6 w 2570"/>
              <a:gd name="T1" fmla="*/ 0 h 45"/>
              <a:gd name="T2" fmla="*/ 6 w 2570"/>
              <a:gd name="T3" fmla="*/ 45 h 45"/>
              <a:gd name="T4" fmla="*/ 0 w 2570"/>
              <a:gd name="T5" fmla="*/ 45 h 45"/>
              <a:gd name="T6" fmla="*/ 0 w 2570"/>
              <a:gd name="T7" fmla="*/ 0 h 45"/>
              <a:gd name="T8" fmla="*/ 6 w 2570"/>
              <a:gd name="T9" fmla="*/ 0 h 45"/>
              <a:gd name="T10" fmla="*/ 1288 w 2570"/>
              <a:gd name="T11" fmla="*/ 0 h 45"/>
              <a:gd name="T12" fmla="*/ 1288 w 2570"/>
              <a:gd name="T13" fmla="*/ 45 h 45"/>
              <a:gd name="T14" fmla="*/ 1283 w 2570"/>
              <a:gd name="T15" fmla="*/ 45 h 45"/>
              <a:gd name="T16" fmla="*/ 1283 w 2570"/>
              <a:gd name="T17" fmla="*/ 0 h 45"/>
              <a:gd name="T18" fmla="*/ 1288 w 2570"/>
              <a:gd name="T19" fmla="*/ 0 h 45"/>
              <a:gd name="T20" fmla="*/ 2570 w 2570"/>
              <a:gd name="T21" fmla="*/ 0 h 45"/>
              <a:gd name="T22" fmla="*/ 2570 w 2570"/>
              <a:gd name="T23" fmla="*/ 45 h 45"/>
              <a:gd name="T24" fmla="*/ 2564 w 2570"/>
              <a:gd name="T25" fmla="*/ 45 h 45"/>
              <a:gd name="T26" fmla="*/ 2564 w 2570"/>
              <a:gd name="T27" fmla="*/ 0 h 45"/>
              <a:gd name="T28" fmla="*/ 2570 w 2570"/>
              <a:gd name="T29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70" h="45">
                <a:moveTo>
                  <a:pt x="6" y="0"/>
                </a:moveTo>
                <a:lnTo>
                  <a:pt x="6" y="45"/>
                </a:lnTo>
                <a:lnTo>
                  <a:pt x="0" y="45"/>
                </a:lnTo>
                <a:lnTo>
                  <a:pt x="0" y="0"/>
                </a:lnTo>
                <a:lnTo>
                  <a:pt x="6" y="0"/>
                </a:lnTo>
                <a:close/>
                <a:moveTo>
                  <a:pt x="1288" y="0"/>
                </a:moveTo>
                <a:lnTo>
                  <a:pt x="1288" y="45"/>
                </a:lnTo>
                <a:lnTo>
                  <a:pt x="1283" y="45"/>
                </a:lnTo>
                <a:lnTo>
                  <a:pt x="1283" y="0"/>
                </a:lnTo>
                <a:lnTo>
                  <a:pt x="1288" y="0"/>
                </a:lnTo>
                <a:close/>
                <a:moveTo>
                  <a:pt x="2570" y="0"/>
                </a:moveTo>
                <a:lnTo>
                  <a:pt x="2570" y="45"/>
                </a:lnTo>
                <a:lnTo>
                  <a:pt x="2564" y="45"/>
                </a:lnTo>
                <a:lnTo>
                  <a:pt x="2564" y="0"/>
                </a:lnTo>
                <a:lnTo>
                  <a:pt x="2570" y="0"/>
                </a:lnTo>
                <a:close/>
              </a:path>
            </a:pathLst>
          </a:custGeom>
          <a:solidFill>
            <a:srgbClr val="868686"/>
          </a:solidFill>
          <a:ln w="1588" cap="flat">
            <a:solidFill>
              <a:srgbClr val="868686"/>
            </a:solidFill>
            <a:prstDash val="solid"/>
            <a:bevel/>
            <a:headEnd/>
            <a:tailEnd/>
          </a:ln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 sz="4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ectangle 43"/>
          <p:cNvSpPr>
            <a:spLocks noChangeArrowheads="1"/>
          </p:cNvSpPr>
          <p:nvPr/>
        </p:nvSpPr>
        <p:spPr bwMode="auto">
          <a:xfrm>
            <a:off x="5892668" y="18077015"/>
            <a:ext cx="28533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</a:rPr>
              <a:t>0</a:t>
            </a:r>
            <a:endParaRPr lang="en-US" altLang="en-US" sz="4800"/>
          </a:p>
        </p:txBody>
      </p:sp>
      <p:sp>
        <p:nvSpPr>
          <p:cNvPr id="53" name="Rectangle 44"/>
          <p:cNvSpPr>
            <a:spLocks noChangeArrowheads="1"/>
          </p:cNvSpPr>
          <p:nvPr/>
        </p:nvSpPr>
        <p:spPr bwMode="auto">
          <a:xfrm>
            <a:off x="5638800" y="17175496"/>
            <a:ext cx="71333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 dirty="0">
                <a:solidFill>
                  <a:srgbClr val="000000"/>
                </a:solidFill>
              </a:rPr>
              <a:t>0.1</a:t>
            </a:r>
            <a:endParaRPr lang="en-US" altLang="en-US" sz="4800" dirty="0"/>
          </a:p>
        </p:txBody>
      </p:sp>
      <p:sp>
        <p:nvSpPr>
          <p:cNvPr id="54" name="Rectangle 45"/>
          <p:cNvSpPr>
            <a:spLocks noChangeArrowheads="1"/>
          </p:cNvSpPr>
          <p:nvPr/>
        </p:nvSpPr>
        <p:spPr bwMode="auto">
          <a:xfrm>
            <a:off x="5638800" y="16278396"/>
            <a:ext cx="71333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</a:rPr>
              <a:t>0.2</a:t>
            </a:r>
            <a:endParaRPr lang="en-US" altLang="en-US" sz="4800"/>
          </a:p>
        </p:txBody>
      </p:sp>
      <p:sp>
        <p:nvSpPr>
          <p:cNvPr id="55" name="Rectangle 46"/>
          <p:cNvSpPr>
            <a:spLocks noChangeArrowheads="1"/>
          </p:cNvSpPr>
          <p:nvPr/>
        </p:nvSpPr>
        <p:spPr bwMode="auto">
          <a:xfrm>
            <a:off x="5638800" y="15376878"/>
            <a:ext cx="71333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</a:rPr>
              <a:t>0.3</a:t>
            </a:r>
            <a:endParaRPr lang="en-US" altLang="en-US" sz="4800"/>
          </a:p>
        </p:txBody>
      </p:sp>
      <p:sp>
        <p:nvSpPr>
          <p:cNvPr id="56" name="Rectangle 47"/>
          <p:cNvSpPr>
            <a:spLocks noChangeArrowheads="1"/>
          </p:cNvSpPr>
          <p:nvPr/>
        </p:nvSpPr>
        <p:spPr bwMode="auto">
          <a:xfrm>
            <a:off x="5638800" y="14479779"/>
            <a:ext cx="71333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 dirty="0">
                <a:solidFill>
                  <a:srgbClr val="000000"/>
                </a:solidFill>
              </a:rPr>
              <a:t>0.4</a:t>
            </a:r>
            <a:endParaRPr lang="en-US" altLang="en-US" sz="4800" dirty="0"/>
          </a:p>
        </p:txBody>
      </p:sp>
      <p:sp>
        <p:nvSpPr>
          <p:cNvPr id="57" name="Rectangle 48"/>
          <p:cNvSpPr>
            <a:spLocks noChangeArrowheads="1"/>
          </p:cNvSpPr>
          <p:nvPr/>
        </p:nvSpPr>
        <p:spPr bwMode="auto">
          <a:xfrm>
            <a:off x="5638800" y="13582679"/>
            <a:ext cx="71333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</a:rPr>
              <a:t>0.5</a:t>
            </a:r>
            <a:endParaRPr lang="en-US" altLang="en-US" sz="4800"/>
          </a:p>
        </p:txBody>
      </p:sp>
      <p:sp>
        <p:nvSpPr>
          <p:cNvPr id="58" name="Rectangle 49"/>
          <p:cNvSpPr>
            <a:spLocks noChangeArrowheads="1"/>
          </p:cNvSpPr>
          <p:nvPr/>
        </p:nvSpPr>
        <p:spPr bwMode="auto">
          <a:xfrm>
            <a:off x="5638800" y="12681161"/>
            <a:ext cx="71333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</a:rPr>
              <a:t>0.6</a:t>
            </a:r>
            <a:endParaRPr lang="en-US" altLang="en-US" sz="4800"/>
          </a:p>
        </p:txBody>
      </p:sp>
      <p:sp>
        <p:nvSpPr>
          <p:cNvPr id="59" name="Rectangle 50"/>
          <p:cNvSpPr>
            <a:spLocks noChangeArrowheads="1"/>
          </p:cNvSpPr>
          <p:nvPr/>
        </p:nvSpPr>
        <p:spPr bwMode="auto">
          <a:xfrm>
            <a:off x="5638800" y="11784063"/>
            <a:ext cx="71333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</a:rPr>
              <a:t>0.7</a:t>
            </a:r>
            <a:endParaRPr lang="en-US" altLang="en-US" sz="4800"/>
          </a:p>
        </p:txBody>
      </p:sp>
      <p:sp>
        <p:nvSpPr>
          <p:cNvPr id="60" name="Rectangle 51"/>
          <p:cNvSpPr>
            <a:spLocks noChangeArrowheads="1"/>
          </p:cNvSpPr>
          <p:nvPr/>
        </p:nvSpPr>
        <p:spPr bwMode="auto">
          <a:xfrm>
            <a:off x="5638800" y="10882545"/>
            <a:ext cx="71333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</a:rPr>
              <a:t>0.8</a:t>
            </a:r>
            <a:endParaRPr lang="en-US" altLang="en-US" sz="4800"/>
          </a:p>
        </p:txBody>
      </p:sp>
      <p:sp>
        <p:nvSpPr>
          <p:cNvPr id="61" name="Rectangle 52"/>
          <p:cNvSpPr>
            <a:spLocks noChangeArrowheads="1"/>
          </p:cNvSpPr>
          <p:nvPr/>
        </p:nvSpPr>
        <p:spPr bwMode="auto">
          <a:xfrm>
            <a:off x="5638800" y="9985444"/>
            <a:ext cx="71333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</a:rPr>
              <a:t>0.9</a:t>
            </a:r>
            <a:endParaRPr lang="en-US" altLang="en-US" sz="4800"/>
          </a:p>
        </p:txBody>
      </p:sp>
      <p:sp>
        <p:nvSpPr>
          <p:cNvPr id="62" name="Rectangle 53"/>
          <p:cNvSpPr>
            <a:spLocks noChangeArrowheads="1"/>
          </p:cNvSpPr>
          <p:nvPr/>
        </p:nvSpPr>
        <p:spPr bwMode="auto">
          <a:xfrm>
            <a:off x="5892668" y="9083926"/>
            <a:ext cx="28533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</a:rPr>
              <a:t>1</a:t>
            </a:r>
            <a:endParaRPr lang="en-US" altLang="en-US" sz="4800"/>
          </a:p>
        </p:txBody>
      </p:sp>
      <p:sp>
        <p:nvSpPr>
          <p:cNvPr id="63" name="Rectangle 54"/>
          <p:cNvSpPr>
            <a:spLocks noChangeArrowheads="1"/>
          </p:cNvSpPr>
          <p:nvPr/>
        </p:nvSpPr>
        <p:spPr bwMode="auto">
          <a:xfrm>
            <a:off x="6400800" y="18819442"/>
            <a:ext cx="586699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5400" dirty="0">
                <a:solidFill>
                  <a:srgbClr val="000000"/>
                </a:solidFill>
              </a:rPr>
              <a:t>empty vector + dox</a:t>
            </a:r>
            <a:endParaRPr lang="en-US" altLang="en-US" sz="5400" dirty="0"/>
          </a:p>
        </p:txBody>
      </p:sp>
      <p:sp>
        <p:nvSpPr>
          <p:cNvPr id="64" name="Rectangle 55"/>
          <p:cNvSpPr>
            <a:spLocks noChangeArrowheads="1"/>
          </p:cNvSpPr>
          <p:nvPr/>
        </p:nvSpPr>
        <p:spPr bwMode="auto">
          <a:xfrm>
            <a:off x="13350977" y="18819442"/>
            <a:ext cx="525143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5400" dirty="0" smtClean="0">
                <a:solidFill>
                  <a:srgbClr val="000000"/>
                </a:solidFill>
              </a:rPr>
              <a:t>FPN </a:t>
            </a:r>
            <a:r>
              <a:rPr lang="en-US" altLang="en-US" sz="5400" dirty="0" err="1" smtClean="0">
                <a:solidFill>
                  <a:srgbClr val="000000"/>
                </a:solidFill>
              </a:rPr>
              <a:t>tet</a:t>
            </a:r>
            <a:r>
              <a:rPr lang="en-US" altLang="en-US" sz="5400" dirty="0" smtClean="0">
                <a:solidFill>
                  <a:srgbClr val="000000"/>
                </a:solidFill>
              </a:rPr>
              <a:t>-on + </a:t>
            </a:r>
            <a:r>
              <a:rPr lang="en-US" altLang="en-US" sz="5400" dirty="0">
                <a:solidFill>
                  <a:srgbClr val="000000"/>
                </a:solidFill>
              </a:rPr>
              <a:t>dox</a:t>
            </a:r>
            <a:endParaRPr lang="en-US" altLang="en-US" sz="5400" dirty="0"/>
          </a:p>
        </p:txBody>
      </p:sp>
      <p:sp>
        <p:nvSpPr>
          <p:cNvPr id="67" name="Rectangle 66"/>
          <p:cNvSpPr/>
          <p:nvPr/>
        </p:nvSpPr>
        <p:spPr>
          <a:xfrm>
            <a:off x="14008567" y="8778875"/>
            <a:ext cx="1383833" cy="1543271"/>
          </a:xfrm>
          <a:prstGeom prst="rect">
            <a:avLst/>
          </a:prstGeom>
        </p:spPr>
        <p:txBody>
          <a:bodyPr wrap="none" lIns="522506" tIns="261253" rIns="522506" bIns="261253">
            <a:spAutoFit/>
          </a:bodyPr>
          <a:lstStyle/>
          <a:p>
            <a:r>
              <a:rPr lang="en-US" sz="66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7561" y="7010891"/>
            <a:ext cx="8449827" cy="6830796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7328" y="13989598"/>
            <a:ext cx="8420059" cy="6806732"/>
          </a:xfrm>
          <a:prstGeom prst="rect">
            <a:avLst/>
          </a:prstGeom>
        </p:spPr>
      </p:pic>
      <p:sp>
        <p:nvSpPr>
          <p:cNvPr id="75" name="TextBox 74"/>
          <p:cNvSpPr txBox="1"/>
          <p:nvPr/>
        </p:nvSpPr>
        <p:spPr>
          <a:xfrm>
            <a:off x="26235042" y="7162800"/>
            <a:ext cx="457048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Empty vector</a:t>
            </a:r>
          </a:p>
          <a:p>
            <a:pPr algn="ctr"/>
            <a:r>
              <a:rPr lang="en-US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+dox</a:t>
            </a:r>
            <a:endParaRPr lang="en-US" sz="5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26516856" y="14095274"/>
            <a:ext cx="387798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FPN </a:t>
            </a:r>
            <a:r>
              <a:rPr lang="en-US" sz="5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tet</a:t>
            </a:r>
            <a:r>
              <a:rPr lang="en-US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-on </a:t>
            </a:r>
          </a:p>
          <a:p>
            <a:pPr algn="ctr"/>
            <a:r>
              <a:rPr lang="en-US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+dox</a:t>
            </a:r>
            <a:endParaRPr lang="en-US" sz="5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9" name="Straight Connector 78"/>
          <p:cNvCxnSpPr/>
          <p:nvPr/>
        </p:nvCxnSpPr>
        <p:spPr>
          <a:xfrm>
            <a:off x="32518215" y="19459593"/>
            <a:ext cx="565556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32518215" y="13506951"/>
            <a:ext cx="565556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244760" y="1830920"/>
            <a:ext cx="13468752" cy="16773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29000" y="6172200"/>
            <a:ext cx="918841" cy="16773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631400" y="6172200"/>
            <a:ext cx="918841" cy="16773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785355" y="8114745"/>
            <a:ext cx="26212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p</a:t>
            </a:r>
            <a:r>
              <a:rPr lang="en-US" sz="5400" dirty="0" smtClean="0"/>
              <a:t>&lt;1x10</a:t>
            </a:r>
            <a:r>
              <a:rPr lang="en-US" sz="5400" baseline="30000" dirty="0" smtClean="0"/>
              <a:t>-5</a:t>
            </a:r>
            <a:endParaRPr lang="en-US" sz="5400" baseline="30000" dirty="0"/>
          </a:p>
        </p:txBody>
      </p:sp>
      <p:grpSp>
        <p:nvGrpSpPr>
          <p:cNvPr id="8" name="Group 7"/>
          <p:cNvGrpSpPr/>
          <p:nvPr/>
        </p:nvGrpSpPr>
        <p:grpSpPr>
          <a:xfrm>
            <a:off x="6204912" y="26024598"/>
            <a:ext cx="13282228" cy="11748660"/>
            <a:chOff x="4059622" y="25234900"/>
            <a:chExt cx="13282228" cy="9369028"/>
          </a:xfrm>
        </p:grpSpPr>
        <p:sp>
          <p:nvSpPr>
            <p:cNvPr id="68" name="Rectangle 7"/>
            <p:cNvSpPr>
              <a:spLocks noChangeArrowheads="1"/>
            </p:cNvSpPr>
            <p:nvPr/>
          </p:nvSpPr>
          <p:spPr bwMode="auto">
            <a:xfrm>
              <a:off x="8286126" y="25568275"/>
              <a:ext cx="9055723" cy="80279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Freeform 8"/>
            <p:cNvSpPr>
              <a:spLocks noEditPoints="1"/>
            </p:cNvSpPr>
            <p:nvPr/>
          </p:nvSpPr>
          <p:spPr bwMode="auto">
            <a:xfrm>
              <a:off x="9010650" y="28782963"/>
              <a:ext cx="6864350" cy="4813300"/>
            </a:xfrm>
            <a:custGeom>
              <a:avLst/>
              <a:gdLst>
                <a:gd name="T0" fmla="*/ 0 w 4324"/>
                <a:gd name="T1" fmla="*/ 0 h 3032"/>
                <a:gd name="T2" fmla="*/ 1235 w 4324"/>
                <a:gd name="T3" fmla="*/ 0 h 3032"/>
                <a:gd name="T4" fmla="*/ 1235 w 4324"/>
                <a:gd name="T5" fmla="*/ 3032 h 3032"/>
                <a:gd name="T6" fmla="*/ 0 w 4324"/>
                <a:gd name="T7" fmla="*/ 3032 h 3032"/>
                <a:gd name="T8" fmla="*/ 0 w 4324"/>
                <a:gd name="T9" fmla="*/ 0 h 3032"/>
                <a:gd name="T10" fmla="*/ 3088 w 4324"/>
                <a:gd name="T11" fmla="*/ 1520 h 3032"/>
                <a:gd name="T12" fmla="*/ 4324 w 4324"/>
                <a:gd name="T13" fmla="*/ 1520 h 3032"/>
                <a:gd name="T14" fmla="*/ 4324 w 4324"/>
                <a:gd name="T15" fmla="*/ 3032 h 3032"/>
                <a:gd name="T16" fmla="*/ 3088 w 4324"/>
                <a:gd name="T17" fmla="*/ 3032 h 3032"/>
                <a:gd name="T18" fmla="*/ 3088 w 4324"/>
                <a:gd name="T19" fmla="*/ 1520 h 3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24" h="3032">
                  <a:moveTo>
                    <a:pt x="0" y="0"/>
                  </a:moveTo>
                  <a:lnTo>
                    <a:pt x="1235" y="0"/>
                  </a:lnTo>
                  <a:lnTo>
                    <a:pt x="1235" y="3032"/>
                  </a:lnTo>
                  <a:lnTo>
                    <a:pt x="0" y="3032"/>
                  </a:lnTo>
                  <a:lnTo>
                    <a:pt x="0" y="0"/>
                  </a:lnTo>
                  <a:close/>
                  <a:moveTo>
                    <a:pt x="3088" y="1520"/>
                  </a:moveTo>
                  <a:lnTo>
                    <a:pt x="4324" y="1520"/>
                  </a:lnTo>
                  <a:lnTo>
                    <a:pt x="4324" y="3032"/>
                  </a:lnTo>
                  <a:lnTo>
                    <a:pt x="3088" y="3032"/>
                  </a:lnTo>
                  <a:lnTo>
                    <a:pt x="3088" y="15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9"/>
            <p:cNvSpPr>
              <a:spLocks noEditPoints="1"/>
            </p:cNvSpPr>
            <p:nvPr/>
          </p:nvSpPr>
          <p:spPr bwMode="auto">
            <a:xfrm>
              <a:off x="9896475" y="26046113"/>
              <a:ext cx="187325" cy="2736850"/>
            </a:xfrm>
            <a:custGeom>
              <a:avLst/>
              <a:gdLst>
                <a:gd name="T0" fmla="*/ 50 w 118"/>
                <a:gd name="T1" fmla="*/ 1724 h 1724"/>
                <a:gd name="T2" fmla="*/ 50 w 118"/>
                <a:gd name="T3" fmla="*/ 11 h 1724"/>
                <a:gd name="T4" fmla="*/ 69 w 118"/>
                <a:gd name="T5" fmla="*/ 11 h 1724"/>
                <a:gd name="T6" fmla="*/ 69 w 118"/>
                <a:gd name="T7" fmla="*/ 1724 h 1724"/>
                <a:gd name="T8" fmla="*/ 50 w 118"/>
                <a:gd name="T9" fmla="*/ 1724 h 1724"/>
                <a:gd name="T10" fmla="*/ 0 w 118"/>
                <a:gd name="T11" fmla="*/ 0 h 1724"/>
                <a:gd name="T12" fmla="*/ 118 w 118"/>
                <a:gd name="T13" fmla="*/ 0 h 1724"/>
                <a:gd name="T14" fmla="*/ 118 w 118"/>
                <a:gd name="T15" fmla="*/ 23 h 1724"/>
                <a:gd name="T16" fmla="*/ 0 w 118"/>
                <a:gd name="T17" fmla="*/ 23 h 1724"/>
                <a:gd name="T18" fmla="*/ 0 w 118"/>
                <a:gd name="T19" fmla="*/ 0 h 1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" h="1724">
                  <a:moveTo>
                    <a:pt x="50" y="1724"/>
                  </a:moveTo>
                  <a:lnTo>
                    <a:pt x="50" y="11"/>
                  </a:lnTo>
                  <a:lnTo>
                    <a:pt x="69" y="11"/>
                  </a:lnTo>
                  <a:lnTo>
                    <a:pt x="69" y="1724"/>
                  </a:lnTo>
                  <a:lnTo>
                    <a:pt x="50" y="1724"/>
                  </a:lnTo>
                  <a:close/>
                  <a:moveTo>
                    <a:pt x="0" y="0"/>
                  </a:moveTo>
                  <a:lnTo>
                    <a:pt x="118" y="0"/>
                  </a:lnTo>
                  <a:lnTo>
                    <a:pt x="118" y="23"/>
                  </a:lnTo>
                  <a:lnTo>
                    <a:pt x="0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4763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Freeform 10"/>
            <p:cNvSpPr>
              <a:spLocks noEditPoints="1"/>
            </p:cNvSpPr>
            <p:nvPr/>
          </p:nvSpPr>
          <p:spPr bwMode="auto">
            <a:xfrm>
              <a:off x="14800263" y="30272038"/>
              <a:ext cx="187325" cy="923925"/>
            </a:xfrm>
            <a:custGeom>
              <a:avLst/>
              <a:gdLst>
                <a:gd name="T0" fmla="*/ 50 w 118"/>
                <a:gd name="T1" fmla="*/ 582 h 582"/>
                <a:gd name="T2" fmla="*/ 50 w 118"/>
                <a:gd name="T3" fmla="*/ 12 h 582"/>
                <a:gd name="T4" fmla="*/ 68 w 118"/>
                <a:gd name="T5" fmla="*/ 12 h 582"/>
                <a:gd name="T6" fmla="*/ 68 w 118"/>
                <a:gd name="T7" fmla="*/ 582 h 582"/>
                <a:gd name="T8" fmla="*/ 50 w 118"/>
                <a:gd name="T9" fmla="*/ 582 h 582"/>
                <a:gd name="T10" fmla="*/ 0 w 118"/>
                <a:gd name="T11" fmla="*/ 0 h 582"/>
                <a:gd name="T12" fmla="*/ 118 w 118"/>
                <a:gd name="T13" fmla="*/ 0 h 582"/>
                <a:gd name="T14" fmla="*/ 118 w 118"/>
                <a:gd name="T15" fmla="*/ 24 h 582"/>
                <a:gd name="T16" fmla="*/ 0 w 118"/>
                <a:gd name="T17" fmla="*/ 24 h 582"/>
                <a:gd name="T18" fmla="*/ 0 w 118"/>
                <a:gd name="T19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" h="582">
                  <a:moveTo>
                    <a:pt x="50" y="582"/>
                  </a:moveTo>
                  <a:lnTo>
                    <a:pt x="50" y="12"/>
                  </a:lnTo>
                  <a:lnTo>
                    <a:pt x="68" y="12"/>
                  </a:lnTo>
                  <a:lnTo>
                    <a:pt x="68" y="582"/>
                  </a:lnTo>
                  <a:lnTo>
                    <a:pt x="50" y="582"/>
                  </a:lnTo>
                  <a:close/>
                  <a:moveTo>
                    <a:pt x="0" y="0"/>
                  </a:moveTo>
                  <a:lnTo>
                    <a:pt x="118" y="0"/>
                  </a:lnTo>
                  <a:lnTo>
                    <a:pt x="118" y="24"/>
                  </a:lnTo>
                  <a:lnTo>
                    <a:pt x="0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4763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Rectangle 11"/>
            <p:cNvSpPr>
              <a:spLocks noChangeArrowheads="1"/>
            </p:cNvSpPr>
            <p:nvPr/>
          </p:nvSpPr>
          <p:spPr bwMode="auto">
            <a:xfrm>
              <a:off x="7526338" y="25568275"/>
              <a:ext cx="30162" cy="8027988"/>
            </a:xfrm>
            <a:prstGeom prst="rect">
              <a:avLst/>
            </a:prstGeom>
            <a:solidFill>
              <a:srgbClr val="868686"/>
            </a:solidFill>
            <a:ln w="4763" cap="flat">
              <a:solidFill>
                <a:srgbClr val="868686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Freeform 12"/>
            <p:cNvSpPr>
              <a:spLocks noEditPoints="1"/>
            </p:cNvSpPr>
            <p:nvPr/>
          </p:nvSpPr>
          <p:spPr bwMode="auto">
            <a:xfrm>
              <a:off x="7408863" y="25550813"/>
              <a:ext cx="133350" cy="8062913"/>
            </a:xfrm>
            <a:custGeom>
              <a:avLst/>
              <a:gdLst>
                <a:gd name="T0" fmla="*/ 0 w 84"/>
                <a:gd name="T1" fmla="*/ 5056 h 5079"/>
                <a:gd name="T2" fmla="*/ 84 w 84"/>
                <a:gd name="T3" fmla="*/ 5056 h 5079"/>
                <a:gd name="T4" fmla="*/ 84 w 84"/>
                <a:gd name="T5" fmla="*/ 5079 h 5079"/>
                <a:gd name="T6" fmla="*/ 0 w 84"/>
                <a:gd name="T7" fmla="*/ 5079 h 5079"/>
                <a:gd name="T8" fmla="*/ 0 w 84"/>
                <a:gd name="T9" fmla="*/ 5056 h 5079"/>
                <a:gd name="T10" fmla="*/ 0 w 84"/>
                <a:gd name="T11" fmla="*/ 4425 h 5079"/>
                <a:gd name="T12" fmla="*/ 84 w 84"/>
                <a:gd name="T13" fmla="*/ 4425 h 5079"/>
                <a:gd name="T14" fmla="*/ 84 w 84"/>
                <a:gd name="T15" fmla="*/ 4448 h 5079"/>
                <a:gd name="T16" fmla="*/ 0 w 84"/>
                <a:gd name="T17" fmla="*/ 4448 h 5079"/>
                <a:gd name="T18" fmla="*/ 0 w 84"/>
                <a:gd name="T19" fmla="*/ 4425 h 5079"/>
                <a:gd name="T20" fmla="*/ 0 w 84"/>
                <a:gd name="T21" fmla="*/ 3790 h 5079"/>
                <a:gd name="T22" fmla="*/ 84 w 84"/>
                <a:gd name="T23" fmla="*/ 3790 h 5079"/>
                <a:gd name="T24" fmla="*/ 84 w 84"/>
                <a:gd name="T25" fmla="*/ 3813 h 5079"/>
                <a:gd name="T26" fmla="*/ 0 w 84"/>
                <a:gd name="T27" fmla="*/ 3813 h 5079"/>
                <a:gd name="T28" fmla="*/ 0 w 84"/>
                <a:gd name="T29" fmla="*/ 3790 h 5079"/>
                <a:gd name="T30" fmla="*/ 0 w 84"/>
                <a:gd name="T31" fmla="*/ 3159 h 5079"/>
                <a:gd name="T32" fmla="*/ 84 w 84"/>
                <a:gd name="T33" fmla="*/ 3159 h 5079"/>
                <a:gd name="T34" fmla="*/ 84 w 84"/>
                <a:gd name="T35" fmla="*/ 3182 h 5079"/>
                <a:gd name="T36" fmla="*/ 0 w 84"/>
                <a:gd name="T37" fmla="*/ 3182 h 5079"/>
                <a:gd name="T38" fmla="*/ 0 w 84"/>
                <a:gd name="T39" fmla="*/ 3159 h 5079"/>
                <a:gd name="T40" fmla="*/ 0 w 84"/>
                <a:gd name="T41" fmla="*/ 2528 h 5079"/>
                <a:gd name="T42" fmla="*/ 84 w 84"/>
                <a:gd name="T43" fmla="*/ 2528 h 5079"/>
                <a:gd name="T44" fmla="*/ 84 w 84"/>
                <a:gd name="T45" fmla="*/ 2551 h 5079"/>
                <a:gd name="T46" fmla="*/ 0 w 84"/>
                <a:gd name="T47" fmla="*/ 2551 h 5079"/>
                <a:gd name="T48" fmla="*/ 0 w 84"/>
                <a:gd name="T49" fmla="*/ 2528 h 5079"/>
                <a:gd name="T50" fmla="*/ 0 w 84"/>
                <a:gd name="T51" fmla="*/ 1897 h 5079"/>
                <a:gd name="T52" fmla="*/ 84 w 84"/>
                <a:gd name="T53" fmla="*/ 1897 h 5079"/>
                <a:gd name="T54" fmla="*/ 84 w 84"/>
                <a:gd name="T55" fmla="*/ 1920 h 5079"/>
                <a:gd name="T56" fmla="*/ 0 w 84"/>
                <a:gd name="T57" fmla="*/ 1920 h 5079"/>
                <a:gd name="T58" fmla="*/ 0 w 84"/>
                <a:gd name="T59" fmla="*/ 1897 h 5079"/>
                <a:gd name="T60" fmla="*/ 0 w 84"/>
                <a:gd name="T61" fmla="*/ 1262 h 5079"/>
                <a:gd name="T62" fmla="*/ 84 w 84"/>
                <a:gd name="T63" fmla="*/ 1262 h 5079"/>
                <a:gd name="T64" fmla="*/ 84 w 84"/>
                <a:gd name="T65" fmla="*/ 1285 h 5079"/>
                <a:gd name="T66" fmla="*/ 0 w 84"/>
                <a:gd name="T67" fmla="*/ 1285 h 5079"/>
                <a:gd name="T68" fmla="*/ 0 w 84"/>
                <a:gd name="T69" fmla="*/ 1262 h 5079"/>
                <a:gd name="T70" fmla="*/ 0 w 84"/>
                <a:gd name="T71" fmla="*/ 631 h 5079"/>
                <a:gd name="T72" fmla="*/ 84 w 84"/>
                <a:gd name="T73" fmla="*/ 631 h 5079"/>
                <a:gd name="T74" fmla="*/ 84 w 84"/>
                <a:gd name="T75" fmla="*/ 654 h 5079"/>
                <a:gd name="T76" fmla="*/ 0 w 84"/>
                <a:gd name="T77" fmla="*/ 654 h 5079"/>
                <a:gd name="T78" fmla="*/ 0 w 84"/>
                <a:gd name="T79" fmla="*/ 631 h 5079"/>
                <a:gd name="T80" fmla="*/ 0 w 84"/>
                <a:gd name="T81" fmla="*/ 0 h 5079"/>
                <a:gd name="T82" fmla="*/ 84 w 84"/>
                <a:gd name="T83" fmla="*/ 0 h 5079"/>
                <a:gd name="T84" fmla="*/ 84 w 84"/>
                <a:gd name="T85" fmla="*/ 23 h 5079"/>
                <a:gd name="T86" fmla="*/ 0 w 84"/>
                <a:gd name="T87" fmla="*/ 23 h 5079"/>
                <a:gd name="T88" fmla="*/ 0 w 84"/>
                <a:gd name="T89" fmla="*/ 0 h 5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" h="5079">
                  <a:moveTo>
                    <a:pt x="0" y="5056"/>
                  </a:moveTo>
                  <a:lnTo>
                    <a:pt x="84" y="5056"/>
                  </a:lnTo>
                  <a:lnTo>
                    <a:pt x="84" y="5079"/>
                  </a:lnTo>
                  <a:lnTo>
                    <a:pt x="0" y="5079"/>
                  </a:lnTo>
                  <a:lnTo>
                    <a:pt x="0" y="5056"/>
                  </a:lnTo>
                  <a:close/>
                  <a:moveTo>
                    <a:pt x="0" y="4425"/>
                  </a:moveTo>
                  <a:lnTo>
                    <a:pt x="84" y="4425"/>
                  </a:lnTo>
                  <a:lnTo>
                    <a:pt x="84" y="4448"/>
                  </a:lnTo>
                  <a:lnTo>
                    <a:pt x="0" y="4448"/>
                  </a:lnTo>
                  <a:lnTo>
                    <a:pt x="0" y="4425"/>
                  </a:lnTo>
                  <a:close/>
                  <a:moveTo>
                    <a:pt x="0" y="3790"/>
                  </a:moveTo>
                  <a:lnTo>
                    <a:pt x="84" y="3790"/>
                  </a:lnTo>
                  <a:lnTo>
                    <a:pt x="84" y="3813"/>
                  </a:lnTo>
                  <a:lnTo>
                    <a:pt x="0" y="3813"/>
                  </a:lnTo>
                  <a:lnTo>
                    <a:pt x="0" y="3790"/>
                  </a:lnTo>
                  <a:close/>
                  <a:moveTo>
                    <a:pt x="0" y="3159"/>
                  </a:moveTo>
                  <a:lnTo>
                    <a:pt x="84" y="3159"/>
                  </a:lnTo>
                  <a:lnTo>
                    <a:pt x="84" y="3182"/>
                  </a:lnTo>
                  <a:lnTo>
                    <a:pt x="0" y="3182"/>
                  </a:lnTo>
                  <a:lnTo>
                    <a:pt x="0" y="3159"/>
                  </a:lnTo>
                  <a:close/>
                  <a:moveTo>
                    <a:pt x="0" y="2528"/>
                  </a:moveTo>
                  <a:lnTo>
                    <a:pt x="84" y="2528"/>
                  </a:lnTo>
                  <a:lnTo>
                    <a:pt x="84" y="2551"/>
                  </a:lnTo>
                  <a:lnTo>
                    <a:pt x="0" y="2551"/>
                  </a:lnTo>
                  <a:lnTo>
                    <a:pt x="0" y="2528"/>
                  </a:lnTo>
                  <a:close/>
                  <a:moveTo>
                    <a:pt x="0" y="1897"/>
                  </a:moveTo>
                  <a:lnTo>
                    <a:pt x="84" y="1897"/>
                  </a:lnTo>
                  <a:lnTo>
                    <a:pt x="84" y="1920"/>
                  </a:lnTo>
                  <a:lnTo>
                    <a:pt x="0" y="1920"/>
                  </a:lnTo>
                  <a:lnTo>
                    <a:pt x="0" y="1897"/>
                  </a:lnTo>
                  <a:close/>
                  <a:moveTo>
                    <a:pt x="0" y="1262"/>
                  </a:moveTo>
                  <a:lnTo>
                    <a:pt x="84" y="1262"/>
                  </a:lnTo>
                  <a:lnTo>
                    <a:pt x="84" y="1285"/>
                  </a:lnTo>
                  <a:lnTo>
                    <a:pt x="0" y="1285"/>
                  </a:lnTo>
                  <a:lnTo>
                    <a:pt x="0" y="1262"/>
                  </a:lnTo>
                  <a:close/>
                  <a:moveTo>
                    <a:pt x="0" y="631"/>
                  </a:moveTo>
                  <a:lnTo>
                    <a:pt x="84" y="631"/>
                  </a:lnTo>
                  <a:lnTo>
                    <a:pt x="84" y="654"/>
                  </a:lnTo>
                  <a:lnTo>
                    <a:pt x="0" y="654"/>
                  </a:lnTo>
                  <a:lnTo>
                    <a:pt x="0" y="631"/>
                  </a:lnTo>
                  <a:close/>
                  <a:moveTo>
                    <a:pt x="0" y="0"/>
                  </a:moveTo>
                  <a:lnTo>
                    <a:pt x="84" y="0"/>
                  </a:lnTo>
                  <a:lnTo>
                    <a:pt x="84" y="23"/>
                  </a:lnTo>
                  <a:lnTo>
                    <a:pt x="0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68686"/>
            </a:solidFill>
            <a:ln w="4763" cap="flat">
              <a:solidFill>
                <a:srgbClr val="868686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Rectangle 13"/>
            <p:cNvSpPr>
              <a:spLocks noChangeArrowheads="1"/>
            </p:cNvSpPr>
            <p:nvPr/>
          </p:nvSpPr>
          <p:spPr bwMode="auto">
            <a:xfrm>
              <a:off x="7542213" y="33577213"/>
              <a:ext cx="9799637" cy="36513"/>
            </a:xfrm>
            <a:prstGeom prst="rect">
              <a:avLst/>
            </a:prstGeom>
            <a:solidFill>
              <a:srgbClr val="868686"/>
            </a:solidFill>
            <a:ln w="4763" cap="flat">
              <a:solidFill>
                <a:srgbClr val="868686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Rectangle 16"/>
            <p:cNvSpPr>
              <a:spLocks noChangeArrowheads="1"/>
            </p:cNvSpPr>
            <p:nvPr/>
          </p:nvSpPr>
          <p:spPr bwMode="auto">
            <a:xfrm>
              <a:off x="6954838" y="33261300"/>
              <a:ext cx="285335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84" name="Rectangle 17"/>
            <p:cNvSpPr>
              <a:spLocks noChangeArrowheads="1"/>
            </p:cNvSpPr>
            <p:nvPr/>
          </p:nvSpPr>
          <p:spPr bwMode="auto">
            <a:xfrm>
              <a:off x="6954838" y="32258000"/>
              <a:ext cx="285335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85" name="Rectangle 18"/>
            <p:cNvSpPr>
              <a:spLocks noChangeArrowheads="1"/>
            </p:cNvSpPr>
            <p:nvPr/>
          </p:nvSpPr>
          <p:spPr bwMode="auto">
            <a:xfrm>
              <a:off x="6954838" y="31254700"/>
              <a:ext cx="285335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4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86" name="Rectangle 19"/>
            <p:cNvSpPr>
              <a:spLocks noChangeArrowheads="1"/>
            </p:cNvSpPr>
            <p:nvPr/>
          </p:nvSpPr>
          <p:spPr bwMode="auto">
            <a:xfrm>
              <a:off x="6954838" y="30251400"/>
              <a:ext cx="285335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87" name="Rectangle 20"/>
            <p:cNvSpPr>
              <a:spLocks noChangeArrowheads="1"/>
            </p:cNvSpPr>
            <p:nvPr/>
          </p:nvSpPr>
          <p:spPr bwMode="auto">
            <a:xfrm>
              <a:off x="6954838" y="29248100"/>
              <a:ext cx="285335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88" name="Rectangle 21"/>
            <p:cNvSpPr>
              <a:spLocks noChangeArrowheads="1"/>
            </p:cNvSpPr>
            <p:nvPr/>
          </p:nvSpPr>
          <p:spPr bwMode="auto">
            <a:xfrm>
              <a:off x="6746875" y="28244800"/>
              <a:ext cx="570669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89" name="Rectangle 22"/>
            <p:cNvSpPr>
              <a:spLocks noChangeArrowheads="1"/>
            </p:cNvSpPr>
            <p:nvPr/>
          </p:nvSpPr>
          <p:spPr bwMode="auto">
            <a:xfrm>
              <a:off x="6746875" y="27241500"/>
              <a:ext cx="570669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0" name="Rectangle 23"/>
            <p:cNvSpPr>
              <a:spLocks noChangeArrowheads="1"/>
            </p:cNvSpPr>
            <p:nvPr/>
          </p:nvSpPr>
          <p:spPr bwMode="auto">
            <a:xfrm>
              <a:off x="6746875" y="26238200"/>
              <a:ext cx="570669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14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1" name="Rectangle 24"/>
            <p:cNvSpPr>
              <a:spLocks noChangeArrowheads="1"/>
            </p:cNvSpPr>
            <p:nvPr/>
          </p:nvSpPr>
          <p:spPr bwMode="auto">
            <a:xfrm>
              <a:off x="6746875" y="25234900"/>
              <a:ext cx="570669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16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2" name="Rectangle 25"/>
            <p:cNvSpPr>
              <a:spLocks noChangeArrowheads="1"/>
            </p:cNvSpPr>
            <p:nvPr/>
          </p:nvSpPr>
          <p:spPr bwMode="auto">
            <a:xfrm>
              <a:off x="7983538" y="33988375"/>
              <a:ext cx="4406656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4000" dirty="0" smtClean="0">
                  <a:solidFill>
                    <a:srgbClr val="000000"/>
                  </a:solidFill>
                </a:rPr>
                <a:t>Empty </a:t>
              </a:r>
              <a:r>
                <a:rPr kumimoji="0" lang="en-US" altLang="en-US" sz="4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vector + dox</a:t>
              </a:r>
              <a:endParaRPr kumimoji="0" lang="en-US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3" name="Rectangle 26"/>
            <p:cNvSpPr>
              <a:spLocks noChangeArrowheads="1"/>
            </p:cNvSpPr>
            <p:nvPr/>
          </p:nvSpPr>
          <p:spPr bwMode="auto">
            <a:xfrm>
              <a:off x="13265150" y="33988375"/>
              <a:ext cx="3722173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Fpn</a:t>
              </a:r>
              <a:r>
                <a:rPr kumimoji="0" lang="en-US" altLang="en-US" sz="4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</a:t>
              </a:r>
              <a:r>
                <a:rPr kumimoji="0" lang="en-US" altLang="en-US" sz="40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tet</a:t>
              </a:r>
              <a:r>
                <a:rPr kumimoji="0" lang="en-US" altLang="en-US" sz="4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on + dox</a:t>
              </a:r>
              <a:endParaRPr kumimoji="0" lang="en-US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 rot="16200000">
              <a:off x="1242943" y="28924645"/>
              <a:ext cx="7387683" cy="17543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54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Labile iron pool</a:t>
              </a:r>
            </a:p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54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(fluorescence </a:t>
              </a:r>
              <a:r>
                <a:rPr lang="en-US" altLang="en-US" sz="5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per 1000 </a:t>
              </a:r>
              <a:r>
                <a:rPr lang="en-US" altLang="en-US" sz="54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cells)</a:t>
              </a:r>
              <a:endParaRPr lang="en-US" altLang="en-US" sz="5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14677949" y="29028271"/>
              <a:ext cx="513282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6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6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4155649" y="28157722"/>
              <a:ext cx="2121093" cy="7363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/>
                <a:t>p=0.02</a:t>
              </a:r>
              <a:endParaRPr lang="en-US" sz="5400" baseline="30000" dirty="0"/>
            </a:p>
          </p:txBody>
        </p:sp>
      </p:grpSp>
      <p:sp>
        <p:nvSpPr>
          <p:cNvPr id="65" name="Rectangle 64"/>
          <p:cNvSpPr/>
          <p:nvPr/>
        </p:nvSpPr>
        <p:spPr>
          <a:xfrm rot="16200000">
            <a:off x="102128" y="13142946"/>
            <a:ext cx="893065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5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Relative FPN / </a:t>
            </a:r>
            <a:r>
              <a:rPr lang="el-GR" altLang="en-US" sz="5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en-US" sz="5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actin mRNA</a:t>
            </a:r>
            <a:endParaRPr lang="en-US" altLang="en-US" sz="5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4953000" y="23746483"/>
            <a:ext cx="845103" cy="16773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686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Box 79"/>
          <p:cNvSpPr txBox="1"/>
          <p:nvPr/>
        </p:nvSpPr>
        <p:spPr>
          <a:xfrm rot="16200000">
            <a:off x="29951493" y="12980536"/>
            <a:ext cx="17709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0 Dox</a:t>
            </a:r>
            <a:endParaRPr lang="en-US" sz="5400" dirty="0"/>
          </a:p>
        </p:txBody>
      </p:sp>
      <p:sp>
        <p:nvSpPr>
          <p:cNvPr id="81" name="TextBox 80"/>
          <p:cNvSpPr txBox="1"/>
          <p:nvPr/>
        </p:nvSpPr>
        <p:spPr>
          <a:xfrm rot="16200000">
            <a:off x="30292459" y="11695409"/>
            <a:ext cx="43411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0.25ug/ml Dox</a:t>
            </a:r>
            <a:endParaRPr lang="en-US" sz="5400" dirty="0"/>
          </a:p>
        </p:txBody>
      </p:sp>
      <p:pic>
        <p:nvPicPr>
          <p:cNvPr id="84" name="Picture 8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31202" y="14730794"/>
            <a:ext cx="3493516" cy="282080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3"/>
          <a:srcRect t="20108" b="-177"/>
          <a:stretch/>
        </p:blipFill>
        <p:spPr>
          <a:xfrm>
            <a:off x="29431202" y="18255937"/>
            <a:ext cx="3546907" cy="21031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70" name="TextBox 1069"/>
          <p:cNvSpPr txBox="1"/>
          <p:nvPr/>
        </p:nvSpPr>
        <p:spPr>
          <a:xfrm>
            <a:off x="27742436" y="15942476"/>
            <a:ext cx="15183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FPN-</a:t>
            </a:r>
            <a:endParaRPr lang="en-US" sz="5400" dirty="0"/>
          </a:p>
        </p:txBody>
      </p:sp>
      <p:sp>
        <p:nvSpPr>
          <p:cNvPr id="1071" name="TextBox 1070"/>
          <p:cNvSpPr txBox="1"/>
          <p:nvPr/>
        </p:nvSpPr>
        <p:spPr>
          <a:xfrm>
            <a:off x="26904065" y="18845832"/>
            <a:ext cx="23567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5400" dirty="0"/>
              <a:t>β</a:t>
            </a:r>
            <a:r>
              <a:rPr lang="en-US" sz="5400" dirty="0" smtClean="0"/>
              <a:t>-actin-</a:t>
            </a:r>
            <a:endParaRPr lang="en-US" sz="5400" dirty="0"/>
          </a:p>
        </p:txBody>
      </p:sp>
      <p:cxnSp>
        <p:nvCxnSpPr>
          <p:cNvPr id="94" name="Straight Connector 93"/>
          <p:cNvCxnSpPr/>
          <p:nvPr/>
        </p:nvCxnSpPr>
        <p:spPr>
          <a:xfrm>
            <a:off x="29634529" y="20864993"/>
            <a:ext cx="381546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0327600" y="21298182"/>
            <a:ext cx="23684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Tet-FPN</a:t>
            </a:r>
            <a:endParaRPr lang="en-US" sz="5400" dirty="0"/>
          </a:p>
        </p:txBody>
      </p:sp>
      <p:grpSp>
        <p:nvGrpSpPr>
          <p:cNvPr id="1077" name="Group 1076"/>
          <p:cNvGrpSpPr/>
          <p:nvPr/>
        </p:nvGrpSpPr>
        <p:grpSpPr>
          <a:xfrm>
            <a:off x="10709274" y="8535987"/>
            <a:ext cx="11312526" cy="15162213"/>
            <a:chOff x="3394075" y="2482850"/>
            <a:chExt cx="11312526" cy="15162213"/>
          </a:xfrm>
        </p:grpSpPr>
        <p:sp>
          <p:nvSpPr>
            <p:cNvPr id="1047" name="Freeform 58"/>
            <p:cNvSpPr>
              <a:spLocks noEditPoints="1"/>
            </p:cNvSpPr>
            <p:nvPr/>
          </p:nvSpPr>
          <p:spPr bwMode="auto">
            <a:xfrm>
              <a:off x="6572250" y="4987925"/>
              <a:ext cx="6470650" cy="9321800"/>
            </a:xfrm>
            <a:custGeom>
              <a:avLst/>
              <a:gdLst>
                <a:gd name="T0" fmla="*/ 0 w 4076"/>
                <a:gd name="T1" fmla="*/ 5806 h 5872"/>
                <a:gd name="T2" fmla="*/ 1164 w 4076"/>
                <a:gd name="T3" fmla="*/ 5806 h 5872"/>
                <a:gd name="T4" fmla="*/ 1164 w 4076"/>
                <a:gd name="T5" fmla="*/ 5872 h 5872"/>
                <a:gd name="T6" fmla="*/ 0 w 4076"/>
                <a:gd name="T7" fmla="*/ 5872 h 5872"/>
                <a:gd name="T8" fmla="*/ 0 w 4076"/>
                <a:gd name="T9" fmla="*/ 5806 h 5872"/>
                <a:gd name="T10" fmla="*/ 2912 w 4076"/>
                <a:gd name="T11" fmla="*/ 0 h 5872"/>
                <a:gd name="T12" fmla="*/ 4076 w 4076"/>
                <a:gd name="T13" fmla="*/ 0 h 5872"/>
                <a:gd name="T14" fmla="*/ 4076 w 4076"/>
                <a:gd name="T15" fmla="*/ 5872 h 5872"/>
                <a:gd name="T16" fmla="*/ 2912 w 4076"/>
                <a:gd name="T17" fmla="*/ 5872 h 5872"/>
                <a:gd name="T18" fmla="*/ 2912 w 4076"/>
                <a:gd name="T19" fmla="*/ 0 h 5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76" h="5872">
                  <a:moveTo>
                    <a:pt x="0" y="5806"/>
                  </a:moveTo>
                  <a:lnTo>
                    <a:pt x="1164" y="5806"/>
                  </a:lnTo>
                  <a:lnTo>
                    <a:pt x="1164" y="5872"/>
                  </a:lnTo>
                  <a:lnTo>
                    <a:pt x="0" y="5872"/>
                  </a:lnTo>
                  <a:lnTo>
                    <a:pt x="0" y="5806"/>
                  </a:lnTo>
                  <a:close/>
                  <a:moveTo>
                    <a:pt x="2912" y="0"/>
                  </a:moveTo>
                  <a:lnTo>
                    <a:pt x="4076" y="0"/>
                  </a:lnTo>
                  <a:lnTo>
                    <a:pt x="4076" y="5872"/>
                  </a:lnTo>
                  <a:lnTo>
                    <a:pt x="2912" y="5872"/>
                  </a:lnTo>
                  <a:lnTo>
                    <a:pt x="2912" y="0"/>
                  </a:ln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8" name="Freeform 59"/>
            <p:cNvSpPr>
              <a:spLocks noEditPoints="1"/>
            </p:cNvSpPr>
            <p:nvPr/>
          </p:nvSpPr>
          <p:spPr bwMode="auto">
            <a:xfrm>
              <a:off x="7334250" y="14170025"/>
              <a:ext cx="323850" cy="79375"/>
            </a:xfrm>
            <a:custGeom>
              <a:avLst/>
              <a:gdLst>
                <a:gd name="T0" fmla="*/ 83 w 204"/>
                <a:gd name="T1" fmla="*/ 33 h 50"/>
                <a:gd name="T2" fmla="*/ 83 w 204"/>
                <a:gd name="T3" fmla="*/ 22 h 50"/>
                <a:gd name="T4" fmla="*/ 83 w 204"/>
                <a:gd name="T5" fmla="*/ 16 h 50"/>
                <a:gd name="T6" fmla="*/ 116 w 204"/>
                <a:gd name="T7" fmla="*/ 16 h 50"/>
                <a:gd name="T8" fmla="*/ 116 w 204"/>
                <a:gd name="T9" fmla="*/ 22 h 50"/>
                <a:gd name="T10" fmla="*/ 116 w 204"/>
                <a:gd name="T11" fmla="*/ 33 h 50"/>
                <a:gd name="T12" fmla="*/ 83 w 204"/>
                <a:gd name="T13" fmla="*/ 33 h 50"/>
                <a:gd name="T14" fmla="*/ 0 w 204"/>
                <a:gd name="T15" fmla="*/ 16 h 50"/>
                <a:gd name="T16" fmla="*/ 204 w 204"/>
                <a:gd name="T17" fmla="*/ 16 h 50"/>
                <a:gd name="T18" fmla="*/ 204 w 204"/>
                <a:gd name="T19" fmla="*/ 50 h 50"/>
                <a:gd name="T20" fmla="*/ 0 w 204"/>
                <a:gd name="T21" fmla="*/ 50 h 50"/>
                <a:gd name="T22" fmla="*/ 0 w 204"/>
                <a:gd name="T23" fmla="*/ 16 h 50"/>
                <a:gd name="T24" fmla="*/ 0 w 204"/>
                <a:gd name="T25" fmla="*/ 0 h 50"/>
                <a:gd name="T26" fmla="*/ 204 w 204"/>
                <a:gd name="T27" fmla="*/ 0 h 50"/>
                <a:gd name="T28" fmla="*/ 204 w 204"/>
                <a:gd name="T29" fmla="*/ 33 h 50"/>
                <a:gd name="T30" fmla="*/ 0 w 204"/>
                <a:gd name="T31" fmla="*/ 33 h 50"/>
                <a:gd name="T32" fmla="*/ 0 w 204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4" h="50">
                  <a:moveTo>
                    <a:pt x="83" y="33"/>
                  </a:moveTo>
                  <a:lnTo>
                    <a:pt x="83" y="22"/>
                  </a:lnTo>
                  <a:lnTo>
                    <a:pt x="83" y="16"/>
                  </a:lnTo>
                  <a:lnTo>
                    <a:pt x="116" y="16"/>
                  </a:lnTo>
                  <a:lnTo>
                    <a:pt x="116" y="22"/>
                  </a:lnTo>
                  <a:lnTo>
                    <a:pt x="116" y="33"/>
                  </a:lnTo>
                  <a:lnTo>
                    <a:pt x="83" y="33"/>
                  </a:lnTo>
                  <a:close/>
                  <a:moveTo>
                    <a:pt x="0" y="16"/>
                  </a:moveTo>
                  <a:lnTo>
                    <a:pt x="204" y="16"/>
                  </a:lnTo>
                  <a:lnTo>
                    <a:pt x="204" y="50"/>
                  </a:lnTo>
                  <a:lnTo>
                    <a:pt x="0" y="50"/>
                  </a:lnTo>
                  <a:lnTo>
                    <a:pt x="0" y="16"/>
                  </a:lnTo>
                  <a:close/>
                  <a:moveTo>
                    <a:pt x="0" y="0"/>
                  </a:moveTo>
                  <a:lnTo>
                    <a:pt x="204" y="0"/>
                  </a:lnTo>
                  <a:lnTo>
                    <a:pt x="204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9" name="Freeform 60"/>
            <p:cNvSpPr>
              <a:spLocks noEditPoints="1"/>
            </p:cNvSpPr>
            <p:nvPr/>
          </p:nvSpPr>
          <p:spPr bwMode="auto">
            <a:xfrm>
              <a:off x="11957050" y="4452938"/>
              <a:ext cx="323850" cy="1068388"/>
            </a:xfrm>
            <a:custGeom>
              <a:avLst/>
              <a:gdLst>
                <a:gd name="T0" fmla="*/ 83 w 204"/>
                <a:gd name="T1" fmla="*/ 656 h 673"/>
                <a:gd name="T2" fmla="*/ 83 w 204"/>
                <a:gd name="T3" fmla="*/ 337 h 673"/>
                <a:gd name="T4" fmla="*/ 83 w 204"/>
                <a:gd name="T5" fmla="*/ 17 h 673"/>
                <a:gd name="T6" fmla="*/ 116 w 204"/>
                <a:gd name="T7" fmla="*/ 17 h 673"/>
                <a:gd name="T8" fmla="*/ 116 w 204"/>
                <a:gd name="T9" fmla="*/ 337 h 673"/>
                <a:gd name="T10" fmla="*/ 116 w 204"/>
                <a:gd name="T11" fmla="*/ 656 h 673"/>
                <a:gd name="T12" fmla="*/ 83 w 204"/>
                <a:gd name="T13" fmla="*/ 656 h 673"/>
                <a:gd name="T14" fmla="*/ 0 w 204"/>
                <a:gd name="T15" fmla="*/ 640 h 673"/>
                <a:gd name="T16" fmla="*/ 204 w 204"/>
                <a:gd name="T17" fmla="*/ 640 h 673"/>
                <a:gd name="T18" fmla="*/ 204 w 204"/>
                <a:gd name="T19" fmla="*/ 673 h 673"/>
                <a:gd name="T20" fmla="*/ 0 w 204"/>
                <a:gd name="T21" fmla="*/ 673 h 673"/>
                <a:gd name="T22" fmla="*/ 0 w 204"/>
                <a:gd name="T23" fmla="*/ 640 h 673"/>
                <a:gd name="T24" fmla="*/ 0 w 204"/>
                <a:gd name="T25" fmla="*/ 0 h 673"/>
                <a:gd name="T26" fmla="*/ 204 w 204"/>
                <a:gd name="T27" fmla="*/ 0 h 673"/>
                <a:gd name="T28" fmla="*/ 204 w 204"/>
                <a:gd name="T29" fmla="*/ 33 h 673"/>
                <a:gd name="T30" fmla="*/ 0 w 204"/>
                <a:gd name="T31" fmla="*/ 33 h 673"/>
                <a:gd name="T32" fmla="*/ 0 w 204"/>
                <a:gd name="T3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4" h="673">
                  <a:moveTo>
                    <a:pt x="83" y="656"/>
                  </a:moveTo>
                  <a:lnTo>
                    <a:pt x="83" y="337"/>
                  </a:lnTo>
                  <a:lnTo>
                    <a:pt x="83" y="17"/>
                  </a:lnTo>
                  <a:lnTo>
                    <a:pt x="116" y="17"/>
                  </a:lnTo>
                  <a:lnTo>
                    <a:pt x="116" y="337"/>
                  </a:lnTo>
                  <a:lnTo>
                    <a:pt x="116" y="656"/>
                  </a:lnTo>
                  <a:lnTo>
                    <a:pt x="83" y="656"/>
                  </a:lnTo>
                  <a:close/>
                  <a:moveTo>
                    <a:pt x="0" y="640"/>
                  </a:moveTo>
                  <a:lnTo>
                    <a:pt x="204" y="640"/>
                  </a:lnTo>
                  <a:lnTo>
                    <a:pt x="204" y="673"/>
                  </a:lnTo>
                  <a:lnTo>
                    <a:pt x="0" y="673"/>
                  </a:lnTo>
                  <a:lnTo>
                    <a:pt x="0" y="640"/>
                  </a:lnTo>
                  <a:close/>
                  <a:moveTo>
                    <a:pt x="0" y="0"/>
                  </a:moveTo>
                  <a:lnTo>
                    <a:pt x="204" y="0"/>
                  </a:lnTo>
                  <a:lnTo>
                    <a:pt x="204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0" name="Rectangle 61"/>
            <p:cNvSpPr>
              <a:spLocks noChangeArrowheads="1"/>
            </p:cNvSpPr>
            <p:nvPr/>
          </p:nvSpPr>
          <p:spPr bwMode="auto">
            <a:xfrm>
              <a:off x="5154613" y="2973388"/>
              <a:ext cx="52388" cy="11336338"/>
            </a:xfrm>
            <a:prstGeom prst="rect">
              <a:avLst/>
            </a:prstGeom>
            <a:solidFill>
              <a:srgbClr val="868686"/>
            </a:solidFill>
            <a:ln w="9525">
              <a:solidFill>
                <a:srgbClr val="86868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1" name="Freeform 62"/>
            <p:cNvSpPr>
              <a:spLocks noEditPoints="1"/>
            </p:cNvSpPr>
            <p:nvPr/>
          </p:nvSpPr>
          <p:spPr bwMode="auto">
            <a:xfrm>
              <a:off x="4953000" y="2947988"/>
              <a:ext cx="227013" cy="11388725"/>
            </a:xfrm>
            <a:custGeom>
              <a:avLst/>
              <a:gdLst>
                <a:gd name="T0" fmla="*/ 0 w 143"/>
                <a:gd name="T1" fmla="*/ 7141 h 7174"/>
                <a:gd name="T2" fmla="*/ 143 w 143"/>
                <a:gd name="T3" fmla="*/ 7141 h 7174"/>
                <a:gd name="T4" fmla="*/ 143 w 143"/>
                <a:gd name="T5" fmla="*/ 7174 h 7174"/>
                <a:gd name="T6" fmla="*/ 0 w 143"/>
                <a:gd name="T7" fmla="*/ 7174 h 7174"/>
                <a:gd name="T8" fmla="*/ 0 w 143"/>
                <a:gd name="T9" fmla="*/ 7141 h 7174"/>
                <a:gd name="T10" fmla="*/ 0 w 143"/>
                <a:gd name="T11" fmla="*/ 5950 h 7174"/>
                <a:gd name="T12" fmla="*/ 143 w 143"/>
                <a:gd name="T13" fmla="*/ 5950 h 7174"/>
                <a:gd name="T14" fmla="*/ 143 w 143"/>
                <a:gd name="T15" fmla="*/ 5983 h 7174"/>
                <a:gd name="T16" fmla="*/ 0 w 143"/>
                <a:gd name="T17" fmla="*/ 5983 h 7174"/>
                <a:gd name="T18" fmla="*/ 0 w 143"/>
                <a:gd name="T19" fmla="*/ 5950 h 7174"/>
                <a:gd name="T20" fmla="*/ 0 w 143"/>
                <a:gd name="T21" fmla="*/ 4759 h 7174"/>
                <a:gd name="T22" fmla="*/ 143 w 143"/>
                <a:gd name="T23" fmla="*/ 4759 h 7174"/>
                <a:gd name="T24" fmla="*/ 143 w 143"/>
                <a:gd name="T25" fmla="*/ 4792 h 7174"/>
                <a:gd name="T26" fmla="*/ 0 w 143"/>
                <a:gd name="T27" fmla="*/ 4792 h 7174"/>
                <a:gd name="T28" fmla="*/ 0 w 143"/>
                <a:gd name="T29" fmla="*/ 4759 h 7174"/>
                <a:gd name="T30" fmla="*/ 0 w 143"/>
                <a:gd name="T31" fmla="*/ 3567 h 7174"/>
                <a:gd name="T32" fmla="*/ 143 w 143"/>
                <a:gd name="T33" fmla="*/ 3567 h 7174"/>
                <a:gd name="T34" fmla="*/ 143 w 143"/>
                <a:gd name="T35" fmla="*/ 3601 h 7174"/>
                <a:gd name="T36" fmla="*/ 0 w 143"/>
                <a:gd name="T37" fmla="*/ 3601 h 7174"/>
                <a:gd name="T38" fmla="*/ 0 w 143"/>
                <a:gd name="T39" fmla="*/ 3567 h 7174"/>
                <a:gd name="T40" fmla="*/ 0 w 143"/>
                <a:gd name="T41" fmla="*/ 2376 h 7174"/>
                <a:gd name="T42" fmla="*/ 143 w 143"/>
                <a:gd name="T43" fmla="*/ 2376 h 7174"/>
                <a:gd name="T44" fmla="*/ 143 w 143"/>
                <a:gd name="T45" fmla="*/ 2409 h 7174"/>
                <a:gd name="T46" fmla="*/ 0 w 143"/>
                <a:gd name="T47" fmla="*/ 2409 h 7174"/>
                <a:gd name="T48" fmla="*/ 0 w 143"/>
                <a:gd name="T49" fmla="*/ 2376 h 7174"/>
                <a:gd name="T50" fmla="*/ 0 w 143"/>
                <a:gd name="T51" fmla="*/ 1185 h 7174"/>
                <a:gd name="T52" fmla="*/ 143 w 143"/>
                <a:gd name="T53" fmla="*/ 1185 h 7174"/>
                <a:gd name="T54" fmla="*/ 143 w 143"/>
                <a:gd name="T55" fmla="*/ 1218 h 7174"/>
                <a:gd name="T56" fmla="*/ 0 w 143"/>
                <a:gd name="T57" fmla="*/ 1218 h 7174"/>
                <a:gd name="T58" fmla="*/ 0 w 143"/>
                <a:gd name="T59" fmla="*/ 1185 h 7174"/>
                <a:gd name="T60" fmla="*/ 0 w 143"/>
                <a:gd name="T61" fmla="*/ 0 h 7174"/>
                <a:gd name="T62" fmla="*/ 143 w 143"/>
                <a:gd name="T63" fmla="*/ 0 h 7174"/>
                <a:gd name="T64" fmla="*/ 143 w 143"/>
                <a:gd name="T65" fmla="*/ 33 h 7174"/>
                <a:gd name="T66" fmla="*/ 0 w 143"/>
                <a:gd name="T67" fmla="*/ 33 h 7174"/>
                <a:gd name="T68" fmla="*/ 0 w 143"/>
                <a:gd name="T69" fmla="*/ 0 h 7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7174">
                  <a:moveTo>
                    <a:pt x="0" y="7141"/>
                  </a:moveTo>
                  <a:lnTo>
                    <a:pt x="143" y="7141"/>
                  </a:lnTo>
                  <a:lnTo>
                    <a:pt x="143" y="7174"/>
                  </a:lnTo>
                  <a:lnTo>
                    <a:pt x="0" y="7174"/>
                  </a:lnTo>
                  <a:lnTo>
                    <a:pt x="0" y="7141"/>
                  </a:lnTo>
                  <a:close/>
                  <a:moveTo>
                    <a:pt x="0" y="5950"/>
                  </a:moveTo>
                  <a:lnTo>
                    <a:pt x="143" y="5950"/>
                  </a:lnTo>
                  <a:lnTo>
                    <a:pt x="143" y="5983"/>
                  </a:lnTo>
                  <a:lnTo>
                    <a:pt x="0" y="5983"/>
                  </a:lnTo>
                  <a:lnTo>
                    <a:pt x="0" y="5950"/>
                  </a:lnTo>
                  <a:close/>
                  <a:moveTo>
                    <a:pt x="0" y="4759"/>
                  </a:moveTo>
                  <a:lnTo>
                    <a:pt x="143" y="4759"/>
                  </a:lnTo>
                  <a:lnTo>
                    <a:pt x="143" y="4792"/>
                  </a:lnTo>
                  <a:lnTo>
                    <a:pt x="0" y="4792"/>
                  </a:lnTo>
                  <a:lnTo>
                    <a:pt x="0" y="4759"/>
                  </a:lnTo>
                  <a:close/>
                  <a:moveTo>
                    <a:pt x="0" y="3567"/>
                  </a:moveTo>
                  <a:lnTo>
                    <a:pt x="143" y="3567"/>
                  </a:lnTo>
                  <a:lnTo>
                    <a:pt x="143" y="3601"/>
                  </a:lnTo>
                  <a:lnTo>
                    <a:pt x="0" y="3601"/>
                  </a:lnTo>
                  <a:lnTo>
                    <a:pt x="0" y="3567"/>
                  </a:lnTo>
                  <a:close/>
                  <a:moveTo>
                    <a:pt x="0" y="2376"/>
                  </a:moveTo>
                  <a:lnTo>
                    <a:pt x="143" y="2376"/>
                  </a:lnTo>
                  <a:lnTo>
                    <a:pt x="143" y="2409"/>
                  </a:lnTo>
                  <a:lnTo>
                    <a:pt x="0" y="2409"/>
                  </a:lnTo>
                  <a:lnTo>
                    <a:pt x="0" y="2376"/>
                  </a:lnTo>
                  <a:close/>
                  <a:moveTo>
                    <a:pt x="0" y="1185"/>
                  </a:moveTo>
                  <a:lnTo>
                    <a:pt x="143" y="1185"/>
                  </a:lnTo>
                  <a:lnTo>
                    <a:pt x="143" y="1218"/>
                  </a:lnTo>
                  <a:lnTo>
                    <a:pt x="0" y="1218"/>
                  </a:lnTo>
                  <a:lnTo>
                    <a:pt x="0" y="1185"/>
                  </a:lnTo>
                  <a:close/>
                  <a:moveTo>
                    <a:pt x="0" y="0"/>
                  </a:moveTo>
                  <a:lnTo>
                    <a:pt x="143" y="0"/>
                  </a:lnTo>
                  <a:lnTo>
                    <a:pt x="143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68686"/>
            </a:solidFill>
            <a:ln w="9525">
              <a:solidFill>
                <a:srgbClr val="86868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2" name="Rectangle 63"/>
            <p:cNvSpPr>
              <a:spLocks noChangeArrowheads="1"/>
            </p:cNvSpPr>
            <p:nvPr/>
          </p:nvSpPr>
          <p:spPr bwMode="auto">
            <a:xfrm>
              <a:off x="5180013" y="14284325"/>
              <a:ext cx="9255125" cy="52388"/>
            </a:xfrm>
            <a:prstGeom prst="rect">
              <a:avLst/>
            </a:prstGeom>
            <a:solidFill>
              <a:srgbClr val="868686"/>
            </a:solidFill>
            <a:ln w="9525">
              <a:solidFill>
                <a:srgbClr val="86868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3" name="Freeform 64"/>
            <p:cNvSpPr>
              <a:spLocks noEditPoints="1"/>
            </p:cNvSpPr>
            <p:nvPr/>
          </p:nvSpPr>
          <p:spPr bwMode="auto">
            <a:xfrm>
              <a:off x="5154613" y="14309725"/>
              <a:ext cx="9307513" cy="228600"/>
            </a:xfrm>
            <a:custGeom>
              <a:avLst/>
              <a:gdLst>
                <a:gd name="T0" fmla="*/ 33 w 5863"/>
                <a:gd name="T1" fmla="*/ 0 h 144"/>
                <a:gd name="T2" fmla="*/ 33 w 5863"/>
                <a:gd name="T3" fmla="*/ 144 h 144"/>
                <a:gd name="T4" fmla="*/ 0 w 5863"/>
                <a:gd name="T5" fmla="*/ 144 h 144"/>
                <a:gd name="T6" fmla="*/ 0 w 5863"/>
                <a:gd name="T7" fmla="*/ 0 h 144"/>
                <a:gd name="T8" fmla="*/ 33 w 5863"/>
                <a:gd name="T9" fmla="*/ 0 h 144"/>
                <a:gd name="T10" fmla="*/ 2945 w 5863"/>
                <a:gd name="T11" fmla="*/ 0 h 144"/>
                <a:gd name="T12" fmla="*/ 2945 w 5863"/>
                <a:gd name="T13" fmla="*/ 144 h 144"/>
                <a:gd name="T14" fmla="*/ 2912 w 5863"/>
                <a:gd name="T15" fmla="*/ 144 h 144"/>
                <a:gd name="T16" fmla="*/ 2912 w 5863"/>
                <a:gd name="T17" fmla="*/ 0 h 144"/>
                <a:gd name="T18" fmla="*/ 2945 w 5863"/>
                <a:gd name="T19" fmla="*/ 0 h 144"/>
                <a:gd name="T20" fmla="*/ 5863 w 5863"/>
                <a:gd name="T21" fmla="*/ 0 h 144"/>
                <a:gd name="T22" fmla="*/ 5863 w 5863"/>
                <a:gd name="T23" fmla="*/ 144 h 144"/>
                <a:gd name="T24" fmla="*/ 5830 w 5863"/>
                <a:gd name="T25" fmla="*/ 144 h 144"/>
                <a:gd name="T26" fmla="*/ 5830 w 5863"/>
                <a:gd name="T27" fmla="*/ 0 h 144"/>
                <a:gd name="T28" fmla="*/ 5863 w 5863"/>
                <a:gd name="T29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63" h="144">
                  <a:moveTo>
                    <a:pt x="33" y="0"/>
                  </a:moveTo>
                  <a:lnTo>
                    <a:pt x="33" y="144"/>
                  </a:lnTo>
                  <a:lnTo>
                    <a:pt x="0" y="144"/>
                  </a:lnTo>
                  <a:lnTo>
                    <a:pt x="0" y="0"/>
                  </a:lnTo>
                  <a:lnTo>
                    <a:pt x="33" y="0"/>
                  </a:lnTo>
                  <a:close/>
                  <a:moveTo>
                    <a:pt x="2945" y="0"/>
                  </a:moveTo>
                  <a:lnTo>
                    <a:pt x="2945" y="144"/>
                  </a:lnTo>
                  <a:lnTo>
                    <a:pt x="2912" y="144"/>
                  </a:lnTo>
                  <a:lnTo>
                    <a:pt x="2912" y="0"/>
                  </a:lnTo>
                  <a:lnTo>
                    <a:pt x="2945" y="0"/>
                  </a:lnTo>
                  <a:close/>
                  <a:moveTo>
                    <a:pt x="5863" y="0"/>
                  </a:moveTo>
                  <a:lnTo>
                    <a:pt x="5863" y="144"/>
                  </a:lnTo>
                  <a:lnTo>
                    <a:pt x="5830" y="144"/>
                  </a:lnTo>
                  <a:lnTo>
                    <a:pt x="5830" y="0"/>
                  </a:lnTo>
                  <a:lnTo>
                    <a:pt x="5863" y="0"/>
                  </a:lnTo>
                  <a:close/>
                </a:path>
              </a:pathLst>
            </a:custGeom>
            <a:solidFill>
              <a:srgbClr val="868686"/>
            </a:solidFill>
            <a:ln w="9525">
              <a:solidFill>
                <a:srgbClr val="86868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" name="Rectangle 65"/>
            <p:cNvSpPr>
              <a:spLocks noChangeArrowheads="1"/>
            </p:cNvSpPr>
            <p:nvPr/>
          </p:nvSpPr>
          <p:spPr bwMode="auto">
            <a:xfrm>
              <a:off x="4138613" y="13819188"/>
              <a:ext cx="762000" cy="1103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5" name="Rectangle 66"/>
            <p:cNvSpPr>
              <a:spLocks noChangeArrowheads="1"/>
            </p:cNvSpPr>
            <p:nvPr/>
          </p:nvSpPr>
          <p:spPr bwMode="auto">
            <a:xfrm>
              <a:off x="3762375" y="11928475"/>
              <a:ext cx="1138238" cy="1103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20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6" name="Rectangle 67"/>
            <p:cNvSpPr>
              <a:spLocks noChangeArrowheads="1"/>
            </p:cNvSpPr>
            <p:nvPr/>
          </p:nvSpPr>
          <p:spPr bwMode="auto">
            <a:xfrm>
              <a:off x="3762375" y="10037763"/>
              <a:ext cx="1138238" cy="1103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40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7" name="Rectangle 68"/>
            <p:cNvSpPr>
              <a:spLocks noChangeArrowheads="1"/>
            </p:cNvSpPr>
            <p:nvPr/>
          </p:nvSpPr>
          <p:spPr bwMode="auto">
            <a:xfrm>
              <a:off x="3762375" y="8147050"/>
              <a:ext cx="1138238" cy="1103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60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8" name="Rectangle 69"/>
            <p:cNvSpPr>
              <a:spLocks noChangeArrowheads="1"/>
            </p:cNvSpPr>
            <p:nvPr/>
          </p:nvSpPr>
          <p:spPr bwMode="auto">
            <a:xfrm>
              <a:off x="3762375" y="6264275"/>
              <a:ext cx="1138238" cy="1103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80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9" name="Rectangle 70"/>
            <p:cNvSpPr>
              <a:spLocks noChangeArrowheads="1"/>
            </p:cNvSpPr>
            <p:nvPr/>
          </p:nvSpPr>
          <p:spPr bwMode="auto">
            <a:xfrm>
              <a:off x="3394075" y="4373563"/>
              <a:ext cx="1514475" cy="1103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0" name="Rectangle 71"/>
            <p:cNvSpPr>
              <a:spLocks noChangeArrowheads="1"/>
            </p:cNvSpPr>
            <p:nvPr/>
          </p:nvSpPr>
          <p:spPr bwMode="auto">
            <a:xfrm>
              <a:off x="3394075" y="2482850"/>
              <a:ext cx="1514475" cy="1103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120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1" name="Rectangle 72"/>
            <p:cNvSpPr>
              <a:spLocks noChangeArrowheads="1"/>
            </p:cNvSpPr>
            <p:nvPr/>
          </p:nvSpPr>
          <p:spPr bwMode="auto">
            <a:xfrm>
              <a:off x="5705475" y="14765338"/>
              <a:ext cx="3992563" cy="1103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Cov362 Tet-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2" name="Rectangle 73"/>
            <p:cNvSpPr>
              <a:spLocks noChangeArrowheads="1"/>
            </p:cNvSpPr>
            <p:nvPr/>
          </p:nvSpPr>
          <p:spPr bwMode="auto">
            <a:xfrm>
              <a:off x="5557838" y="15657513"/>
              <a:ext cx="4235968" cy="87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7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Vec</a:t>
              </a:r>
              <a:r>
                <a:rPr kumimoji="0" lang="en-US" altLang="en-US" sz="5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0.5 </a:t>
              </a:r>
              <a:r>
                <a:rPr kumimoji="0" lang="en-US" altLang="en-US" sz="57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ug</a:t>
              </a:r>
              <a:r>
                <a:rPr kumimoji="0" lang="en-US" altLang="en-US" sz="5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/mL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3" name="Rectangle 74"/>
            <p:cNvSpPr>
              <a:spLocks noChangeArrowheads="1"/>
            </p:cNvSpPr>
            <p:nvPr/>
          </p:nvSpPr>
          <p:spPr bwMode="auto">
            <a:xfrm>
              <a:off x="6913563" y="16541750"/>
              <a:ext cx="1541463" cy="1103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Dox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4" name="Rectangle 75"/>
            <p:cNvSpPr>
              <a:spLocks noChangeArrowheads="1"/>
            </p:cNvSpPr>
            <p:nvPr/>
          </p:nvSpPr>
          <p:spPr bwMode="auto">
            <a:xfrm>
              <a:off x="10337800" y="14765338"/>
              <a:ext cx="3992563" cy="1103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Cov362 Tet-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5" name="Rectangle 76"/>
            <p:cNvSpPr>
              <a:spLocks noChangeArrowheads="1"/>
            </p:cNvSpPr>
            <p:nvPr/>
          </p:nvSpPr>
          <p:spPr bwMode="auto">
            <a:xfrm>
              <a:off x="9952038" y="15657513"/>
              <a:ext cx="4754563" cy="1103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FPN 0.5 ug/mL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6" name="Rectangle 77"/>
            <p:cNvSpPr>
              <a:spLocks noChangeArrowheads="1"/>
            </p:cNvSpPr>
            <p:nvPr/>
          </p:nvSpPr>
          <p:spPr bwMode="auto">
            <a:xfrm>
              <a:off x="11545888" y="16541750"/>
              <a:ext cx="1541463" cy="1103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Dox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5" name="TextBox 1074"/>
            <p:cNvSpPr txBox="1"/>
            <p:nvPr/>
          </p:nvSpPr>
          <p:spPr>
            <a:xfrm>
              <a:off x="8077241" y="2762251"/>
              <a:ext cx="324159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/>
                <a:t>FPN mRNA</a:t>
              </a:r>
              <a:endParaRPr lang="en-US" sz="5400" dirty="0"/>
            </a:p>
          </p:txBody>
        </p:sp>
      </p:grpSp>
      <p:sp>
        <p:nvSpPr>
          <p:cNvPr id="1191" name="TextBox 1190"/>
          <p:cNvSpPr txBox="1"/>
          <p:nvPr/>
        </p:nvSpPr>
        <p:spPr>
          <a:xfrm>
            <a:off x="1524000" y="1828800"/>
            <a:ext cx="13468752" cy="16773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707147" y="6705600"/>
            <a:ext cx="918841" cy="16773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6924583" y="7138006"/>
            <a:ext cx="918841" cy="16773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7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4563" y="2286000"/>
            <a:ext cx="13468752" cy="16773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28" name="Freeform 107"/>
          <p:cNvSpPr>
            <a:spLocks noEditPoints="1"/>
          </p:cNvSpPr>
          <p:nvPr/>
        </p:nvSpPr>
        <p:spPr bwMode="auto">
          <a:xfrm>
            <a:off x="4812971" y="11836567"/>
            <a:ext cx="11515791" cy="7046249"/>
          </a:xfrm>
          <a:custGeom>
            <a:avLst/>
            <a:gdLst>
              <a:gd name="T0" fmla="*/ 0 w 5439"/>
              <a:gd name="T1" fmla="*/ 466 h 3328"/>
              <a:gd name="T2" fmla="*/ 550 w 5439"/>
              <a:gd name="T3" fmla="*/ 466 h 3328"/>
              <a:gd name="T4" fmla="*/ 550 w 5439"/>
              <a:gd name="T5" fmla="*/ 3328 h 3328"/>
              <a:gd name="T6" fmla="*/ 0 w 5439"/>
              <a:gd name="T7" fmla="*/ 3328 h 3328"/>
              <a:gd name="T8" fmla="*/ 0 w 5439"/>
              <a:gd name="T9" fmla="*/ 466 h 3328"/>
              <a:gd name="T10" fmla="*/ 2445 w 5439"/>
              <a:gd name="T11" fmla="*/ 0 h 3328"/>
              <a:gd name="T12" fmla="*/ 2995 w 5439"/>
              <a:gd name="T13" fmla="*/ 0 h 3328"/>
              <a:gd name="T14" fmla="*/ 2995 w 5439"/>
              <a:gd name="T15" fmla="*/ 3328 h 3328"/>
              <a:gd name="T16" fmla="*/ 2445 w 5439"/>
              <a:gd name="T17" fmla="*/ 3328 h 3328"/>
              <a:gd name="T18" fmla="*/ 2445 w 5439"/>
              <a:gd name="T19" fmla="*/ 0 h 3328"/>
              <a:gd name="T20" fmla="*/ 4890 w 5439"/>
              <a:gd name="T21" fmla="*/ 563 h 3328"/>
              <a:gd name="T22" fmla="*/ 5439 w 5439"/>
              <a:gd name="T23" fmla="*/ 563 h 3328"/>
              <a:gd name="T24" fmla="*/ 5439 w 5439"/>
              <a:gd name="T25" fmla="*/ 3328 h 3328"/>
              <a:gd name="T26" fmla="*/ 4890 w 5439"/>
              <a:gd name="T27" fmla="*/ 3328 h 3328"/>
              <a:gd name="T28" fmla="*/ 4890 w 5439"/>
              <a:gd name="T29" fmla="*/ 563 h 3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439" h="3328">
                <a:moveTo>
                  <a:pt x="0" y="466"/>
                </a:moveTo>
                <a:lnTo>
                  <a:pt x="550" y="466"/>
                </a:lnTo>
                <a:lnTo>
                  <a:pt x="550" y="3328"/>
                </a:lnTo>
                <a:lnTo>
                  <a:pt x="0" y="3328"/>
                </a:lnTo>
                <a:lnTo>
                  <a:pt x="0" y="466"/>
                </a:lnTo>
                <a:close/>
                <a:moveTo>
                  <a:pt x="2445" y="0"/>
                </a:moveTo>
                <a:lnTo>
                  <a:pt x="2995" y="0"/>
                </a:lnTo>
                <a:lnTo>
                  <a:pt x="2995" y="3328"/>
                </a:lnTo>
                <a:lnTo>
                  <a:pt x="2445" y="3328"/>
                </a:lnTo>
                <a:lnTo>
                  <a:pt x="2445" y="0"/>
                </a:lnTo>
                <a:close/>
                <a:moveTo>
                  <a:pt x="4890" y="563"/>
                </a:moveTo>
                <a:lnTo>
                  <a:pt x="5439" y="563"/>
                </a:lnTo>
                <a:lnTo>
                  <a:pt x="5439" y="3328"/>
                </a:lnTo>
                <a:lnTo>
                  <a:pt x="4890" y="3328"/>
                </a:lnTo>
                <a:lnTo>
                  <a:pt x="4890" y="563"/>
                </a:lnTo>
                <a:close/>
              </a:path>
            </a:pathLst>
          </a:custGeom>
          <a:solidFill>
            <a:srgbClr val="616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5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29" name="Freeform 108"/>
          <p:cNvSpPr>
            <a:spLocks noEditPoints="1"/>
          </p:cNvSpPr>
          <p:nvPr/>
        </p:nvSpPr>
        <p:spPr bwMode="auto">
          <a:xfrm>
            <a:off x="6292937" y="12710997"/>
            <a:ext cx="11509440" cy="6171820"/>
          </a:xfrm>
          <a:custGeom>
            <a:avLst/>
            <a:gdLst>
              <a:gd name="T0" fmla="*/ 0 w 5436"/>
              <a:gd name="T1" fmla="*/ 0 h 2915"/>
              <a:gd name="T2" fmla="*/ 546 w 5436"/>
              <a:gd name="T3" fmla="*/ 0 h 2915"/>
              <a:gd name="T4" fmla="*/ 546 w 5436"/>
              <a:gd name="T5" fmla="*/ 2915 h 2915"/>
              <a:gd name="T6" fmla="*/ 0 w 5436"/>
              <a:gd name="T7" fmla="*/ 2915 h 2915"/>
              <a:gd name="T8" fmla="*/ 0 w 5436"/>
              <a:gd name="T9" fmla="*/ 0 h 2915"/>
              <a:gd name="T10" fmla="*/ 2445 w 5436"/>
              <a:gd name="T11" fmla="*/ 1667 h 2915"/>
              <a:gd name="T12" fmla="*/ 2991 w 5436"/>
              <a:gd name="T13" fmla="*/ 1667 h 2915"/>
              <a:gd name="T14" fmla="*/ 2991 w 5436"/>
              <a:gd name="T15" fmla="*/ 2915 h 2915"/>
              <a:gd name="T16" fmla="*/ 2445 w 5436"/>
              <a:gd name="T17" fmla="*/ 2915 h 2915"/>
              <a:gd name="T18" fmla="*/ 2445 w 5436"/>
              <a:gd name="T19" fmla="*/ 1667 h 2915"/>
              <a:gd name="T20" fmla="*/ 4889 w 5436"/>
              <a:gd name="T21" fmla="*/ 202 h 2915"/>
              <a:gd name="T22" fmla="*/ 5436 w 5436"/>
              <a:gd name="T23" fmla="*/ 202 h 2915"/>
              <a:gd name="T24" fmla="*/ 5436 w 5436"/>
              <a:gd name="T25" fmla="*/ 2915 h 2915"/>
              <a:gd name="T26" fmla="*/ 4889 w 5436"/>
              <a:gd name="T27" fmla="*/ 2915 h 2915"/>
              <a:gd name="T28" fmla="*/ 4889 w 5436"/>
              <a:gd name="T29" fmla="*/ 202 h 2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436" h="2915">
                <a:moveTo>
                  <a:pt x="0" y="0"/>
                </a:moveTo>
                <a:lnTo>
                  <a:pt x="546" y="0"/>
                </a:lnTo>
                <a:lnTo>
                  <a:pt x="546" y="2915"/>
                </a:lnTo>
                <a:lnTo>
                  <a:pt x="0" y="2915"/>
                </a:lnTo>
                <a:lnTo>
                  <a:pt x="0" y="0"/>
                </a:lnTo>
                <a:close/>
                <a:moveTo>
                  <a:pt x="2445" y="1667"/>
                </a:moveTo>
                <a:lnTo>
                  <a:pt x="2991" y="1667"/>
                </a:lnTo>
                <a:lnTo>
                  <a:pt x="2991" y="2915"/>
                </a:lnTo>
                <a:lnTo>
                  <a:pt x="2445" y="2915"/>
                </a:lnTo>
                <a:lnTo>
                  <a:pt x="2445" y="1667"/>
                </a:lnTo>
                <a:close/>
                <a:moveTo>
                  <a:pt x="4889" y="202"/>
                </a:moveTo>
                <a:lnTo>
                  <a:pt x="5436" y="202"/>
                </a:lnTo>
                <a:lnTo>
                  <a:pt x="5436" y="2915"/>
                </a:lnTo>
                <a:lnTo>
                  <a:pt x="4889" y="2915"/>
                </a:lnTo>
                <a:lnTo>
                  <a:pt x="4889" y="202"/>
                </a:lnTo>
                <a:close/>
              </a:path>
            </a:pathLst>
          </a:cu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5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30" name="Freeform 109"/>
          <p:cNvSpPr>
            <a:spLocks noEditPoints="1"/>
          </p:cNvSpPr>
          <p:nvPr/>
        </p:nvSpPr>
        <p:spPr bwMode="auto">
          <a:xfrm>
            <a:off x="5287237" y="12467511"/>
            <a:ext cx="222313" cy="707166"/>
          </a:xfrm>
          <a:custGeom>
            <a:avLst/>
            <a:gdLst>
              <a:gd name="T0" fmla="*/ 44 w 105"/>
              <a:gd name="T1" fmla="*/ 325 h 334"/>
              <a:gd name="T2" fmla="*/ 44 w 105"/>
              <a:gd name="T3" fmla="*/ 168 h 334"/>
              <a:gd name="T4" fmla="*/ 44 w 105"/>
              <a:gd name="T5" fmla="*/ 8 h 334"/>
              <a:gd name="T6" fmla="*/ 61 w 105"/>
              <a:gd name="T7" fmla="*/ 8 h 334"/>
              <a:gd name="T8" fmla="*/ 61 w 105"/>
              <a:gd name="T9" fmla="*/ 168 h 334"/>
              <a:gd name="T10" fmla="*/ 61 w 105"/>
              <a:gd name="T11" fmla="*/ 325 h 334"/>
              <a:gd name="T12" fmla="*/ 44 w 105"/>
              <a:gd name="T13" fmla="*/ 325 h 334"/>
              <a:gd name="T14" fmla="*/ 0 w 105"/>
              <a:gd name="T15" fmla="*/ 317 h 334"/>
              <a:gd name="T16" fmla="*/ 105 w 105"/>
              <a:gd name="T17" fmla="*/ 317 h 334"/>
              <a:gd name="T18" fmla="*/ 105 w 105"/>
              <a:gd name="T19" fmla="*/ 334 h 334"/>
              <a:gd name="T20" fmla="*/ 0 w 105"/>
              <a:gd name="T21" fmla="*/ 334 h 334"/>
              <a:gd name="T22" fmla="*/ 0 w 105"/>
              <a:gd name="T23" fmla="*/ 317 h 334"/>
              <a:gd name="T24" fmla="*/ 0 w 105"/>
              <a:gd name="T25" fmla="*/ 0 h 334"/>
              <a:gd name="T26" fmla="*/ 105 w 105"/>
              <a:gd name="T27" fmla="*/ 0 h 334"/>
              <a:gd name="T28" fmla="*/ 105 w 105"/>
              <a:gd name="T29" fmla="*/ 16 h 334"/>
              <a:gd name="T30" fmla="*/ 0 w 105"/>
              <a:gd name="T31" fmla="*/ 16 h 334"/>
              <a:gd name="T32" fmla="*/ 0 w 105"/>
              <a:gd name="T33" fmla="*/ 0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" h="334">
                <a:moveTo>
                  <a:pt x="44" y="325"/>
                </a:moveTo>
                <a:lnTo>
                  <a:pt x="44" y="168"/>
                </a:lnTo>
                <a:lnTo>
                  <a:pt x="44" y="8"/>
                </a:lnTo>
                <a:lnTo>
                  <a:pt x="61" y="8"/>
                </a:lnTo>
                <a:lnTo>
                  <a:pt x="61" y="168"/>
                </a:lnTo>
                <a:lnTo>
                  <a:pt x="61" y="325"/>
                </a:lnTo>
                <a:lnTo>
                  <a:pt x="44" y="325"/>
                </a:lnTo>
                <a:close/>
                <a:moveTo>
                  <a:pt x="0" y="317"/>
                </a:moveTo>
                <a:lnTo>
                  <a:pt x="105" y="317"/>
                </a:lnTo>
                <a:lnTo>
                  <a:pt x="105" y="334"/>
                </a:lnTo>
                <a:lnTo>
                  <a:pt x="0" y="334"/>
                </a:lnTo>
                <a:lnTo>
                  <a:pt x="0" y="317"/>
                </a:lnTo>
                <a:close/>
                <a:moveTo>
                  <a:pt x="0" y="0"/>
                </a:moveTo>
                <a:lnTo>
                  <a:pt x="105" y="0"/>
                </a:lnTo>
                <a:lnTo>
                  <a:pt x="105" y="16"/>
                </a:lnTo>
                <a:lnTo>
                  <a:pt x="0" y="1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476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5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31" name="Freeform 110"/>
          <p:cNvSpPr>
            <a:spLocks noEditPoints="1"/>
          </p:cNvSpPr>
          <p:nvPr/>
        </p:nvSpPr>
        <p:spPr bwMode="auto">
          <a:xfrm>
            <a:off x="10463944" y="11303017"/>
            <a:ext cx="215961" cy="1064983"/>
          </a:xfrm>
          <a:custGeom>
            <a:avLst/>
            <a:gdLst>
              <a:gd name="T0" fmla="*/ 44 w 102"/>
              <a:gd name="T1" fmla="*/ 494 h 503"/>
              <a:gd name="T2" fmla="*/ 44 w 102"/>
              <a:gd name="T3" fmla="*/ 252 h 503"/>
              <a:gd name="T4" fmla="*/ 44 w 102"/>
              <a:gd name="T5" fmla="*/ 9 h 503"/>
              <a:gd name="T6" fmla="*/ 61 w 102"/>
              <a:gd name="T7" fmla="*/ 9 h 503"/>
              <a:gd name="T8" fmla="*/ 61 w 102"/>
              <a:gd name="T9" fmla="*/ 252 h 503"/>
              <a:gd name="T10" fmla="*/ 61 w 102"/>
              <a:gd name="T11" fmla="*/ 494 h 503"/>
              <a:gd name="T12" fmla="*/ 44 w 102"/>
              <a:gd name="T13" fmla="*/ 494 h 503"/>
              <a:gd name="T14" fmla="*/ 0 w 102"/>
              <a:gd name="T15" fmla="*/ 486 h 503"/>
              <a:gd name="T16" fmla="*/ 102 w 102"/>
              <a:gd name="T17" fmla="*/ 486 h 503"/>
              <a:gd name="T18" fmla="*/ 102 w 102"/>
              <a:gd name="T19" fmla="*/ 503 h 503"/>
              <a:gd name="T20" fmla="*/ 0 w 102"/>
              <a:gd name="T21" fmla="*/ 503 h 503"/>
              <a:gd name="T22" fmla="*/ 0 w 102"/>
              <a:gd name="T23" fmla="*/ 486 h 503"/>
              <a:gd name="T24" fmla="*/ 0 w 102"/>
              <a:gd name="T25" fmla="*/ 0 h 503"/>
              <a:gd name="T26" fmla="*/ 102 w 102"/>
              <a:gd name="T27" fmla="*/ 0 h 503"/>
              <a:gd name="T28" fmla="*/ 102 w 102"/>
              <a:gd name="T29" fmla="*/ 17 h 503"/>
              <a:gd name="T30" fmla="*/ 0 w 102"/>
              <a:gd name="T31" fmla="*/ 17 h 503"/>
              <a:gd name="T32" fmla="*/ 0 w 102"/>
              <a:gd name="T33" fmla="*/ 0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2" h="503">
                <a:moveTo>
                  <a:pt x="44" y="494"/>
                </a:moveTo>
                <a:lnTo>
                  <a:pt x="44" y="252"/>
                </a:lnTo>
                <a:lnTo>
                  <a:pt x="44" y="9"/>
                </a:lnTo>
                <a:lnTo>
                  <a:pt x="61" y="9"/>
                </a:lnTo>
                <a:lnTo>
                  <a:pt x="61" y="252"/>
                </a:lnTo>
                <a:lnTo>
                  <a:pt x="61" y="494"/>
                </a:lnTo>
                <a:lnTo>
                  <a:pt x="44" y="494"/>
                </a:lnTo>
                <a:close/>
                <a:moveTo>
                  <a:pt x="0" y="486"/>
                </a:moveTo>
                <a:lnTo>
                  <a:pt x="102" y="486"/>
                </a:lnTo>
                <a:lnTo>
                  <a:pt x="102" y="503"/>
                </a:lnTo>
                <a:lnTo>
                  <a:pt x="0" y="503"/>
                </a:lnTo>
                <a:lnTo>
                  <a:pt x="0" y="486"/>
                </a:lnTo>
                <a:close/>
                <a:moveTo>
                  <a:pt x="0" y="0"/>
                </a:moveTo>
                <a:lnTo>
                  <a:pt x="102" y="0"/>
                </a:lnTo>
                <a:lnTo>
                  <a:pt x="102" y="17"/>
                </a:lnTo>
                <a:lnTo>
                  <a:pt x="0" y="17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476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5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32" name="Freeform 111"/>
          <p:cNvSpPr>
            <a:spLocks noEditPoints="1"/>
          </p:cNvSpPr>
          <p:nvPr/>
        </p:nvSpPr>
        <p:spPr bwMode="auto">
          <a:xfrm>
            <a:off x="15640652" y="12537381"/>
            <a:ext cx="215961" cy="980293"/>
          </a:xfrm>
          <a:custGeom>
            <a:avLst/>
            <a:gdLst>
              <a:gd name="T0" fmla="*/ 44 w 102"/>
              <a:gd name="T1" fmla="*/ 455 h 463"/>
              <a:gd name="T2" fmla="*/ 44 w 102"/>
              <a:gd name="T3" fmla="*/ 232 h 463"/>
              <a:gd name="T4" fmla="*/ 44 w 102"/>
              <a:gd name="T5" fmla="*/ 8 h 463"/>
              <a:gd name="T6" fmla="*/ 60 w 102"/>
              <a:gd name="T7" fmla="*/ 8 h 463"/>
              <a:gd name="T8" fmla="*/ 60 w 102"/>
              <a:gd name="T9" fmla="*/ 232 h 463"/>
              <a:gd name="T10" fmla="*/ 60 w 102"/>
              <a:gd name="T11" fmla="*/ 455 h 463"/>
              <a:gd name="T12" fmla="*/ 44 w 102"/>
              <a:gd name="T13" fmla="*/ 455 h 463"/>
              <a:gd name="T14" fmla="*/ 0 w 102"/>
              <a:gd name="T15" fmla="*/ 447 h 463"/>
              <a:gd name="T16" fmla="*/ 102 w 102"/>
              <a:gd name="T17" fmla="*/ 447 h 463"/>
              <a:gd name="T18" fmla="*/ 102 w 102"/>
              <a:gd name="T19" fmla="*/ 463 h 463"/>
              <a:gd name="T20" fmla="*/ 0 w 102"/>
              <a:gd name="T21" fmla="*/ 463 h 463"/>
              <a:gd name="T22" fmla="*/ 0 w 102"/>
              <a:gd name="T23" fmla="*/ 447 h 463"/>
              <a:gd name="T24" fmla="*/ 0 w 102"/>
              <a:gd name="T25" fmla="*/ 0 h 463"/>
              <a:gd name="T26" fmla="*/ 102 w 102"/>
              <a:gd name="T27" fmla="*/ 0 h 463"/>
              <a:gd name="T28" fmla="*/ 102 w 102"/>
              <a:gd name="T29" fmla="*/ 16 h 463"/>
              <a:gd name="T30" fmla="*/ 0 w 102"/>
              <a:gd name="T31" fmla="*/ 16 h 463"/>
              <a:gd name="T32" fmla="*/ 0 w 102"/>
              <a:gd name="T33" fmla="*/ 0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2" h="463">
                <a:moveTo>
                  <a:pt x="44" y="455"/>
                </a:moveTo>
                <a:lnTo>
                  <a:pt x="44" y="232"/>
                </a:lnTo>
                <a:lnTo>
                  <a:pt x="44" y="8"/>
                </a:lnTo>
                <a:lnTo>
                  <a:pt x="60" y="8"/>
                </a:lnTo>
                <a:lnTo>
                  <a:pt x="60" y="232"/>
                </a:lnTo>
                <a:lnTo>
                  <a:pt x="60" y="455"/>
                </a:lnTo>
                <a:lnTo>
                  <a:pt x="44" y="455"/>
                </a:lnTo>
                <a:close/>
                <a:moveTo>
                  <a:pt x="0" y="447"/>
                </a:moveTo>
                <a:lnTo>
                  <a:pt x="102" y="447"/>
                </a:lnTo>
                <a:lnTo>
                  <a:pt x="102" y="463"/>
                </a:lnTo>
                <a:lnTo>
                  <a:pt x="0" y="463"/>
                </a:lnTo>
                <a:lnTo>
                  <a:pt x="0" y="447"/>
                </a:lnTo>
                <a:close/>
                <a:moveTo>
                  <a:pt x="0" y="0"/>
                </a:moveTo>
                <a:lnTo>
                  <a:pt x="102" y="0"/>
                </a:lnTo>
                <a:lnTo>
                  <a:pt x="102" y="16"/>
                </a:lnTo>
                <a:lnTo>
                  <a:pt x="0" y="1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476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5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33" name="Freeform 112"/>
          <p:cNvSpPr>
            <a:spLocks noEditPoints="1"/>
          </p:cNvSpPr>
          <p:nvPr/>
        </p:nvSpPr>
        <p:spPr bwMode="auto">
          <a:xfrm>
            <a:off x="6758735" y="12384938"/>
            <a:ext cx="222313" cy="654234"/>
          </a:xfrm>
          <a:custGeom>
            <a:avLst/>
            <a:gdLst>
              <a:gd name="T0" fmla="*/ 45 w 105"/>
              <a:gd name="T1" fmla="*/ 301 h 309"/>
              <a:gd name="T2" fmla="*/ 45 w 105"/>
              <a:gd name="T3" fmla="*/ 154 h 309"/>
              <a:gd name="T4" fmla="*/ 45 w 105"/>
              <a:gd name="T5" fmla="*/ 8 h 309"/>
              <a:gd name="T6" fmla="*/ 61 w 105"/>
              <a:gd name="T7" fmla="*/ 8 h 309"/>
              <a:gd name="T8" fmla="*/ 61 w 105"/>
              <a:gd name="T9" fmla="*/ 154 h 309"/>
              <a:gd name="T10" fmla="*/ 61 w 105"/>
              <a:gd name="T11" fmla="*/ 301 h 309"/>
              <a:gd name="T12" fmla="*/ 45 w 105"/>
              <a:gd name="T13" fmla="*/ 301 h 309"/>
              <a:gd name="T14" fmla="*/ 0 w 105"/>
              <a:gd name="T15" fmla="*/ 292 h 309"/>
              <a:gd name="T16" fmla="*/ 105 w 105"/>
              <a:gd name="T17" fmla="*/ 292 h 309"/>
              <a:gd name="T18" fmla="*/ 105 w 105"/>
              <a:gd name="T19" fmla="*/ 309 h 309"/>
              <a:gd name="T20" fmla="*/ 0 w 105"/>
              <a:gd name="T21" fmla="*/ 309 h 309"/>
              <a:gd name="T22" fmla="*/ 0 w 105"/>
              <a:gd name="T23" fmla="*/ 292 h 309"/>
              <a:gd name="T24" fmla="*/ 0 w 105"/>
              <a:gd name="T25" fmla="*/ 0 h 309"/>
              <a:gd name="T26" fmla="*/ 105 w 105"/>
              <a:gd name="T27" fmla="*/ 0 h 309"/>
              <a:gd name="T28" fmla="*/ 105 w 105"/>
              <a:gd name="T29" fmla="*/ 17 h 309"/>
              <a:gd name="T30" fmla="*/ 0 w 105"/>
              <a:gd name="T31" fmla="*/ 17 h 309"/>
              <a:gd name="T32" fmla="*/ 0 w 105"/>
              <a:gd name="T33" fmla="*/ 0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" h="309">
                <a:moveTo>
                  <a:pt x="45" y="301"/>
                </a:moveTo>
                <a:lnTo>
                  <a:pt x="45" y="154"/>
                </a:lnTo>
                <a:lnTo>
                  <a:pt x="45" y="8"/>
                </a:lnTo>
                <a:lnTo>
                  <a:pt x="61" y="8"/>
                </a:lnTo>
                <a:lnTo>
                  <a:pt x="61" y="154"/>
                </a:lnTo>
                <a:lnTo>
                  <a:pt x="61" y="301"/>
                </a:lnTo>
                <a:lnTo>
                  <a:pt x="45" y="301"/>
                </a:lnTo>
                <a:close/>
                <a:moveTo>
                  <a:pt x="0" y="292"/>
                </a:moveTo>
                <a:lnTo>
                  <a:pt x="105" y="292"/>
                </a:lnTo>
                <a:lnTo>
                  <a:pt x="105" y="309"/>
                </a:lnTo>
                <a:lnTo>
                  <a:pt x="0" y="309"/>
                </a:lnTo>
                <a:lnTo>
                  <a:pt x="0" y="292"/>
                </a:lnTo>
                <a:close/>
                <a:moveTo>
                  <a:pt x="0" y="0"/>
                </a:moveTo>
                <a:lnTo>
                  <a:pt x="105" y="0"/>
                </a:lnTo>
                <a:lnTo>
                  <a:pt x="105" y="17"/>
                </a:lnTo>
                <a:lnTo>
                  <a:pt x="0" y="17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476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5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34" name="Freeform 113"/>
          <p:cNvSpPr>
            <a:spLocks noEditPoints="1"/>
          </p:cNvSpPr>
          <p:nvPr/>
        </p:nvSpPr>
        <p:spPr bwMode="auto">
          <a:xfrm>
            <a:off x="11935442" y="15797965"/>
            <a:ext cx="222313" cy="893485"/>
          </a:xfrm>
          <a:custGeom>
            <a:avLst/>
            <a:gdLst>
              <a:gd name="T0" fmla="*/ 44 w 105"/>
              <a:gd name="T1" fmla="*/ 414 h 422"/>
              <a:gd name="T2" fmla="*/ 44 w 105"/>
              <a:gd name="T3" fmla="*/ 209 h 422"/>
              <a:gd name="T4" fmla="*/ 44 w 105"/>
              <a:gd name="T5" fmla="*/ 8 h 422"/>
              <a:gd name="T6" fmla="*/ 61 w 105"/>
              <a:gd name="T7" fmla="*/ 8 h 422"/>
              <a:gd name="T8" fmla="*/ 61 w 105"/>
              <a:gd name="T9" fmla="*/ 209 h 422"/>
              <a:gd name="T10" fmla="*/ 61 w 105"/>
              <a:gd name="T11" fmla="*/ 414 h 422"/>
              <a:gd name="T12" fmla="*/ 44 w 105"/>
              <a:gd name="T13" fmla="*/ 414 h 422"/>
              <a:gd name="T14" fmla="*/ 0 w 105"/>
              <a:gd name="T15" fmla="*/ 405 h 422"/>
              <a:gd name="T16" fmla="*/ 105 w 105"/>
              <a:gd name="T17" fmla="*/ 405 h 422"/>
              <a:gd name="T18" fmla="*/ 105 w 105"/>
              <a:gd name="T19" fmla="*/ 422 h 422"/>
              <a:gd name="T20" fmla="*/ 0 w 105"/>
              <a:gd name="T21" fmla="*/ 422 h 422"/>
              <a:gd name="T22" fmla="*/ 0 w 105"/>
              <a:gd name="T23" fmla="*/ 405 h 422"/>
              <a:gd name="T24" fmla="*/ 0 w 105"/>
              <a:gd name="T25" fmla="*/ 0 h 422"/>
              <a:gd name="T26" fmla="*/ 105 w 105"/>
              <a:gd name="T27" fmla="*/ 0 h 422"/>
              <a:gd name="T28" fmla="*/ 105 w 105"/>
              <a:gd name="T29" fmla="*/ 16 h 422"/>
              <a:gd name="T30" fmla="*/ 0 w 105"/>
              <a:gd name="T31" fmla="*/ 16 h 422"/>
              <a:gd name="T32" fmla="*/ 0 w 105"/>
              <a:gd name="T33" fmla="*/ 0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" h="422">
                <a:moveTo>
                  <a:pt x="44" y="414"/>
                </a:moveTo>
                <a:lnTo>
                  <a:pt x="44" y="209"/>
                </a:lnTo>
                <a:lnTo>
                  <a:pt x="44" y="8"/>
                </a:lnTo>
                <a:lnTo>
                  <a:pt x="61" y="8"/>
                </a:lnTo>
                <a:lnTo>
                  <a:pt x="61" y="209"/>
                </a:lnTo>
                <a:lnTo>
                  <a:pt x="61" y="414"/>
                </a:lnTo>
                <a:lnTo>
                  <a:pt x="44" y="414"/>
                </a:lnTo>
                <a:close/>
                <a:moveTo>
                  <a:pt x="0" y="405"/>
                </a:moveTo>
                <a:lnTo>
                  <a:pt x="105" y="405"/>
                </a:lnTo>
                <a:lnTo>
                  <a:pt x="105" y="422"/>
                </a:lnTo>
                <a:lnTo>
                  <a:pt x="0" y="422"/>
                </a:lnTo>
                <a:lnTo>
                  <a:pt x="0" y="405"/>
                </a:lnTo>
                <a:close/>
                <a:moveTo>
                  <a:pt x="0" y="0"/>
                </a:moveTo>
                <a:lnTo>
                  <a:pt x="105" y="0"/>
                </a:lnTo>
                <a:lnTo>
                  <a:pt x="105" y="16"/>
                </a:lnTo>
                <a:lnTo>
                  <a:pt x="0" y="1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476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5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35" name="Freeform 114"/>
          <p:cNvSpPr>
            <a:spLocks noEditPoints="1"/>
          </p:cNvSpPr>
          <p:nvPr/>
        </p:nvSpPr>
        <p:spPr bwMode="auto">
          <a:xfrm>
            <a:off x="17112149" y="12372235"/>
            <a:ext cx="222313" cy="1532898"/>
          </a:xfrm>
          <a:custGeom>
            <a:avLst/>
            <a:gdLst>
              <a:gd name="T0" fmla="*/ 44 w 105"/>
              <a:gd name="T1" fmla="*/ 715 h 724"/>
              <a:gd name="T2" fmla="*/ 44 w 105"/>
              <a:gd name="T3" fmla="*/ 362 h 724"/>
              <a:gd name="T4" fmla="*/ 44 w 105"/>
              <a:gd name="T5" fmla="*/ 9 h 724"/>
              <a:gd name="T6" fmla="*/ 61 w 105"/>
              <a:gd name="T7" fmla="*/ 9 h 724"/>
              <a:gd name="T8" fmla="*/ 61 w 105"/>
              <a:gd name="T9" fmla="*/ 362 h 724"/>
              <a:gd name="T10" fmla="*/ 61 w 105"/>
              <a:gd name="T11" fmla="*/ 715 h 724"/>
              <a:gd name="T12" fmla="*/ 44 w 105"/>
              <a:gd name="T13" fmla="*/ 715 h 724"/>
              <a:gd name="T14" fmla="*/ 0 w 105"/>
              <a:gd name="T15" fmla="*/ 707 h 724"/>
              <a:gd name="T16" fmla="*/ 105 w 105"/>
              <a:gd name="T17" fmla="*/ 707 h 724"/>
              <a:gd name="T18" fmla="*/ 105 w 105"/>
              <a:gd name="T19" fmla="*/ 724 h 724"/>
              <a:gd name="T20" fmla="*/ 0 w 105"/>
              <a:gd name="T21" fmla="*/ 724 h 724"/>
              <a:gd name="T22" fmla="*/ 0 w 105"/>
              <a:gd name="T23" fmla="*/ 707 h 724"/>
              <a:gd name="T24" fmla="*/ 0 w 105"/>
              <a:gd name="T25" fmla="*/ 0 h 724"/>
              <a:gd name="T26" fmla="*/ 105 w 105"/>
              <a:gd name="T27" fmla="*/ 0 h 724"/>
              <a:gd name="T28" fmla="*/ 105 w 105"/>
              <a:gd name="T29" fmla="*/ 17 h 724"/>
              <a:gd name="T30" fmla="*/ 0 w 105"/>
              <a:gd name="T31" fmla="*/ 17 h 724"/>
              <a:gd name="T32" fmla="*/ 0 w 105"/>
              <a:gd name="T33" fmla="*/ 0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" h="724">
                <a:moveTo>
                  <a:pt x="44" y="715"/>
                </a:moveTo>
                <a:lnTo>
                  <a:pt x="44" y="362"/>
                </a:lnTo>
                <a:lnTo>
                  <a:pt x="44" y="9"/>
                </a:lnTo>
                <a:lnTo>
                  <a:pt x="61" y="9"/>
                </a:lnTo>
                <a:lnTo>
                  <a:pt x="61" y="362"/>
                </a:lnTo>
                <a:lnTo>
                  <a:pt x="61" y="715"/>
                </a:lnTo>
                <a:lnTo>
                  <a:pt x="44" y="715"/>
                </a:lnTo>
                <a:close/>
                <a:moveTo>
                  <a:pt x="0" y="707"/>
                </a:moveTo>
                <a:lnTo>
                  <a:pt x="105" y="707"/>
                </a:lnTo>
                <a:lnTo>
                  <a:pt x="105" y="724"/>
                </a:lnTo>
                <a:lnTo>
                  <a:pt x="0" y="724"/>
                </a:lnTo>
                <a:lnTo>
                  <a:pt x="0" y="707"/>
                </a:lnTo>
                <a:close/>
                <a:moveTo>
                  <a:pt x="0" y="0"/>
                </a:moveTo>
                <a:lnTo>
                  <a:pt x="105" y="0"/>
                </a:lnTo>
                <a:lnTo>
                  <a:pt x="105" y="17"/>
                </a:lnTo>
                <a:lnTo>
                  <a:pt x="0" y="17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476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5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36" name="Rectangle 115"/>
          <p:cNvSpPr>
            <a:spLocks noChangeArrowheads="1"/>
          </p:cNvSpPr>
          <p:nvPr/>
        </p:nvSpPr>
        <p:spPr bwMode="auto">
          <a:xfrm>
            <a:off x="3527792" y="10170282"/>
            <a:ext cx="35993" cy="8712535"/>
          </a:xfrm>
          <a:prstGeom prst="rect">
            <a:avLst/>
          </a:prstGeom>
          <a:solidFill>
            <a:srgbClr val="868686"/>
          </a:solidFill>
          <a:ln w="4763">
            <a:solidFill>
              <a:srgbClr val="86868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5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37" name="Rectangle 116"/>
          <p:cNvSpPr>
            <a:spLocks noChangeArrowheads="1"/>
          </p:cNvSpPr>
          <p:nvPr/>
        </p:nvSpPr>
        <p:spPr bwMode="auto">
          <a:xfrm>
            <a:off x="3546847" y="18865878"/>
            <a:ext cx="15528004" cy="33876"/>
          </a:xfrm>
          <a:prstGeom prst="rect">
            <a:avLst/>
          </a:prstGeom>
          <a:solidFill>
            <a:srgbClr val="868686"/>
          </a:solidFill>
          <a:ln w="4763">
            <a:solidFill>
              <a:srgbClr val="86868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5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38" name="Rectangle 117"/>
          <p:cNvSpPr>
            <a:spLocks noChangeArrowheads="1"/>
          </p:cNvSpPr>
          <p:nvPr/>
        </p:nvSpPr>
        <p:spPr bwMode="auto">
          <a:xfrm>
            <a:off x="2850268" y="18560993"/>
            <a:ext cx="38472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</a:rPr>
              <a:t>0</a:t>
            </a:r>
            <a:endParaRPr kumimoji="0" lang="en-US" altLang="en-US" sz="5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139" name="Rectangle 118"/>
          <p:cNvSpPr>
            <a:spLocks noChangeArrowheads="1"/>
          </p:cNvSpPr>
          <p:nvPr/>
        </p:nvSpPr>
        <p:spPr bwMode="auto">
          <a:xfrm>
            <a:off x="2600431" y="17591286"/>
            <a:ext cx="76944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</a:rPr>
              <a:t>50</a:t>
            </a:r>
            <a:endParaRPr kumimoji="0" lang="en-US" altLang="en-US" sz="5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140" name="Rectangle 119"/>
          <p:cNvSpPr>
            <a:spLocks noChangeArrowheads="1"/>
          </p:cNvSpPr>
          <p:nvPr/>
        </p:nvSpPr>
        <p:spPr bwMode="auto">
          <a:xfrm>
            <a:off x="2354829" y="16621580"/>
            <a:ext cx="11541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100</a:t>
            </a:r>
            <a:endParaRPr kumimoji="0" lang="en-US" altLang="en-US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141" name="Rectangle 120"/>
          <p:cNvSpPr>
            <a:spLocks noChangeArrowheads="1"/>
          </p:cNvSpPr>
          <p:nvPr/>
        </p:nvSpPr>
        <p:spPr bwMode="auto">
          <a:xfrm>
            <a:off x="2354829" y="15658226"/>
            <a:ext cx="11541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</a:rPr>
              <a:t>150</a:t>
            </a:r>
            <a:endParaRPr kumimoji="0" lang="en-US" altLang="en-US" sz="5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142" name="Rectangle 121"/>
          <p:cNvSpPr>
            <a:spLocks noChangeArrowheads="1"/>
          </p:cNvSpPr>
          <p:nvPr/>
        </p:nvSpPr>
        <p:spPr bwMode="auto">
          <a:xfrm>
            <a:off x="2354829" y="14686402"/>
            <a:ext cx="11541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</a:rPr>
              <a:t>200</a:t>
            </a:r>
            <a:endParaRPr kumimoji="0" lang="en-US" altLang="en-US" sz="5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143" name="Rectangle 122"/>
          <p:cNvSpPr>
            <a:spLocks noChangeArrowheads="1"/>
          </p:cNvSpPr>
          <p:nvPr/>
        </p:nvSpPr>
        <p:spPr bwMode="auto">
          <a:xfrm>
            <a:off x="2354829" y="13716696"/>
            <a:ext cx="11541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</a:rPr>
              <a:t>250</a:t>
            </a:r>
            <a:endParaRPr kumimoji="0" lang="en-US" altLang="en-US" sz="5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144" name="Rectangle 123"/>
          <p:cNvSpPr>
            <a:spLocks noChangeArrowheads="1"/>
          </p:cNvSpPr>
          <p:nvPr/>
        </p:nvSpPr>
        <p:spPr bwMode="auto">
          <a:xfrm>
            <a:off x="2354829" y="12746990"/>
            <a:ext cx="11541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</a:rPr>
              <a:t>300</a:t>
            </a:r>
            <a:endParaRPr kumimoji="0" lang="en-US" altLang="en-US" sz="5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145" name="Rectangle 124"/>
          <p:cNvSpPr>
            <a:spLocks noChangeArrowheads="1"/>
          </p:cNvSpPr>
          <p:nvPr/>
        </p:nvSpPr>
        <p:spPr bwMode="auto">
          <a:xfrm>
            <a:off x="2354829" y="11783636"/>
            <a:ext cx="11541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</a:rPr>
              <a:t>350</a:t>
            </a:r>
            <a:endParaRPr kumimoji="0" lang="en-US" altLang="en-US" sz="5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146" name="Rectangle 125"/>
          <p:cNvSpPr>
            <a:spLocks noChangeArrowheads="1"/>
          </p:cNvSpPr>
          <p:nvPr/>
        </p:nvSpPr>
        <p:spPr bwMode="auto">
          <a:xfrm>
            <a:off x="2354829" y="10813929"/>
            <a:ext cx="11541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</a:rPr>
              <a:t>400</a:t>
            </a:r>
            <a:endParaRPr kumimoji="0" lang="en-US" altLang="en-US" sz="5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147" name="Rectangle 126"/>
          <p:cNvSpPr>
            <a:spLocks noChangeArrowheads="1"/>
          </p:cNvSpPr>
          <p:nvPr/>
        </p:nvSpPr>
        <p:spPr bwMode="auto">
          <a:xfrm>
            <a:off x="2354829" y="9842106"/>
            <a:ext cx="11541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</a:rPr>
              <a:t>450</a:t>
            </a:r>
            <a:endParaRPr kumimoji="0" lang="en-US" altLang="en-US" sz="5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148" name="Rectangle 127"/>
          <p:cNvSpPr>
            <a:spLocks noChangeArrowheads="1"/>
          </p:cNvSpPr>
          <p:nvPr/>
        </p:nvSpPr>
        <p:spPr bwMode="auto">
          <a:xfrm>
            <a:off x="4113031" y="19191937"/>
            <a:ext cx="37320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Cov362 </a:t>
            </a:r>
            <a:r>
              <a:rPr kumimoji="0" lang="en-US" altLang="en-US" sz="5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</a:rPr>
              <a:t>Vec</a:t>
            </a:r>
            <a:endParaRPr kumimoji="0" lang="en-US" altLang="en-US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150" name="Rectangle 128"/>
          <p:cNvSpPr>
            <a:spLocks noChangeArrowheads="1"/>
          </p:cNvSpPr>
          <p:nvPr/>
        </p:nvSpPr>
        <p:spPr bwMode="auto">
          <a:xfrm>
            <a:off x="8759478" y="19191937"/>
            <a:ext cx="510447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Cov362 Tet-FPN</a:t>
            </a:r>
            <a:endParaRPr kumimoji="0" lang="en-US" altLang="en-US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151" name="Rectangle 129"/>
          <p:cNvSpPr>
            <a:spLocks noChangeArrowheads="1"/>
          </p:cNvSpPr>
          <p:nvPr/>
        </p:nvSpPr>
        <p:spPr bwMode="auto">
          <a:xfrm>
            <a:off x="14148279" y="19191937"/>
            <a:ext cx="5296835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Cov362 Tet-FPN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5400" dirty="0">
                <a:solidFill>
                  <a:srgbClr val="000000"/>
                </a:solidFill>
              </a:rPr>
              <a:t> </a:t>
            </a:r>
            <a:r>
              <a:rPr lang="en-US" altLang="en-US" sz="5400" dirty="0" smtClean="0">
                <a:solidFill>
                  <a:srgbClr val="000000"/>
                </a:solidFill>
              </a:rPr>
              <a:t>       </a:t>
            </a:r>
            <a:r>
              <a:rPr kumimoji="0" lang="en-US" altLang="en-US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Mutant</a:t>
            </a:r>
            <a:endParaRPr kumimoji="0" lang="en-US" altLang="en-US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2173" name="Group 2172"/>
          <p:cNvGrpSpPr/>
          <p:nvPr/>
        </p:nvGrpSpPr>
        <p:grpSpPr>
          <a:xfrm>
            <a:off x="20189478" y="14286947"/>
            <a:ext cx="2376339" cy="830997"/>
            <a:chOff x="24231600" y="20592842"/>
            <a:chExt cx="2376339" cy="830997"/>
          </a:xfrm>
        </p:grpSpPr>
        <p:sp>
          <p:nvSpPr>
            <p:cNvPr id="2167" name="Rectangle 145"/>
            <p:cNvSpPr>
              <a:spLocks noChangeArrowheads="1"/>
            </p:cNvSpPr>
            <p:nvPr/>
          </p:nvSpPr>
          <p:spPr bwMode="auto">
            <a:xfrm>
              <a:off x="24231600" y="20677178"/>
              <a:ext cx="793646" cy="662324"/>
            </a:xfrm>
            <a:prstGeom prst="rect">
              <a:avLst/>
            </a:prstGeom>
            <a:solidFill>
              <a:srgbClr val="61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5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68" name="Rectangle 146"/>
            <p:cNvSpPr>
              <a:spLocks noChangeArrowheads="1"/>
            </p:cNvSpPr>
            <p:nvPr/>
          </p:nvSpPr>
          <p:spPr bwMode="auto">
            <a:xfrm>
              <a:off x="25146000" y="20592842"/>
              <a:ext cx="1461939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Dox-</a:t>
              </a:r>
              <a:endParaRPr kumimoji="0" lang="en-US" altLang="en-US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2172" name="Group 2171"/>
          <p:cNvGrpSpPr/>
          <p:nvPr/>
        </p:nvGrpSpPr>
        <p:grpSpPr>
          <a:xfrm>
            <a:off x="20189478" y="12873136"/>
            <a:ext cx="2555971" cy="830997"/>
            <a:chOff x="29448029" y="19202623"/>
            <a:chExt cx="2555971" cy="830997"/>
          </a:xfrm>
        </p:grpSpPr>
        <p:sp>
          <p:nvSpPr>
            <p:cNvPr id="2169" name="Rectangle 147"/>
            <p:cNvSpPr>
              <a:spLocks noChangeArrowheads="1"/>
            </p:cNvSpPr>
            <p:nvPr/>
          </p:nvSpPr>
          <p:spPr bwMode="auto">
            <a:xfrm>
              <a:off x="29448029" y="19286959"/>
              <a:ext cx="784253" cy="662324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5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70" name="Rectangle 148"/>
            <p:cNvSpPr>
              <a:spLocks noChangeArrowheads="1"/>
            </p:cNvSpPr>
            <p:nvPr/>
          </p:nvSpPr>
          <p:spPr bwMode="auto">
            <a:xfrm>
              <a:off x="30368937" y="19202623"/>
              <a:ext cx="1635063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Dox+</a:t>
              </a:r>
              <a:endParaRPr kumimoji="0" lang="en-US" altLang="en-US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160" name="TextBox 159"/>
          <p:cNvSpPr txBox="1"/>
          <p:nvPr/>
        </p:nvSpPr>
        <p:spPr>
          <a:xfrm>
            <a:off x="15496273" y="8685877"/>
            <a:ext cx="33586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*p&lt;0.0004</a:t>
            </a:r>
            <a:endParaRPr lang="en-US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4" name="TextBox 2173"/>
          <p:cNvSpPr txBox="1"/>
          <p:nvPr/>
        </p:nvSpPr>
        <p:spPr>
          <a:xfrm>
            <a:off x="11575181" y="14203544"/>
            <a:ext cx="841897" cy="16773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370609" y="13825281"/>
            <a:ext cx="40703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# of colonies</a:t>
            </a:r>
            <a:endParaRPr lang="en-US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7656462" y="14641151"/>
            <a:ext cx="10523518" cy="15228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6" name="Picture 4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56472" y="16560748"/>
            <a:ext cx="10523518" cy="1645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31343398" y="11871353"/>
            <a:ext cx="3175202" cy="1107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>Tet-</a:t>
            </a:r>
            <a:r>
              <a:rPr lang="en-US" sz="6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Fpn</a:t>
            </a:r>
            <a:r>
              <a:rPr lang="en-US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4551192" y="11871353"/>
            <a:ext cx="508031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>Tet-</a:t>
            </a:r>
            <a:r>
              <a:rPr lang="en-US" sz="6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Fpn</a:t>
            </a:r>
            <a:r>
              <a:rPr lang="en-US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6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mut</a:t>
            </a:r>
            <a:r>
              <a:rPr lang="en-US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US"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5043738" y="12738858"/>
            <a:ext cx="2540158" cy="1107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>Dox</a:t>
            </a:r>
            <a:endParaRPr lang="en-US"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196635" y="13471553"/>
            <a:ext cx="1415231" cy="1107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US"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3208537" y="13471553"/>
            <a:ext cx="1415231" cy="1107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US"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6383735" y="13471553"/>
            <a:ext cx="1415231" cy="1107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US"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8117800" y="13442622"/>
            <a:ext cx="1415231" cy="1107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1684442" y="13470078"/>
            <a:ext cx="1415231" cy="1107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4877784" y="13470078"/>
            <a:ext cx="1415231" cy="1107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7526135" y="11871353"/>
            <a:ext cx="3411065" cy="1107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>Tet-</a:t>
            </a:r>
            <a:r>
              <a:rPr lang="en-US" sz="6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Vec</a:t>
            </a:r>
            <a:r>
              <a:rPr lang="en-US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>
            <a:off x="27656462" y="13051177"/>
            <a:ext cx="32477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31294323" y="13051177"/>
            <a:ext cx="32477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34932202" y="13051177"/>
            <a:ext cx="32477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25625744" y="14690753"/>
            <a:ext cx="1980638" cy="1107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Fpn</a:t>
            </a:r>
            <a:r>
              <a:rPr lang="en-US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3698200" y="16789348"/>
            <a:ext cx="3886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>GAPDH-</a:t>
            </a:r>
            <a:endParaRPr lang="en-US"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286000" y="6705600"/>
            <a:ext cx="918841" cy="16773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0040600" y="6705600"/>
            <a:ext cx="918841" cy="16773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552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724400" y="9705383"/>
            <a:ext cx="19126200" cy="13764217"/>
            <a:chOff x="4724400" y="9705383"/>
            <a:chExt cx="19126200" cy="13764217"/>
          </a:xfrm>
        </p:grpSpPr>
        <p:sp>
          <p:nvSpPr>
            <p:cNvPr id="5" name="AutoShape 4"/>
            <p:cNvSpPr>
              <a:spLocks noChangeAspect="1" noChangeArrowheads="1" noTextEdit="1"/>
            </p:cNvSpPr>
            <p:nvPr/>
          </p:nvSpPr>
          <p:spPr bwMode="auto">
            <a:xfrm>
              <a:off x="4724400" y="9982200"/>
              <a:ext cx="19126200" cy="1348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8871488" y="21766213"/>
              <a:ext cx="6900413" cy="830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Empty vector + dox</a:t>
              </a:r>
              <a:endParaRPr kumimoji="0" lang="en-US" altLang="en-US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15889901" y="21766213"/>
              <a:ext cx="5864068" cy="830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4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Fpn</a:t>
              </a:r>
              <a:r>
                <a:rPr kumimoji="0" lang="en-US" altLang="en-US" sz="5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</a:t>
              </a:r>
              <a:r>
                <a:rPr kumimoji="0" lang="en-US" altLang="en-US" sz="54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tet</a:t>
              </a:r>
              <a:r>
                <a:rPr kumimoji="0" lang="en-US" altLang="en-US" sz="5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-on + dox</a:t>
              </a:r>
              <a:endParaRPr kumimoji="0" lang="en-US" altLang="en-US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Freeform 8"/>
            <p:cNvSpPr>
              <a:spLocks noEditPoints="1"/>
            </p:cNvSpPr>
            <p:nvPr/>
          </p:nvSpPr>
          <p:spPr bwMode="auto">
            <a:xfrm>
              <a:off x="8662851" y="21397913"/>
              <a:ext cx="13214248" cy="284163"/>
            </a:xfrm>
            <a:custGeom>
              <a:avLst/>
              <a:gdLst>
                <a:gd name="T0" fmla="*/ 0 w 7727"/>
                <a:gd name="T1" fmla="*/ 0 h 179"/>
                <a:gd name="T2" fmla="*/ 7727 w 7727"/>
                <a:gd name="T3" fmla="*/ 0 h 179"/>
                <a:gd name="T4" fmla="*/ 1944 w 7727"/>
                <a:gd name="T5" fmla="*/ 179 h 179"/>
                <a:gd name="T6" fmla="*/ 1944 w 7727"/>
                <a:gd name="T7" fmla="*/ 0 h 179"/>
                <a:gd name="T8" fmla="*/ 5781 w 7727"/>
                <a:gd name="T9" fmla="*/ 179 h 179"/>
                <a:gd name="T10" fmla="*/ 5781 w 7727"/>
                <a:gd name="T1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27" h="179">
                  <a:moveTo>
                    <a:pt x="0" y="0"/>
                  </a:moveTo>
                  <a:lnTo>
                    <a:pt x="7727" y="0"/>
                  </a:lnTo>
                  <a:moveTo>
                    <a:pt x="1944" y="179"/>
                  </a:moveTo>
                  <a:lnTo>
                    <a:pt x="1944" y="0"/>
                  </a:lnTo>
                  <a:moveTo>
                    <a:pt x="5781" y="179"/>
                  </a:moveTo>
                  <a:lnTo>
                    <a:pt x="5781" y="0"/>
                  </a:lnTo>
                </a:path>
              </a:pathLst>
            </a:custGeom>
            <a:noFill/>
            <a:ln w="825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7412739" y="20931188"/>
              <a:ext cx="1321938" cy="1042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-50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8006158" y="18429288"/>
              <a:ext cx="684056" cy="1042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7641898" y="15925800"/>
              <a:ext cx="1094489" cy="1042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7275928" y="13423900"/>
              <a:ext cx="1458749" cy="1042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7275928" y="10920413"/>
              <a:ext cx="1458749" cy="1042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8459345" y="11334750"/>
              <a:ext cx="246260" cy="10112375"/>
            </a:xfrm>
            <a:custGeom>
              <a:avLst/>
              <a:gdLst>
                <a:gd name="T0" fmla="*/ 144 w 144"/>
                <a:gd name="T1" fmla="*/ 6370 h 6370"/>
                <a:gd name="T2" fmla="*/ 144 w 144"/>
                <a:gd name="T3" fmla="*/ 0 h 6370"/>
                <a:gd name="T4" fmla="*/ 144 w 144"/>
                <a:gd name="T5" fmla="*/ 6339 h 6370"/>
                <a:gd name="T6" fmla="*/ 0 w 144"/>
                <a:gd name="T7" fmla="*/ 6339 h 6370"/>
                <a:gd name="T8" fmla="*/ 144 w 144"/>
                <a:gd name="T9" fmla="*/ 4762 h 6370"/>
                <a:gd name="T10" fmla="*/ 0 w 144"/>
                <a:gd name="T11" fmla="*/ 4762 h 6370"/>
                <a:gd name="T12" fmla="*/ 144 w 144"/>
                <a:gd name="T13" fmla="*/ 3186 h 6370"/>
                <a:gd name="T14" fmla="*/ 0 w 144"/>
                <a:gd name="T15" fmla="*/ 3186 h 6370"/>
                <a:gd name="T16" fmla="*/ 144 w 144"/>
                <a:gd name="T17" fmla="*/ 1609 h 6370"/>
                <a:gd name="T18" fmla="*/ 0 w 144"/>
                <a:gd name="T19" fmla="*/ 1609 h 6370"/>
                <a:gd name="T20" fmla="*/ 144 w 144"/>
                <a:gd name="T21" fmla="*/ 33 h 6370"/>
                <a:gd name="T22" fmla="*/ 0 w 144"/>
                <a:gd name="T23" fmla="*/ 33 h 6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4" h="6370">
                  <a:moveTo>
                    <a:pt x="144" y="6370"/>
                  </a:moveTo>
                  <a:lnTo>
                    <a:pt x="144" y="0"/>
                  </a:lnTo>
                  <a:moveTo>
                    <a:pt x="144" y="6339"/>
                  </a:moveTo>
                  <a:lnTo>
                    <a:pt x="0" y="6339"/>
                  </a:lnTo>
                  <a:moveTo>
                    <a:pt x="144" y="4762"/>
                  </a:moveTo>
                  <a:lnTo>
                    <a:pt x="0" y="4762"/>
                  </a:lnTo>
                  <a:moveTo>
                    <a:pt x="144" y="3186"/>
                  </a:moveTo>
                  <a:lnTo>
                    <a:pt x="0" y="3186"/>
                  </a:lnTo>
                  <a:moveTo>
                    <a:pt x="144" y="1609"/>
                  </a:moveTo>
                  <a:lnTo>
                    <a:pt x="0" y="1609"/>
                  </a:lnTo>
                  <a:moveTo>
                    <a:pt x="144" y="33"/>
                  </a:moveTo>
                  <a:lnTo>
                    <a:pt x="0" y="33"/>
                  </a:lnTo>
                </a:path>
              </a:pathLst>
            </a:custGeom>
            <a:noFill/>
            <a:ln w="825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12076290" y="17741900"/>
              <a:ext cx="350579" cy="40005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12076290" y="17741900"/>
              <a:ext cx="350579" cy="400050"/>
            </a:xfrm>
            <a:prstGeom prst="ellipse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17"/>
            <p:cNvSpPr>
              <a:spLocks noChangeArrowheads="1"/>
            </p:cNvSpPr>
            <p:nvPr/>
          </p:nvSpPr>
          <p:spPr bwMode="auto">
            <a:xfrm>
              <a:off x="13126315" y="17281525"/>
              <a:ext cx="348868" cy="401638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18"/>
            <p:cNvSpPr>
              <a:spLocks noChangeArrowheads="1"/>
            </p:cNvSpPr>
            <p:nvPr/>
          </p:nvSpPr>
          <p:spPr bwMode="auto">
            <a:xfrm>
              <a:off x="13126315" y="17281525"/>
              <a:ext cx="348868" cy="401638"/>
            </a:xfrm>
            <a:prstGeom prst="ellipse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19"/>
            <p:cNvSpPr>
              <a:spLocks noChangeArrowheads="1"/>
            </p:cNvSpPr>
            <p:nvPr/>
          </p:nvSpPr>
          <p:spPr bwMode="auto">
            <a:xfrm>
              <a:off x="10501251" y="17200563"/>
              <a:ext cx="350579" cy="401638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20"/>
            <p:cNvSpPr>
              <a:spLocks noChangeArrowheads="1"/>
            </p:cNvSpPr>
            <p:nvPr/>
          </p:nvSpPr>
          <p:spPr bwMode="auto">
            <a:xfrm>
              <a:off x="10501251" y="17200563"/>
              <a:ext cx="350579" cy="401638"/>
            </a:xfrm>
            <a:prstGeom prst="ellipse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21"/>
            <p:cNvSpPr>
              <a:spLocks noChangeArrowheads="1"/>
            </p:cNvSpPr>
            <p:nvPr/>
          </p:nvSpPr>
          <p:spPr bwMode="auto">
            <a:xfrm>
              <a:off x="13651328" y="18651538"/>
              <a:ext cx="350579" cy="40005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22"/>
            <p:cNvSpPr>
              <a:spLocks noChangeArrowheads="1"/>
            </p:cNvSpPr>
            <p:nvPr/>
          </p:nvSpPr>
          <p:spPr bwMode="auto">
            <a:xfrm>
              <a:off x="13651328" y="18651538"/>
              <a:ext cx="350579" cy="400050"/>
            </a:xfrm>
            <a:prstGeom prst="ellipse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23"/>
            <p:cNvSpPr>
              <a:spLocks noChangeArrowheads="1"/>
            </p:cNvSpPr>
            <p:nvPr/>
          </p:nvSpPr>
          <p:spPr bwMode="auto">
            <a:xfrm>
              <a:off x="9976238" y="18667413"/>
              <a:ext cx="350579" cy="40005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24"/>
            <p:cNvSpPr>
              <a:spLocks noChangeArrowheads="1"/>
            </p:cNvSpPr>
            <p:nvPr/>
          </p:nvSpPr>
          <p:spPr bwMode="auto">
            <a:xfrm>
              <a:off x="9976238" y="18667413"/>
              <a:ext cx="350579" cy="400050"/>
            </a:xfrm>
            <a:prstGeom prst="ellipse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5"/>
            <p:cNvSpPr>
              <a:spLocks noChangeArrowheads="1"/>
            </p:cNvSpPr>
            <p:nvPr/>
          </p:nvSpPr>
          <p:spPr bwMode="auto">
            <a:xfrm>
              <a:off x="13126315" y="18676938"/>
              <a:ext cx="348868" cy="40005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26"/>
            <p:cNvSpPr>
              <a:spLocks noChangeArrowheads="1"/>
            </p:cNvSpPr>
            <p:nvPr/>
          </p:nvSpPr>
          <p:spPr bwMode="auto">
            <a:xfrm>
              <a:off x="13126315" y="18676938"/>
              <a:ext cx="348868" cy="400050"/>
            </a:xfrm>
            <a:prstGeom prst="ellipse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27"/>
            <p:cNvSpPr>
              <a:spLocks noChangeArrowheads="1"/>
            </p:cNvSpPr>
            <p:nvPr/>
          </p:nvSpPr>
          <p:spPr bwMode="auto">
            <a:xfrm>
              <a:off x="12599592" y="17467263"/>
              <a:ext cx="350579" cy="401638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28"/>
            <p:cNvSpPr>
              <a:spLocks noChangeArrowheads="1"/>
            </p:cNvSpPr>
            <p:nvPr/>
          </p:nvSpPr>
          <p:spPr bwMode="auto">
            <a:xfrm>
              <a:off x="12599592" y="17467263"/>
              <a:ext cx="350579" cy="401638"/>
            </a:xfrm>
            <a:prstGeom prst="ellipse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29"/>
            <p:cNvSpPr>
              <a:spLocks noChangeArrowheads="1"/>
            </p:cNvSpPr>
            <p:nvPr/>
          </p:nvSpPr>
          <p:spPr bwMode="auto">
            <a:xfrm>
              <a:off x="11551277" y="18692813"/>
              <a:ext cx="350579" cy="401638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30"/>
            <p:cNvSpPr>
              <a:spLocks noChangeArrowheads="1"/>
            </p:cNvSpPr>
            <p:nvPr/>
          </p:nvSpPr>
          <p:spPr bwMode="auto">
            <a:xfrm>
              <a:off x="11551277" y="18692813"/>
              <a:ext cx="350579" cy="401638"/>
            </a:xfrm>
            <a:prstGeom prst="ellipse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31"/>
            <p:cNvSpPr>
              <a:spLocks noChangeArrowheads="1"/>
            </p:cNvSpPr>
            <p:nvPr/>
          </p:nvSpPr>
          <p:spPr bwMode="auto">
            <a:xfrm>
              <a:off x="12076290" y="18692813"/>
              <a:ext cx="350579" cy="401638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8" name="Oval 32"/>
            <p:cNvSpPr>
              <a:spLocks noChangeArrowheads="1"/>
            </p:cNvSpPr>
            <p:nvPr/>
          </p:nvSpPr>
          <p:spPr bwMode="auto">
            <a:xfrm>
              <a:off x="12076290" y="18692813"/>
              <a:ext cx="350579" cy="401638"/>
            </a:xfrm>
            <a:prstGeom prst="ellipse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9" name="Oval 33"/>
            <p:cNvSpPr>
              <a:spLocks noChangeArrowheads="1"/>
            </p:cNvSpPr>
            <p:nvPr/>
          </p:nvSpPr>
          <p:spPr bwMode="auto">
            <a:xfrm>
              <a:off x="11551277" y="17602200"/>
              <a:ext cx="350579" cy="40005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1" name="Oval 34"/>
            <p:cNvSpPr>
              <a:spLocks noChangeArrowheads="1"/>
            </p:cNvSpPr>
            <p:nvPr/>
          </p:nvSpPr>
          <p:spPr bwMode="auto">
            <a:xfrm>
              <a:off x="11551277" y="17602200"/>
              <a:ext cx="350579" cy="400050"/>
            </a:xfrm>
            <a:prstGeom prst="ellipse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2" name="Oval 35"/>
            <p:cNvSpPr>
              <a:spLocks noChangeArrowheads="1"/>
            </p:cNvSpPr>
            <p:nvPr/>
          </p:nvSpPr>
          <p:spPr bwMode="auto">
            <a:xfrm>
              <a:off x="11024554" y="17408525"/>
              <a:ext cx="350579" cy="401638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3" name="Oval 36"/>
            <p:cNvSpPr>
              <a:spLocks noChangeArrowheads="1"/>
            </p:cNvSpPr>
            <p:nvPr/>
          </p:nvSpPr>
          <p:spPr bwMode="auto">
            <a:xfrm>
              <a:off x="11024554" y="17408525"/>
              <a:ext cx="350579" cy="401638"/>
            </a:xfrm>
            <a:prstGeom prst="ellipse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4" name="Oval 37"/>
            <p:cNvSpPr>
              <a:spLocks noChangeArrowheads="1"/>
            </p:cNvSpPr>
            <p:nvPr/>
          </p:nvSpPr>
          <p:spPr bwMode="auto">
            <a:xfrm>
              <a:off x="11814638" y="17024350"/>
              <a:ext cx="348868" cy="401638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5" name="Oval 38"/>
            <p:cNvSpPr>
              <a:spLocks noChangeArrowheads="1"/>
            </p:cNvSpPr>
            <p:nvPr/>
          </p:nvSpPr>
          <p:spPr bwMode="auto">
            <a:xfrm>
              <a:off x="11814638" y="17024350"/>
              <a:ext cx="348868" cy="401638"/>
            </a:xfrm>
            <a:prstGeom prst="ellipse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6" name="Oval 39"/>
            <p:cNvSpPr>
              <a:spLocks noChangeArrowheads="1"/>
            </p:cNvSpPr>
            <p:nvPr/>
          </p:nvSpPr>
          <p:spPr bwMode="auto">
            <a:xfrm>
              <a:off x="11024554" y="18692813"/>
              <a:ext cx="350579" cy="401638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7" name="Oval 40"/>
            <p:cNvSpPr>
              <a:spLocks noChangeArrowheads="1"/>
            </p:cNvSpPr>
            <p:nvPr/>
          </p:nvSpPr>
          <p:spPr bwMode="auto">
            <a:xfrm>
              <a:off x="11024554" y="18692813"/>
              <a:ext cx="350579" cy="401638"/>
            </a:xfrm>
            <a:prstGeom prst="ellipse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8" name="Oval 41"/>
            <p:cNvSpPr>
              <a:spLocks noChangeArrowheads="1"/>
            </p:cNvSpPr>
            <p:nvPr/>
          </p:nvSpPr>
          <p:spPr bwMode="auto">
            <a:xfrm>
              <a:off x="12599592" y="18692813"/>
              <a:ext cx="350579" cy="401638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9" name="Oval 42"/>
            <p:cNvSpPr>
              <a:spLocks noChangeArrowheads="1"/>
            </p:cNvSpPr>
            <p:nvPr/>
          </p:nvSpPr>
          <p:spPr bwMode="auto">
            <a:xfrm>
              <a:off x="12599592" y="18692813"/>
              <a:ext cx="350579" cy="401638"/>
            </a:xfrm>
            <a:prstGeom prst="ellipse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0" name="Oval 43"/>
            <p:cNvSpPr>
              <a:spLocks noChangeArrowheads="1"/>
            </p:cNvSpPr>
            <p:nvPr/>
          </p:nvSpPr>
          <p:spPr bwMode="auto">
            <a:xfrm>
              <a:off x="10501251" y="18692813"/>
              <a:ext cx="350579" cy="401638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1" name="Oval 44"/>
            <p:cNvSpPr>
              <a:spLocks noChangeArrowheads="1"/>
            </p:cNvSpPr>
            <p:nvPr/>
          </p:nvSpPr>
          <p:spPr bwMode="auto">
            <a:xfrm>
              <a:off x="10501251" y="18692813"/>
              <a:ext cx="350579" cy="401638"/>
            </a:xfrm>
            <a:prstGeom prst="ellipse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2" name="Line 45"/>
            <p:cNvSpPr>
              <a:spLocks noChangeShapeType="1"/>
            </p:cNvSpPr>
            <p:nvPr/>
          </p:nvSpPr>
          <p:spPr bwMode="auto">
            <a:xfrm>
              <a:off x="11987362" y="17591088"/>
              <a:ext cx="0" cy="695325"/>
            </a:xfrm>
            <a:prstGeom prst="line">
              <a:avLst/>
            </a:prstGeom>
            <a:noFill/>
            <a:ln w="825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3" name="Line 46"/>
            <p:cNvSpPr>
              <a:spLocks noChangeShapeType="1"/>
            </p:cNvSpPr>
            <p:nvPr/>
          </p:nvSpPr>
          <p:spPr bwMode="auto">
            <a:xfrm>
              <a:off x="10894583" y="17591088"/>
              <a:ext cx="2187268" cy="0"/>
            </a:xfrm>
            <a:prstGeom prst="line">
              <a:avLst/>
            </a:prstGeom>
            <a:noFill/>
            <a:ln w="825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4" name="Line 47"/>
            <p:cNvSpPr>
              <a:spLocks noChangeShapeType="1"/>
            </p:cNvSpPr>
            <p:nvPr/>
          </p:nvSpPr>
          <p:spPr bwMode="auto">
            <a:xfrm>
              <a:off x="11987362" y="18286413"/>
              <a:ext cx="0" cy="684213"/>
            </a:xfrm>
            <a:prstGeom prst="line">
              <a:avLst/>
            </a:prstGeom>
            <a:noFill/>
            <a:ln w="825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5" name="Line 48"/>
            <p:cNvSpPr>
              <a:spLocks noChangeShapeType="1"/>
            </p:cNvSpPr>
            <p:nvPr/>
          </p:nvSpPr>
          <p:spPr bwMode="auto">
            <a:xfrm>
              <a:off x="10894583" y="18970625"/>
              <a:ext cx="2187268" cy="0"/>
            </a:xfrm>
            <a:prstGeom prst="line">
              <a:avLst/>
            </a:prstGeom>
            <a:noFill/>
            <a:ln w="825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6" name="Line 49"/>
            <p:cNvSpPr>
              <a:spLocks noChangeShapeType="1"/>
            </p:cNvSpPr>
            <p:nvPr/>
          </p:nvSpPr>
          <p:spPr bwMode="auto">
            <a:xfrm>
              <a:off x="9800094" y="18286413"/>
              <a:ext cx="4374537" cy="0"/>
            </a:xfrm>
            <a:prstGeom prst="line">
              <a:avLst/>
            </a:prstGeom>
            <a:noFill/>
            <a:ln w="825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7" name="Rectangle 50"/>
            <p:cNvSpPr>
              <a:spLocks noChangeArrowheads="1"/>
            </p:cNvSpPr>
            <p:nvPr/>
          </p:nvSpPr>
          <p:spPr bwMode="auto">
            <a:xfrm>
              <a:off x="18638095" y="16541750"/>
              <a:ext cx="350579" cy="40163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8" name="Rectangle 51"/>
            <p:cNvSpPr>
              <a:spLocks noChangeArrowheads="1"/>
            </p:cNvSpPr>
            <p:nvPr/>
          </p:nvSpPr>
          <p:spPr bwMode="auto">
            <a:xfrm>
              <a:off x="18638095" y="16541750"/>
              <a:ext cx="350579" cy="401638"/>
            </a:xfrm>
            <a:prstGeom prst="rect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9" name="Rectangle 52"/>
            <p:cNvSpPr>
              <a:spLocks noChangeArrowheads="1"/>
            </p:cNvSpPr>
            <p:nvPr/>
          </p:nvSpPr>
          <p:spPr bwMode="auto">
            <a:xfrm>
              <a:off x="18114792" y="16157575"/>
              <a:ext cx="350579" cy="40163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0" name="Rectangle 53"/>
            <p:cNvSpPr>
              <a:spLocks noChangeArrowheads="1"/>
            </p:cNvSpPr>
            <p:nvPr/>
          </p:nvSpPr>
          <p:spPr bwMode="auto">
            <a:xfrm>
              <a:off x="18114792" y="16157575"/>
              <a:ext cx="350579" cy="401638"/>
            </a:xfrm>
            <a:prstGeom prst="rect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1" name="Rectangle 54"/>
            <p:cNvSpPr>
              <a:spLocks noChangeArrowheads="1"/>
            </p:cNvSpPr>
            <p:nvPr/>
          </p:nvSpPr>
          <p:spPr bwMode="auto">
            <a:xfrm>
              <a:off x="18376444" y="15563850"/>
              <a:ext cx="350579" cy="40163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2" name="Rectangle 55"/>
            <p:cNvSpPr>
              <a:spLocks noChangeArrowheads="1"/>
            </p:cNvSpPr>
            <p:nvPr/>
          </p:nvSpPr>
          <p:spPr bwMode="auto">
            <a:xfrm>
              <a:off x="18376444" y="15563850"/>
              <a:ext cx="350579" cy="401638"/>
            </a:xfrm>
            <a:prstGeom prst="rect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3" name="Rectangle 56"/>
            <p:cNvSpPr>
              <a:spLocks noChangeArrowheads="1"/>
            </p:cNvSpPr>
            <p:nvPr/>
          </p:nvSpPr>
          <p:spPr bwMode="auto">
            <a:xfrm>
              <a:off x="18899746" y="17559338"/>
              <a:ext cx="350579" cy="400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4" name="Rectangle 57"/>
            <p:cNvSpPr>
              <a:spLocks noChangeArrowheads="1"/>
            </p:cNvSpPr>
            <p:nvPr/>
          </p:nvSpPr>
          <p:spPr bwMode="auto">
            <a:xfrm>
              <a:off x="18899746" y="17559338"/>
              <a:ext cx="350579" cy="400050"/>
            </a:xfrm>
            <a:prstGeom prst="rect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5" name="Rectangle 58"/>
            <p:cNvSpPr>
              <a:spLocks noChangeArrowheads="1"/>
            </p:cNvSpPr>
            <p:nvPr/>
          </p:nvSpPr>
          <p:spPr bwMode="auto">
            <a:xfrm>
              <a:off x="17849721" y="17532350"/>
              <a:ext cx="350579" cy="40163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6" name="Rectangle 59"/>
            <p:cNvSpPr>
              <a:spLocks noChangeArrowheads="1"/>
            </p:cNvSpPr>
            <p:nvPr/>
          </p:nvSpPr>
          <p:spPr bwMode="auto">
            <a:xfrm>
              <a:off x="17849721" y="17532350"/>
              <a:ext cx="350579" cy="401638"/>
            </a:xfrm>
            <a:prstGeom prst="rect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7" name="Rectangle 60"/>
            <p:cNvSpPr>
              <a:spLocks noChangeArrowheads="1"/>
            </p:cNvSpPr>
            <p:nvPr/>
          </p:nvSpPr>
          <p:spPr bwMode="auto">
            <a:xfrm>
              <a:off x="18376444" y="17884775"/>
              <a:ext cx="350579" cy="40163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8" name="Rectangle 61"/>
            <p:cNvSpPr>
              <a:spLocks noChangeArrowheads="1"/>
            </p:cNvSpPr>
            <p:nvPr/>
          </p:nvSpPr>
          <p:spPr bwMode="auto">
            <a:xfrm>
              <a:off x="18376444" y="17884775"/>
              <a:ext cx="350579" cy="401638"/>
            </a:xfrm>
            <a:prstGeom prst="rect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9" name="Rectangle 62"/>
            <p:cNvSpPr>
              <a:spLocks noChangeArrowheads="1"/>
            </p:cNvSpPr>
            <p:nvPr/>
          </p:nvSpPr>
          <p:spPr bwMode="auto">
            <a:xfrm>
              <a:off x="19163108" y="13730288"/>
              <a:ext cx="348868" cy="400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0" name="Rectangle 63"/>
            <p:cNvSpPr>
              <a:spLocks noChangeArrowheads="1"/>
            </p:cNvSpPr>
            <p:nvPr/>
          </p:nvSpPr>
          <p:spPr bwMode="auto">
            <a:xfrm>
              <a:off x="19163108" y="13730288"/>
              <a:ext cx="348868" cy="400050"/>
            </a:xfrm>
            <a:prstGeom prst="rect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1" name="Rectangle 64"/>
            <p:cNvSpPr>
              <a:spLocks noChangeArrowheads="1"/>
            </p:cNvSpPr>
            <p:nvPr/>
          </p:nvSpPr>
          <p:spPr bwMode="auto">
            <a:xfrm>
              <a:off x="18638095" y="13820775"/>
              <a:ext cx="350579" cy="40163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2" name="Rectangle 65"/>
            <p:cNvSpPr>
              <a:spLocks noChangeArrowheads="1"/>
            </p:cNvSpPr>
            <p:nvPr/>
          </p:nvSpPr>
          <p:spPr bwMode="auto">
            <a:xfrm>
              <a:off x="18638095" y="13820775"/>
              <a:ext cx="350579" cy="401638"/>
            </a:xfrm>
            <a:prstGeom prst="rect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3" name="Rectangle 66"/>
            <p:cNvSpPr>
              <a:spLocks noChangeArrowheads="1"/>
            </p:cNvSpPr>
            <p:nvPr/>
          </p:nvSpPr>
          <p:spPr bwMode="auto">
            <a:xfrm>
              <a:off x="19689831" y="13355638"/>
              <a:ext cx="347158" cy="400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4" name="Rectangle 67"/>
            <p:cNvSpPr>
              <a:spLocks noChangeArrowheads="1"/>
            </p:cNvSpPr>
            <p:nvPr/>
          </p:nvSpPr>
          <p:spPr bwMode="auto">
            <a:xfrm>
              <a:off x="19689831" y="13355638"/>
              <a:ext cx="347158" cy="400050"/>
            </a:xfrm>
            <a:prstGeom prst="rect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5" name="Rectangle 68"/>
            <p:cNvSpPr>
              <a:spLocks noChangeArrowheads="1"/>
            </p:cNvSpPr>
            <p:nvPr/>
          </p:nvSpPr>
          <p:spPr bwMode="auto">
            <a:xfrm>
              <a:off x="18114792" y="13736638"/>
              <a:ext cx="350579" cy="400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6" name="Rectangle 69"/>
            <p:cNvSpPr>
              <a:spLocks noChangeArrowheads="1"/>
            </p:cNvSpPr>
            <p:nvPr/>
          </p:nvSpPr>
          <p:spPr bwMode="auto">
            <a:xfrm>
              <a:off x="18114792" y="13736638"/>
              <a:ext cx="350579" cy="400050"/>
            </a:xfrm>
            <a:prstGeom prst="rect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7" name="Rectangle 70"/>
            <p:cNvSpPr>
              <a:spLocks noChangeArrowheads="1"/>
            </p:cNvSpPr>
            <p:nvPr/>
          </p:nvSpPr>
          <p:spPr bwMode="auto">
            <a:xfrm>
              <a:off x="17063056" y="13222288"/>
              <a:ext cx="350579" cy="400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8" name="Rectangle 71"/>
            <p:cNvSpPr>
              <a:spLocks noChangeArrowheads="1"/>
            </p:cNvSpPr>
            <p:nvPr/>
          </p:nvSpPr>
          <p:spPr bwMode="auto">
            <a:xfrm>
              <a:off x="17063056" y="13222288"/>
              <a:ext cx="350579" cy="400050"/>
            </a:xfrm>
            <a:prstGeom prst="rect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9" name="Rectangle 72"/>
            <p:cNvSpPr>
              <a:spLocks noChangeArrowheads="1"/>
            </p:cNvSpPr>
            <p:nvPr/>
          </p:nvSpPr>
          <p:spPr bwMode="auto">
            <a:xfrm>
              <a:off x="17588069" y="13644563"/>
              <a:ext cx="348868" cy="40163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0" name="Rectangle 73"/>
            <p:cNvSpPr>
              <a:spLocks noChangeArrowheads="1"/>
            </p:cNvSpPr>
            <p:nvPr/>
          </p:nvSpPr>
          <p:spPr bwMode="auto">
            <a:xfrm>
              <a:off x="17588069" y="13644563"/>
              <a:ext cx="348868" cy="401638"/>
            </a:xfrm>
            <a:prstGeom prst="rect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1" name="Rectangle 74"/>
            <p:cNvSpPr>
              <a:spLocks noChangeArrowheads="1"/>
            </p:cNvSpPr>
            <p:nvPr/>
          </p:nvSpPr>
          <p:spPr bwMode="auto">
            <a:xfrm>
              <a:off x="18376444" y="12093575"/>
              <a:ext cx="350579" cy="40163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2" name="Rectangle 75"/>
            <p:cNvSpPr>
              <a:spLocks noChangeArrowheads="1"/>
            </p:cNvSpPr>
            <p:nvPr/>
          </p:nvSpPr>
          <p:spPr bwMode="auto">
            <a:xfrm>
              <a:off x="18376444" y="12093575"/>
              <a:ext cx="350579" cy="401638"/>
            </a:xfrm>
            <a:prstGeom prst="rect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3" name="Line 76"/>
            <p:cNvSpPr>
              <a:spLocks noChangeShapeType="1"/>
            </p:cNvSpPr>
            <p:nvPr/>
          </p:nvSpPr>
          <p:spPr bwMode="auto">
            <a:xfrm>
              <a:off x="18549168" y="13228638"/>
              <a:ext cx="0" cy="1960563"/>
            </a:xfrm>
            <a:prstGeom prst="line">
              <a:avLst/>
            </a:prstGeom>
            <a:noFill/>
            <a:ln w="825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4" name="Line 77"/>
            <p:cNvSpPr>
              <a:spLocks noChangeShapeType="1"/>
            </p:cNvSpPr>
            <p:nvPr/>
          </p:nvSpPr>
          <p:spPr bwMode="auto">
            <a:xfrm>
              <a:off x="17456388" y="13228638"/>
              <a:ext cx="2187268" cy="0"/>
            </a:xfrm>
            <a:prstGeom prst="line">
              <a:avLst/>
            </a:prstGeom>
            <a:noFill/>
            <a:ln w="825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5" name="Line 78"/>
            <p:cNvSpPr>
              <a:spLocks noChangeShapeType="1"/>
            </p:cNvSpPr>
            <p:nvPr/>
          </p:nvSpPr>
          <p:spPr bwMode="auto">
            <a:xfrm>
              <a:off x="18549168" y="15189200"/>
              <a:ext cx="0" cy="1962150"/>
            </a:xfrm>
            <a:prstGeom prst="line">
              <a:avLst/>
            </a:prstGeom>
            <a:noFill/>
            <a:ln w="825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6" name="Line 79"/>
            <p:cNvSpPr>
              <a:spLocks noChangeShapeType="1"/>
            </p:cNvSpPr>
            <p:nvPr/>
          </p:nvSpPr>
          <p:spPr bwMode="auto">
            <a:xfrm>
              <a:off x="17456388" y="17151350"/>
              <a:ext cx="2187268" cy="0"/>
            </a:xfrm>
            <a:prstGeom prst="line">
              <a:avLst/>
            </a:prstGeom>
            <a:noFill/>
            <a:ln w="825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7" name="Line 80"/>
            <p:cNvSpPr>
              <a:spLocks noChangeShapeType="1"/>
            </p:cNvSpPr>
            <p:nvPr/>
          </p:nvSpPr>
          <p:spPr bwMode="auto">
            <a:xfrm>
              <a:off x="16361899" y="15189200"/>
              <a:ext cx="4376247" cy="0"/>
            </a:xfrm>
            <a:prstGeom prst="line">
              <a:avLst/>
            </a:prstGeom>
            <a:noFill/>
            <a:ln w="825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8" name="Rectangle 81"/>
            <p:cNvSpPr>
              <a:spLocks noChangeArrowheads="1"/>
            </p:cNvSpPr>
            <p:nvPr/>
          </p:nvSpPr>
          <p:spPr bwMode="auto">
            <a:xfrm rot="16200000">
              <a:off x="5350502" y="20253441"/>
              <a:ext cx="846138" cy="1236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9" name="Rectangle 82"/>
            <p:cNvSpPr>
              <a:spLocks noChangeArrowheads="1"/>
            </p:cNvSpPr>
            <p:nvPr/>
          </p:nvSpPr>
          <p:spPr bwMode="auto">
            <a:xfrm rot="16200000">
              <a:off x="5414002" y="19691466"/>
              <a:ext cx="719138" cy="1236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0" name="Rectangle 83"/>
            <p:cNvSpPr>
              <a:spLocks noChangeArrowheads="1"/>
            </p:cNvSpPr>
            <p:nvPr/>
          </p:nvSpPr>
          <p:spPr bwMode="auto">
            <a:xfrm rot="16200000">
              <a:off x="5414002" y="19275541"/>
              <a:ext cx="719138" cy="1236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1" name="Rectangle 84"/>
            <p:cNvSpPr>
              <a:spLocks noChangeArrowheads="1"/>
            </p:cNvSpPr>
            <p:nvPr/>
          </p:nvSpPr>
          <p:spPr bwMode="auto">
            <a:xfrm rot="16200000">
              <a:off x="5520426" y="18912003"/>
              <a:ext cx="508000" cy="1236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2" name="Rectangle 85"/>
            <p:cNvSpPr>
              <a:spLocks noChangeArrowheads="1"/>
            </p:cNvSpPr>
            <p:nvPr/>
          </p:nvSpPr>
          <p:spPr bwMode="auto">
            <a:xfrm rot="16200000">
              <a:off x="5393426" y="18524653"/>
              <a:ext cx="762000" cy="1236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3" name="Rectangle 86"/>
            <p:cNvSpPr>
              <a:spLocks noChangeArrowheads="1"/>
            </p:cNvSpPr>
            <p:nvPr/>
          </p:nvSpPr>
          <p:spPr bwMode="auto">
            <a:xfrm rot="16200000">
              <a:off x="5477502" y="18138891"/>
              <a:ext cx="592138" cy="1236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4" name="Rectangle 87"/>
            <p:cNvSpPr>
              <a:spLocks noChangeArrowheads="1"/>
            </p:cNvSpPr>
            <p:nvPr/>
          </p:nvSpPr>
          <p:spPr bwMode="auto">
            <a:xfrm rot="16200000">
              <a:off x="5393426" y="17742016"/>
              <a:ext cx="762000" cy="1236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o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5" name="Rectangle 88"/>
            <p:cNvSpPr>
              <a:spLocks noChangeArrowheads="1"/>
            </p:cNvSpPr>
            <p:nvPr/>
          </p:nvSpPr>
          <p:spPr bwMode="auto">
            <a:xfrm rot="16200000">
              <a:off x="5414002" y="17241953"/>
              <a:ext cx="719138" cy="1236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6" name="Rectangle 89"/>
            <p:cNvSpPr>
              <a:spLocks noChangeArrowheads="1"/>
            </p:cNvSpPr>
            <p:nvPr/>
          </p:nvSpPr>
          <p:spPr bwMode="auto">
            <a:xfrm rot="16200000">
              <a:off x="5414002" y="16772053"/>
              <a:ext cx="719138" cy="1236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7" name="Rectangle 90"/>
            <p:cNvSpPr>
              <a:spLocks noChangeArrowheads="1"/>
            </p:cNvSpPr>
            <p:nvPr/>
          </p:nvSpPr>
          <p:spPr bwMode="auto">
            <a:xfrm rot="16200000">
              <a:off x="5520426" y="16408516"/>
              <a:ext cx="508000" cy="1236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8" name="Rectangle 91"/>
            <p:cNvSpPr>
              <a:spLocks noChangeArrowheads="1"/>
            </p:cNvSpPr>
            <p:nvPr/>
          </p:nvSpPr>
          <p:spPr bwMode="auto">
            <a:xfrm rot="16200000">
              <a:off x="5520426" y="16200553"/>
              <a:ext cx="508000" cy="1236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9" name="Rectangle 92"/>
            <p:cNvSpPr>
              <a:spLocks noChangeArrowheads="1"/>
            </p:cNvSpPr>
            <p:nvPr/>
          </p:nvSpPr>
          <p:spPr bwMode="auto">
            <a:xfrm rot="16200000">
              <a:off x="5520426" y="15992591"/>
              <a:ext cx="508000" cy="1236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0" name="Rectangle 93"/>
            <p:cNvSpPr>
              <a:spLocks noChangeArrowheads="1"/>
            </p:cNvSpPr>
            <p:nvPr/>
          </p:nvSpPr>
          <p:spPr bwMode="auto">
            <a:xfrm rot="16200000">
              <a:off x="5393426" y="15603653"/>
              <a:ext cx="762000" cy="1236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1" name="Rectangle 94"/>
            <p:cNvSpPr>
              <a:spLocks noChangeArrowheads="1"/>
            </p:cNvSpPr>
            <p:nvPr/>
          </p:nvSpPr>
          <p:spPr bwMode="auto">
            <a:xfrm rot="16200000">
              <a:off x="5499788" y="15189316"/>
              <a:ext cx="549275" cy="1236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2" name="Rectangle 95"/>
            <p:cNvSpPr>
              <a:spLocks noChangeArrowheads="1"/>
            </p:cNvSpPr>
            <p:nvPr/>
          </p:nvSpPr>
          <p:spPr bwMode="auto">
            <a:xfrm rot="16200000">
              <a:off x="5414002" y="14843241"/>
              <a:ext cx="719138" cy="1236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3" name="Rectangle 96"/>
            <p:cNvSpPr>
              <a:spLocks noChangeArrowheads="1"/>
            </p:cNvSpPr>
            <p:nvPr/>
          </p:nvSpPr>
          <p:spPr bwMode="auto">
            <a:xfrm rot="16200000">
              <a:off x="5393426" y="14352703"/>
              <a:ext cx="762000" cy="1236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4" name="Rectangle 97"/>
            <p:cNvSpPr>
              <a:spLocks noChangeArrowheads="1"/>
            </p:cNvSpPr>
            <p:nvPr/>
          </p:nvSpPr>
          <p:spPr bwMode="auto">
            <a:xfrm rot="16200000">
              <a:off x="5414002" y="13903441"/>
              <a:ext cx="719138" cy="1236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5" name="Rectangle 98"/>
            <p:cNvSpPr>
              <a:spLocks noChangeArrowheads="1"/>
            </p:cNvSpPr>
            <p:nvPr/>
          </p:nvSpPr>
          <p:spPr bwMode="auto">
            <a:xfrm rot="16200000">
              <a:off x="5520426" y="13541491"/>
              <a:ext cx="508000" cy="1236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6" name="Rectangle 99"/>
            <p:cNvSpPr>
              <a:spLocks noChangeArrowheads="1"/>
            </p:cNvSpPr>
            <p:nvPr/>
          </p:nvSpPr>
          <p:spPr bwMode="auto">
            <a:xfrm rot="16200000">
              <a:off x="5499788" y="13260503"/>
              <a:ext cx="549275" cy="1236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7" name="Rectangle 100"/>
            <p:cNvSpPr>
              <a:spLocks noChangeArrowheads="1"/>
            </p:cNvSpPr>
            <p:nvPr/>
          </p:nvSpPr>
          <p:spPr bwMode="auto">
            <a:xfrm rot="16200000">
              <a:off x="5414002" y="12912841"/>
              <a:ext cx="719138" cy="1236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y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8" name="Rectangle 101"/>
            <p:cNvSpPr>
              <a:spLocks noChangeArrowheads="1"/>
            </p:cNvSpPr>
            <p:nvPr/>
          </p:nvSpPr>
          <p:spPr bwMode="auto">
            <a:xfrm rot="16200000">
              <a:off x="5520426" y="12603278"/>
              <a:ext cx="508000" cy="1236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9" name="Rectangle 102"/>
            <p:cNvSpPr>
              <a:spLocks noChangeArrowheads="1"/>
            </p:cNvSpPr>
            <p:nvPr/>
          </p:nvSpPr>
          <p:spPr bwMode="auto">
            <a:xfrm rot="16200000">
              <a:off x="5499788" y="12320703"/>
              <a:ext cx="549275" cy="1236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0" name="Rectangle 103"/>
            <p:cNvSpPr>
              <a:spLocks noChangeArrowheads="1"/>
            </p:cNvSpPr>
            <p:nvPr/>
          </p:nvSpPr>
          <p:spPr bwMode="auto">
            <a:xfrm rot="16200000">
              <a:off x="5415712" y="11974628"/>
              <a:ext cx="719138" cy="1236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1" name="Rectangle 104"/>
            <p:cNvSpPr>
              <a:spLocks noChangeArrowheads="1"/>
            </p:cNvSpPr>
            <p:nvPr/>
          </p:nvSpPr>
          <p:spPr bwMode="auto">
            <a:xfrm rot="16200000">
              <a:off x="5522136" y="11612678"/>
              <a:ext cx="508000" cy="1236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2" name="Rectangle 105"/>
            <p:cNvSpPr>
              <a:spLocks noChangeArrowheads="1"/>
            </p:cNvSpPr>
            <p:nvPr/>
          </p:nvSpPr>
          <p:spPr bwMode="auto">
            <a:xfrm rot="16200000">
              <a:off x="5395136" y="11276128"/>
              <a:ext cx="762000" cy="1236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u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3" name="Rectangle 106"/>
            <p:cNvSpPr>
              <a:spLocks noChangeArrowheads="1"/>
            </p:cNvSpPr>
            <p:nvPr/>
          </p:nvSpPr>
          <p:spPr bwMode="auto">
            <a:xfrm rot="16200000">
              <a:off x="5501498" y="10861791"/>
              <a:ext cx="549275" cy="1236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4" name="Rectangle 2123"/>
            <p:cNvSpPr/>
            <p:nvPr/>
          </p:nvSpPr>
          <p:spPr>
            <a:xfrm>
              <a:off x="15163800" y="9705383"/>
              <a:ext cx="6930427" cy="23391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6600" dirty="0" smtClean="0"/>
                <a:t>p=0.000002</a:t>
              </a:r>
              <a:endParaRPr lang="en-US" sz="6600" dirty="0"/>
            </a:p>
            <a:p>
              <a:pPr algn="ctr"/>
              <a:r>
                <a:rPr lang="en-US" sz="8000" dirty="0"/>
                <a:t>*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114800" y="4648200"/>
            <a:ext cx="12183848" cy="16773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upplemental Figure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707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4945068" y="6794503"/>
            <a:ext cx="8374065" cy="10985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11"/>
          <p:cNvSpPr>
            <a:spLocks noEditPoints="1"/>
          </p:cNvSpPr>
          <p:nvPr/>
        </p:nvSpPr>
        <p:spPr bwMode="auto">
          <a:xfrm>
            <a:off x="6199193" y="8180923"/>
            <a:ext cx="5865815" cy="9599087"/>
          </a:xfrm>
          <a:custGeom>
            <a:avLst/>
            <a:gdLst>
              <a:gd name="T0" fmla="*/ 0 w 739"/>
              <a:gd name="T1" fmla="*/ 0 h 907"/>
              <a:gd name="T2" fmla="*/ 211 w 739"/>
              <a:gd name="T3" fmla="*/ 0 h 907"/>
              <a:gd name="T4" fmla="*/ 211 w 739"/>
              <a:gd name="T5" fmla="*/ 907 h 907"/>
              <a:gd name="T6" fmla="*/ 0 w 739"/>
              <a:gd name="T7" fmla="*/ 907 h 907"/>
              <a:gd name="T8" fmla="*/ 0 w 739"/>
              <a:gd name="T9" fmla="*/ 0 h 907"/>
              <a:gd name="T10" fmla="*/ 528 w 739"/>
              <a:gd name="T11" fmla="*/ 580 h 907"/>
              <a:gd name="T12" fmla="*/ 739 w 739"/>
              <a:gd name="T13" fmla="*/ 580 h 907"/>
              <a:gd name="T14" fmla="*/ 739 w 739"/>
              <a:gd name="T15" fmla="*/ 907 h 907"/>
              <a:gd name="T16" fmla="*/ 528 w 739"/>
              <a:gd name="T17" fmla="*/ 907 h 907"/>
              <a:gd name="T18" fmla="*/ 528 w 739"/>
              <a:gd name="T19" fmla="*/ 58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39" h="907">
                <a:moveTo>
                  <a:pt x="0" y="0"/>
                </a:moveTo>
                <a:lnTo>
                  <a:pt x="211" y="0"/>
                </a:lnTo>
                <a:lnTo>
                  <a:pt x="211" y="907"/>
                </a:lnTo>
                <a:lnTo>
                  <a:pt x="0" y="907"/>
                </a:lnTo>
                <a:lnTo>
                  <a:pt x="0" y="0"/>
                </a:lnTo>
                <a:close/>
                <a:moveTo>
                  <a:pt x="528" y="580"/>
                </a:moveTo>
                <a:lnTo>
                  <a:pt x="739" y="580"/>
                </a:lnTo>
                <a:lnTo>
                  <a:pt x="739" y="907"/>
                </a:lnTo>
                <a:lnTo>
                  <a:pt x="528" y="907"/>
                </a:lnTo>
                <a:lnTo>
                  <a:pt x="528" y="58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12"/>
          <p:cNvSpPr>
            <a:spLocks noEditPoints="1"/>
          </p:cNvSpPr>
          <p:nvPr/>
        </p:nvSpPr>
        <p:spPr bwMode="auto">
          <a:xfrm>
            <a:off x="6977068" y="7577667"/>
            <a:ext cx="119065" cy="603253"/>
          </a:xfrm>
          <a:custGeom>
            <a:avLst/>
            <a:gdLst>
              <a:gd name="T0" fmla="*/ 6 w 15"/>
              <a:gd name="T1" fmla="*/ 57 h 57"/>
              <a:gd name="T2" fmla="*/ 6 w 15"/>
              <a:gd name="T3" fmla="*/ 2 h 57"/>
              <a:gd name="T4" fmla="*/ 9 w 15"/>
              <a:gd name="T5" fmla="*/ 2 h 57"/>
              <a:gd name="T6" fmla="*/ 9 w 15"/>
              <a:gd name="T7" fmla="*/ 57 h 57"/>
              <a:gd name="T8" fmla="*/ 6 w 15"/>
              <a:gd name="T9" fmla="*/ 57 h 57"/>
              <a:gd name="T10" fmla="*/ 0 w 15"/>
              <a:gd name="T11" fmla="*/ 0 h 57"/>
              <a:gd name="T12" fmla="*/ 15 w 15"/>
              <a:gd name="T13" fmla="*/ 0 h 57"/>
              <a:gd name="T14" fmla="*/ 15 w 15"/>
              <a:gd name="T15" fmla="*/ 5 h 57"/>
              <a:gd name="T16" fmla="*/ 0 w 15"/>
              <a:gd name="T17" fmla="*/ 5 h 57"/>
              <a:gd name="T18" fmla="*/ 0 w 15"/>
              <a:gd name="T1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57">
                <a:moveTo>
                  <a:pt x="6" y="57"/>
                </a:moveTo>
                <a:lnTo>
                  <a:pt x="6" y="2"/>
                </a:lnTo>
                <a:lnTo>
                  <a:pt x="9" y="2"/>
                </a:lnTo>
                <a:lnTo>
                  <a:pt x="9" y="57"/>
                </a:lnTo>
                <a:lnTo>
                  <a:pt x="6" y="57"/>
                </a:lnTo>
                <a:close/>
                <a:moveTo>
                  <a:pt x="0" y="0"/>
                </a:moveTo>
                <a:lnTo>
                  <a:pt x="15" y="0"/>
                </a:lnTo>
                <a:lnTo>
                  <a:pt x="15" y="5"/>
                </a:lnTo>
                <a:lnTo>
                  <a:pt x="0" y="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13"/>
          <p:cNvSpPr>
            <a:spLocks noEditPoints="1"/>
          </p:cNvSpPr>
          <p:nvPr/>
        </p:nvSpPr>
        <p:spPr bwMode="auto">
          <a:xfrm>
            <a:off x="11168068" y="14022920"/>
            <a:ext cx="119065" cy="296333"/>
          </a:xfrm>
          <a:custGeom>
            <a:avLst/>
            <a:gdLst>
              <a:gd name="T0" fmla="*/ 6 w 15"/>
              <a:gd name="T1" fmla="*/ 28 h 28"/>
              <a:gd name="T2" fmla="*/ 6 w 15"/>
              <a:gd name="T3" fmla="*/ 2 h 28"/>
              <a:gd name="T4" fmla="*/ 9 w 15"/>
              <a:gd name="T5" fmla="*/ 2 h 28"/>
              <a:gd name="T6" fmla="*/ 9 w 15"/>
              <a:gd name="T7" fmla="*/ 28 h 28"/>
              <a:gd name="T8" fmla="*/ 6 w 15"/>
              <a:gd name="T9" fmla="*/ 28 h 28"/>
              <a:gd name="T10" fmla="*/ 0 w 15"/>
              <a:gd name="T11" fmla="*/ 0 h 28"/>
              <a:gd name="T12" fmla="*/ 15 w 15"/>
              <a:gd name="T13" fmla="*/ 0 h 28"/>
              <a:gd name="T14" fmla="*/ 15 w 15"/>
              <a:gd name="T15" fmla="*/ 4 h 28"/>
              <a:gd name="T16" fmla="*/ 0 w 15"/>
              <a:gd name="T17" fmla="*/ 4 h 28"/>
              <a:gd name="T18" fmla="*/ 0 w 15"/>
              <a:gd name="T1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28">
                <a:moveTo>
                  <a:pt x="6" y="28"/>
                </a:moveTo>
                <a:lnTo>
                  <a:pt x="6" y="2"/>
                </a:lnTo>
                <a:lnTo>
                  <a:pt x="9" y="2"/>
                </a:lnTo>
                <a:lnTo>
                  <a:pt x="9" y="28"/>
                </a:lnTo>
                <a:lnTo>
                  <a:pt x="6" y="28"/>
                </a:lnTo>
                <a:close/>
                <a:moveTo>
                  <a:pt x="0" y="0"/>
                </a:moveTo>
                <a:lnTo>
                  <a:pt x="15" y="0"/>
                </a:lnTo>
                <a:lnTo>
                  <a:pt x="15" y="4"/>
                </a:lnTo>
                <a:lnTo>
                  <a:pt x="0" y="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4929193" y="6794503"/>
            <a:ext cx="23815" cy="10985500"/>
          </a:xfrm>
          <a:prstGeom prst="rect">
            <a:avLst/>
          </a:prstGeom>
          <a:solidFill>
            <a:srgbClr val="868686"/>
          </a:solidFill>
          <a:ln w="0" cap="flat">
            <a:solidFill>
              <a:srgbClr val="868686"/>
            </a:solidFill>
            <a:prstDash val="solid"/>
            <a:bevel/>
            <a:headEnd/>
            <a:tailEnd/>
          </a:ln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15"/>
          <p:cNvSpPr>
            <a:spLocks noEditPoints="1"/>
          </p:cNvSpPr>
          <p:nvPr/>
        </p:nvSpPr>
        <p:spPr bwMode="auto">
          <a:xfrm>
            <a:off x="4857753" y="6773337"/>
            <a:ext cx="87315" cy="11038420"/>
          </a:xfrm>
          <a:custGeom>
            <a:avLst/>
            <a:gdLst>
              <a:gd name="T0" fmla="*/ 0 w 11"/>
              <a:gd name="T1" fmla="*/ 1038 h 1043"/>
              <a:gd name="T2" fmla="*/ 11 w 11"/>
              <a:gd name="T3" fmla="*/ 1038 h 1043"/>
              <a:gd name="T4" fmla="*/ 11 w 11"/>
              <a:gd name="T5" fmla="*/ 1043 h 1043"/>
              <a:gd name="T6" fmla="*/ 0 w 11"/>
              <a:gd name="T7" fmla="*/ 1043 h 1043"/>
              <a:gd name="T8" fmla="*/ 0 w 11"/>
              <a:gd name="T9" fmla="*/ 1038 h 1043"/>
              <a:gd name="T10" fmla="*/ 0 w 11"/>
              <a:gd name="T11" fmla="*/ 865 h 1043"/>
              <a:gd name="T12" fmla="*/ 11 w 11"/>
              <a:gd name="T13" fmla="*/ 865 h 1043"/>
              <a:gd name="T14" fmla="*/ 11 w 11"/>
              <a:gd name="T15" fmla="*/ 869 h 1043"/>
              <a:gd name="T16" fmla="*/ 0 w 11"/>
              <a:gd name="T17" fmla="*/ 869 h 1043"/>
              <a:gd name="T18" fmla="*/ 0 w 11"/>
              <a:gd name="T19" fmla="*/ 865 h 1043"/>
              <a:gd name="T20" fmla="*/ 0 w 11"/>
              <a:gd name="T21" fmla="*/ 693 h 1043"/>
              <a:gd name="T22" fmla="*/ 11 w 11"/>
              <a:gd name="T23" fmla="*/ 693 h 1043"/>
              <a:gd name="T24" fmla="*/ 11 w 11"/>
              <a:gd name="T25" fmla="*/ 697 h 1043"/>
              <a:gd name="T26" fmla="*/ 0 w 11"/>
              <a:gd name="T27" fmla="*/ 697 h 1043"/>
              <a:gd name="T28" fmla="*/ 0 w 11"/>
              <a:gd name="T29" fmla="*/ 693 h 1043"/>
              <a:gd name="T30" fmla="*/ 0 w 11"/>
              <a:gd name="T31" fmla="*/ 519 h 1043"/>
              <a:gd name="T32" fmla="*/ 11 w 11"/>
              <a:gd name="T33" fmla="*/ 519 h 1043"/>
              <a:gd name="T34" fmla="*/ 11 w 11"/>
              <a:gd name="T35" fmla="*/ 523 h 1043"/>
              <a:gd name="T36" fmla="*/ 0 w 11"/>
              <a:gd name="T37" fmla="*/ 523 h 1043"/>
              <a:gd name="T38" fmla="*/ 0 w 11"/>
              <a:gd name="T39" fmla="*/ 519 h 1043"/>
              <a:gd name="T40" fmla="*/ 0 w 11"/>
              <a:gd name="T41" fmla="*/ 346 h 1043"/>
              <a:gd name="T42" fmla="*/ 11 w 11"/>
              <a:gd name="T43" fmla="*/ 346 h 1043"/>
              <a:gd name="T44" fmla="*/ 11 w 11"/>
              <a:gd name="T45" fmla="*/ 350 h 1043"/>
              <a:gd name="T46" fmla="*/ 0 w 11"/>
              <a:gd name="T47" fmla="*/ 350 h 1043"/>
              <a:gd name="T48" fmla="*/ 0 w 11"/>
              <a:gd name="T49" fmla="*/ 346 h 1043"/>
              <a:gd name="T50" fmla="*/ 0 w 11"/>
              <a:gd name="T51" fmla="*/ 173 h 1043"/>
              <a:gd name="T52" fmla="*/ 11 w 11"/>
              <a:gd name="T53" fmla="*/ 173 h 1043"/>
              <a:gd name="T54" fmla="*/ 11 w 11"/>
              <a:gd name="T55" fmla="*/ 177 h 1043"/>
              <a:gd name="T56" fmla="*/ 0 w 11"/>
              <a:gd name="T57" fmla="*/ 177 h 1043"/>
              <a:gd name="T58" fmla="*/ 0 w 11"/>
              <a:gd name="T59" fmla="*/ 173 h 1043"/>
              <a:gd name="T60" fmla="*/ 0 w 11"/>
              <a:gd name="T61" fmla="*/ 0 h 1043"/>
              <a:gd name="T62" fmla="*/ 11 w 11"/>
              <a:gd name="T63" fmla="*/ 0 h 1043"/>
              <a:gd name="T64" fmla="*/ 11 w 11"/>
              <a:gd name="T65" fmla="*/ 4 h 1043"/>
              <a:gd name="T66" fmla="*/ 0 w 11"/>
              <a:gd name="T67" fmla="*/ 4 h 1043"/>
              <a:gd name="T68" fmla="*/ 0 w 11"/>
              <a:gd name="T69" fmla="*/ 0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" h="1043">
                <a:moveTo>
                  <a:pt x="0" y="1038"/>
                </a:moveTo>
                <a:lnTo>
                  <a:pt x="11" y="1038"/>
                </a:lnTo>
                <a:lnTo>
                  <a:pt x="11" y="1043"/>
                </a:lnTo>
                <a:lnTo>
                  <a:pt x="0" y="1043"/>
                </a:lnTo>
                <a:lnTo>
                  <a:pt x="0" y="1038"/>
                </a:lnTo>
                <a:close/>
                <a:moveTo>
                  <a:pt x="0" y="865"/>
                </a:moveTo>
                <a:lnTo>
                  <a:pt x="11" y="865"/>
                </a:lnTo>
                <a:lnTo>
                  <a:pt x="11" y="869"/>
                </a:lnTo>
                <a:lnTo>
                  <a:pt x="0" y="869"/>
                </a:lnTo>
                <a:lnTo>
                  <a:pt x="0" y="865"/>
                </a:lnTo>
                <a:close/>
                <a:moveTo>
                  <a:pt x="0" y="693"/>
                </a:moveTo>
                <a:lnTo>
                  <a:pt x="11" y="693"/>
                </a:lnTo>
                <a:lnTo>
                  <a:pt x="11" y="697"/>
                </a:lnTo>
                <a:lnTo>
                  <a:pt x="0" y="697"/>
                </a:lnTo>
                <a:lnTo>
                  <a:pt x="0" y="693"/>
                </a:lnTo>
                <a:close/>
                <a:moveTo>
                  <a:pt x="0" y="519"/>
                </a:moveTo>
                <a:lnTo>
                  <a:pt x="11" y="519"/>
                </a:lnTo>
                <a:lnTo>
                  <a:pt x="11" y="523"/>
                </a:lnTo>
                <a:lnTo>
                  <a:pt x="0" y="523"/>
                </a:lnTo>
                <a:lnTo>
                  <a:pt x="0" y="519"/>
                </a:lnTo>
                <a:close/>
                <a:moveTo>
                  <a:pt x="0" y="346"/>
                </a:moveTo>
                <a:lnTo>
                  <a:pt x="11" y="346"/>
                </a:lnTo>
                <a:lnTo>
                  <a:pt x="11" y="350"/>
                </a:lnTo>
                <a:lnTo>
                  <a:pt x="0" y="350"/>
                </a:lnTo>
                <a:lnTo>
                  <a:pt x="0" y="346"/>
                </a:lnTo>
                <a:close/>
                <a:moveTo>
                  <a:pt x="0" y="173"/>
                </a:moveTo>
                <a:lnTo>
                  <a:pt x="11" y="173"/>
                </a:lnTo>
                <a:lnTo>
                  <a:pt x="11" y="177"/>
                </a:lnTo>
                <a:lnTo>
                  <a:pt x="0" y="177"/>
                </a:lnTo>
                <a:lnTo>
                  <a:pt x="0" y="173"/>
                </a:lnTo>
                <a:close/>
                <a:moveTo>
                  <a:pt x="0" y="0"/>
                </a:moveTo>
                <a:lnTo>
                  <a:pt x="11" y="0"/>
                </a:lnTo>
                <a:lnTo>
                  <a:pt x="11" y="4"/>
                </a:lnTo>
                <a:lnTo>
                  <a:pt x="0" y="4"/>
                </a:lnTo>
                <a:lnTo>
                  <a:pt x="0" y="0"/>
                </a:lnTo>
                <a:close/>
              </a:path>
            </a:pathLst>
          </a:custGeom>
          <a:solidFill>
            <a:srgbClr val="868686"/>
          </a:solidFill>
          <a:ln w="0" cap="flat">
            <a:solidFill>
              <a:srgbClr val="868686"/>
            </a:solidFill>
            <a:prstDash val="solid"/>
            <a:bevel/>
            <a:headEnd/>
            <a:tailEnd/>
          </a:ln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4945068" y="17758833"/>
            <a:ext cx="8374065" cy="52920"/>
          </a:xfrm>
          <a:prstGeom prst="rect">
            <a:avLst/>
          </a:prstGeom>
          <a:solidFill>
            <a:srgbClr val="868686"/>
          </a:solidFill>
          <a:ln w="0" cap="flat">
            <a:solidFill>
              <a:srgbClr val="868686"/>
            </a:solidFill>
            <a:prstDash val="solid"/>
            <a:bevel/>
            <a:headEnd/>
            <a:tailEnd/>
          </a:ln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17"/>
          <p:cNvSpPr>
            <a:spLocks noEditPoints="1"/>
          </p:cNvSpPr>
          <p:nvPr/>
        </p:nvSpPr>
        <p:spPr bwMode="auto">
          <a:xfrm>
            <a:off x="4929193" y="17780003"/>
            <a:ext cx="8397875" cy="201087"/>
          </a:xfrm>
          <a:custGeom>
            <a:avLst/>
            <a:gdLst>
              <a:gd name="T0" fmla="*/ 3 w 1058"/>
              <a:gd name="T1" fmla="*/ 0 h 19"/>
              <a:gd name="T2" fmla="*/ 3 w 1058"/>
              <a:gd name="T3" fmla="*/ 19 h 19"/>
              <a:gd name="T4" fmla="*/ 0 w 1058"/>
              <a:gd name="T5" fmla="*/ 19 h 19"/>
              <a:gd name="T6" fmla="*/ 0 w 1058"/>
              <a:gd name="T7" fmla="*/ 0 h 19"/>
              <a:gd name="T8" fmla="*/ 3 w 1058"/>
              <a:gd name="T9" fmla="*/ 0 h 19"/>
              <a:gd name="T10" fmla="*/ 531 w 1058"/>
              <a:gd name="T11" fmla="*/ 0 h 19"/>
              <a:gd name="T12" fmla="*/ 531 w 1058"/>
              <a:gd name="T13" fmla="*/ 19 h 19"/>
              <a:gd name="T14" fmla="*/ 528 w 1058"/>
              <a:gd name="T15" fmla="*/ 19 h 19"/>
              <a:gd name="T16" fmla="*/ 528 w 1058"/>
              <a:gd name="T17" fmla="*/ 0 h 19"/>
              <a:gd name="T18" fmla="*/ 531 w 1058"/>
              <a:gd name="T19" fmla="*/ 0 h 19"/>
              <a:gd name="T20" fmla="*/ 1058 w 1058"/>
              <a:gd name="T21" fmla="*/ 0 h 19"/>
              <a:gd name="T22" fmla="*/ 1058 w 1058"/>
              <a:gd name="T23" fmla="*/ 19 h 19"/>
              <a:gd name="T24" fmla="*/ 1056 w 1058"/>
              <a:gd name="T25" fmla="*/ 19 h 19"/>
              <a:gd name="T26" fmla="*/ 1056 w 1058"/>
              <a:gd name="T27" fmla="*/ 0 h 19"/>
              <a:gd name="T28" fmla="*/ 1058 w 1058"/>
              <a:gd name="T2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8" h="19">
                <a:moveTo>
                  <a:pt x="3" y="0"/>
                </a:moveTo>
                <a:lnTo>
                  <a:pt x="3" y="19"/>
                </a:lnTo>
                <a:lnTo>
                  <a:pt x="0" y="19"/>
                </a:lnTo>
                <a:lnTo>
                  <a:pt x="0" y="0"/>
                </a:lnTo>
                <a:lnTo>
                  <a:pt x="3" y="0"/>
                </a:lnTo>
                <a:close/>
                <a:moveTo>
                  <a:pt x="531" y="0"/>
                </a:moveTo>
                <a:lnTo>
                  <a:pt x="531" y="19"/>
                </a:lnTo>
                <a:lnTo>
                  <a:pt x="528" y="19"/>
                </a:lnTo>
                <a:lnTo>
                  <a:pt x="528" y="0"/>
                </a:lnTo>
                <a:lnTo>
                  <a:pt x="531" y="0"/>
                </a:lnTo>
                <a:close/>
                <a:moveTo>
                  <a:pt x="1058" y="0"/>
                </a:moveTo>
                <a:lnTo>
                  <a:pt x="1058" y="19"/>
                </a:lnTo>
                <a:lnTo>
                  <a:pt x="1056" y="19"/>
                </a:lnTo>
                <a:lnTo>
                  <a:pt x="1056" y="0"/>
                </a:lnTo>
                <a:lnTo>
                  <a:pt x="1058" y="0"/>
                </a:lnTo>
                <a:close/>
              </a:path>
            </a:pathLst>
          </a:custGeom>
          <a:solidFill>
            <a:srgbClr val="868686"/>
          </a:solidFill>
          <a:ln w="0" cap="flat">
            <a:solidFill>
              <a:srgbClr val="868686"/>
            </a:solidFill>
            <a:prstDash val="solid"/>
            <a:bevel/>
            <a:headEnd/>
            <a:tailEnd/>
          </a:ln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4160843" y="17388423"/>
            <a:ext cx="28533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</a:rPr>
              <a:t>0</a:t>
            </a:r>
            <a:endParaRPr lang="en-US" altLang="en-US"/>
          </a:p>
        </p:txBody>
      </p:sp>
      <p:sp>
        <p:nvSpPr>
          <p:cNvPr id="16" name="Rectangle 19"/>
          <p:cNvSpPr>
            <a:spLocks noChangeArrowheads="1"/>
          </p:cNvSpPr>
          <p:nvPr/>
        </p:nvSpPr>
        <p:spPr bwMode="auto">
          <a:xfrm>
            <a:off x="3962400" y="15557503"/>
            <a:ext cx="71333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</a:rPr>
              <a:t>0.2</a:t>
            </a:r>
            <a:endParaRPr lang="en-US" altLang="en-US"/>
          </a:p>
        </p:txBody>
      </p:sp>
      <p:sp>
        <p:nvSpPr>
          <p:cNvPr id="17" name="Rectangle 20"/>
          <p:cNvSpPr>
            <a:spLocks noChangeArrowheads="1"/>
          </p:cNvSpPr>
          <p:nvPr/>
        </p:nvSpPr>
        <p:spPr bwMode="auto">
          <a:xfrm>
            <a:off x="3962400" y="13716000"/>
            <a:ext cx="71333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</a:rPr>
              <a:t>0.4</a:t>
            </a:r>
            <a:endParaRPr lang="en-US" altLang="en-US"/>
          </a:p>
        </p:txBody>
      </p:sp>
      <p:sp>
        <p:nvSpPr>
          <p:cNvPr id="18" name="Rectangle 21"/>
          <p:cNvSpPr>
            <a:spLocks noChangeArrowheads="1"/>
          </p:cNvSpPr>
          <p:nvPr/>
        </p:nvSpPr>
        <p:spPr bwMode="auto">
          <a:xfrm>
            <a:off x="3962400" y="11885087"/>
            <a:ext cx="71333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</a:rPr>
              <a:t>0.6</a:t>
            </a:r>
            <a:endParaRPr lang="en-US" altLang="en-US"/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3962400" y="10054167"/>
            <a:ext cx="71333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</a:rPr>
              <a:t>0.8</a:t>
            </a:r>
            <a:endParaRPr lang="en-US" altLang="en-US"/>
          </a:p>
        </p:txBody>
      </p: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4160843" y="8223253"/>
            <a:ext cx="28533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</a:rPr>
              <a:t>1</a:t>
            </a:r>
            <a:endParaRPr lang="en-US" altLang="en-US"/>
          </a:p>
        </p:txBody>
      </p:sp>
      <p:sp>
        <p:nvSpPr>
          <p:cNvPr id="21" name="Rectangle 24"/>
          <p:cNvSpPr>
            <a:spLocks noChangeArrowheads="1"/>
          </p:cNvSpPr>
          <p:nvPr/>
        </p:nvSpPr>
        <p:spPr bwMode="auto">
          <a:xfrm>
            <a:off x="3962400" y="6392333"/>
            <a:ext cx="71333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 dirty="0">
                <a:solidFill>
                  <a:srgbClr val="000000"/>
                </a:solidFill>
              </a:rPr>
              <a:t>1.2</a:t>
            </a:r>
            <a:endParaRPr lang="en-US" altLang="en-US" dirty="0"/>
          </a:p>
        </p:txBody>
      </p:sp>
      <p:sp>
        <p:nvSpPr>
          <p:cNvPr id="24" name="Rectangle 27"/>
          <p:cNvSpPr>
            <a:spLocks noChangeArrowheads="1"/>
          </p:cNvSpPr>
          <p:nvPr/>
        </p:nvSpPr>
        <p:spPr bwMode="auto">
          <a:xfrm>
            <a:off x="8247065" y="6582837"/>
            <a:ext cx="222336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6000" b="1" dirty="0">
                <a:solidFill>
                  <a:srgbClr val="000000"/>
                </a:solidFill>
              </a:rPr>
              <a:t>MMP2</a:t>
            </a:r>
            <a:endParaRPr lang="en-US" altLang="en-US" sz="6000" dirty="0"/>
          </a:p>
        </p:txBody>
      </p:sp>
      <p:sp>
        <p:nvSpPr>
          <p:cNvPr id="27" name="AutoShape 30"/>
          <p:cNvSpPr>
            <a:spLocks noChangeAspect="1" noChangeArrowheads="1" noTextEdit="1"/>
          </p:cNvSpPr>
          <p:nvPr/>
        </p:nvSpPr>
        <p:spPr bwMode="auto">
          <a:xfrm>
            <a:off x="15240003" y="6096004"/>
            <a:ext cx="9421815" cy="13239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32"/>
          <p:cNvSpPr>
            <a:spLocks noChangeArrowheads="1"/>
          </p:cNvSpPr>
          <p:nvPr/>
        </p:nvSpPr>
        <p:spPr bwMode="auto">
          <a:xfrm>
            <a:off x="15247940" y="6117167"/>
            <a:ext cx="9405940" cy="1320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33"/>
          <p:cNvSpPr>
            <a:spLocks noChangeArrowheads="1"/>
          </p:cNvSpPr>
          <p:nvPr/>
        </p:nvSpPr>
        <p:spPr bwMode="auto">
          <a:xfrm>
            <a:off x="16470315" y="6868590"/>
            <a:ext cx="7778750" cy="1068916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Freeform 34"/>
          <p:cNvSpPr>
            <a:spLocks noEditPoints="1"/>
          </p:cNvSpPr>
          <p:nvPr/>
        </p:nvSpPr>
        <p:spPr bwMode="auto">
          <a:xfrm>
            <a:off x="17637128" y="11345337"/>
            <a:ext cx="5445125" cy="6212420"/>
          </a:xfrm>
          <a:custGeom>
            <a:avLst/>
            <a:gdLst>
              <a:gd name="T0" fmla="*/ 0 w 686"/>
              <a:gd name="T1" fmla="*/ 0 h 587"/>
              <a:gd name="T2" fmla="*/ 196 w 686"/>
              <a:gd name="T3" fmla="*/ 0 h 587"/>
              <a:gd name="T4" fmla="*/ 196 w 686"/>
              <a:gd name="T5" fmla="*/ 587 h 587"/>
              <a:gd name="T6" fmla="*/ 0 w 686"/>
              <a:gd name="T7" fmla="*/ 587 h 587"/>
              <a:gd name="T8" fmla="*/ 0 w 686"/>
              <a:gd name="T9" fmla="*/ 0 h 587"/>
              <a:gd name="T10" fmla="*/ 489 w 686"/>
              <a:gd name="T11" fmla="*/ 506 h 587"/>
              <a:gd name="T12" fmla="*/ 686 w 686"/>
              <a:gd name="T13" fmla="*/ 506 h 587"/>
              <a:gd name="T14" fmla="*/ 686 w 686"/>
              <a:gd name="T15" fmla="*/ 587 h 587"/>
              <a:gd name="T16" fmla="*/ 489 w 686"/>
              <a:gd name="T17" fmla="*/ 587 h 587"/>
              <a:gd name="T18" fmla="*/ 489 w 686"/>
              <a:gd name="T19" fmla="*/ 506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86" h="587">
                <a:moveTo>
                  <a:pt x="0" y="0"/>
                </a:moveTo>
                <a:lnTo>
                  <a:pt x="196" y="0"/>
                </a:lnTo>
                <a:lnTo>
                  <a:pt x="196" y="587"/>
                </a:lnTo>
                <a:lnTo>
                  <a:pt x="0" y="587"/>
                </a:lnTo>
                <a:lnTo>
                  <a:pt x="0" y="0"/>
                </a:lnTo>
                <a:close/>
                <a:moveTo>
                  <a:pt x="489" y="506"/>
                </a:moveTo>
                <a:lnTo>
                  <a:pt x="686" y="506"/>
                </a:lnTo>
                <a:lnTo>
                  <a:pt x="686" y="587"/>
                </a:lnTo>
                <a:lnTo>
                  <a:pt x="489" y="587"/>
                </a:lnTo>
                <a:lnTo>
                  <a:pt x="489" y="50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Freeform 35"/>
          <p:cNvSpPr>
            <a:spLocks noEditPoints="1"/>
          </p:cNvSpPr>
          <p:nvPr/>
        </p:nvSpPr>
        <p:spPr bwMode="auto">
          <a:xfrm>
            <a:off x="18327690" y="8180923"/>
            <a:ext cx="166690" cy="3164420"/>
          </a:xfrm>
          <a:custGeom>
            <a:avLst/>
            <a:gdLst>
              <a:gd name="T0" fmla="*/ 9 w 21"/>
              <a:gd name="T1" fmla="*/ 299 h 299"/>
              <a:gd name="T2" fmla="*/ 9 w 21"/>
              <a:gd name="T3" fmla="*/ 2 h 299"/>
              <a:gd name="T4" fmla="*/ 12 w 21"/>
              <a:gd name="T5" fmla="*/ 2 h 299"/>
              <a:gd name="T6" fmla="*/ 12 w 21"/>
              <a:gd name="T7" fmla="*/ 299 h 299"/>
              <a:gd name="T8" fmla="*/ 9 w 21"/>
              <a:gd name="T9" fmla="*/ 299 h 299"/>
              <a:gd name="T10" fmla="*/ 0 w 21"/>
              <a:gd name="T11" fmla="*/ 0 h 299"/>
              <a:gd name="T12" fmla="*/ 21 w 21"/>
              <a:gd name="T13" fmla="*/ 0 h 299"/>
              <a:gd name="T14" fmla="*/ 21 w 21"/>
              <a:gd name="T15" fmla="*/ 4 h 299"/>
              <a:gd name="T16" fmla="*/ 0 w 21"/>
              <a:gd name="T17" fmla="*/ 4 h 299"/>
              <a:gd name="T18" fmla="*/ 0 w 21"/>
              <a:gd name="T19" fmla="*/ 0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" h="299">
                <a:moveTo>
                  <a:pt x="9" y="299"/>
                </a:moveTo>
                <a:lnTo>
                  <a:pt x="9" y="2"/>
                </a:lnTo>
                <a:lnTo>
                  <a:pt x="12" y="2"/>
                </a:lnTo>
                <a:lnTo>
                  <a:pt x="12" y="299"/>
                </a:lnTo>
                <a:lnTo>
                  <a:pt x="9" y="299"/>
                </a:lnTo>
                <a:close/>
                <a:moveTo>
                  <a:pt x="0" y="0"/>
                </a:moveTo>
                <a:lnTo>
                  <a:pt x="21" y="0"/>
                </a:lnTo>
                <a:lnTo>
                  <a:pt x="21" y="4"/>
                </a:lnTo>
                <a:lnTo>
                  <a:pt x="0" y="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" name="Freeform 36"/>
          <p:cNvSpPr>
            <a:spLocks noEditPoints="1"/>
          </p:cNvSpPr>
          <p:nvPr/>
        </p:nvSpPr>
        <p:spPr bwMode="auto">
          <a:xfrm>
            <a:off x="22217065" y="15800920"/>
            <a:ext cx="166690" cy="899587"/>
          </a:xfrm>
          <a:custGeom>
            <a:avLst/>
            <a:gdLst>
              <a:gd name="T0" fmla="*/ 9 w 21"/>
              <a:gd name="T1" fmla="*/ 85 h 85"/>
              <a:gd name="T2" fmla="*/ 9 w 21"/>
              <a:gd name="T3" fmla="*/ 2 h 85"/>
              <a:gd name="T4" fmla="*/ 12 w 21"/>
              <a:gd name="T5" fmla="*/ 2 h 85"/>
              <a:gd name="T6" fmla="*/ 12 w 21"/>
              <a:gd name="T7" fmla="*/ 85 h 85"/>
              <a:gd name="T8" fmla="*/ 9 w 21"/>
              <a:gd name="T9" fmla="*/ 85 h 85"/>
              <a:gd name="T10" fmla="*/ 0 w 21"/>
              <a:gd name="T11" fmla="*/ 0 h 85"/>
              <a:gd name="T12" fmla="*/ 21 w 21"/>
              <a:gd name="T13" fmla="*/ 0 h 85"/>
              <a:gd name="T14" fmla="*/ 21 w 21"/>
              <a:gd name="T15" fmla="*/ 4 h 85"/>
              <a:gd name="T16" fmla="*/ 0 w 21"/>
              <a:gd name="T17" fmla="*/ 4 h 85"/>
              <a:gd name="T18" fmla="*/ 0 w 21"/>
              <a:gd name="T19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" h="85">
                <a:moveTo>
                  <a:pt x="9" y="85"/>
                </a:moveTo>
                <a:lnTo>
                  <a:pt x="9" y="2"/>
                </a:lnTo>
                <a:lnTo>
                  <a:pt x="12" y="2"/>
                </a:lnTo>
                <a:lnTo>
                  <a:pt x="12" y="85"/>
                </a:lnTo>
                <a:lnTo>
                  <a:pt x="9" y="85"/>
                </a:lnTo>
                <a:close/>
                <a:moveTo>
                  <a:pt x="0" y="0"/>
                </a:moveTo>
                <a:lnTo>
                  <a:pt x="21" y="0"/>
                </a:lnTo>
                <a:lnTo>
                  <a:pt x="21" y="4"/>
                </a:lnTo>
                <a:lnTo>
                  <a:pt x="0" y="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5" name="Rectangle 37"/>
          <p:cNvSpPr>
            <a:spLocks noChangeArrowheads="1"/>
          </p:cNvSpPr>
          <p:nvPr/>
        </p:nvSpPr>
        <p:spPr bwMode="auto">
          <a:xfrm>
            <a:off x="16454440" y="6868590"/>
            <a:ext cx="31750" cy="10689167"/>
          </a:xfrm>
          <a:prstGeom prst="rect">
            <a:avLst/>
          </a:prstGeom>
          <a:solidFill>
            <a:srgbClr val="868686"/>
          </a:solidFill>
          <a:ln w="1588" cap="flat">
            <a:solidFill>
              <a:srgbClr val="868686"/>
            </a:solidFill>
            <a:prstDash val="solid"/>
            <a:bevel/>
            <a:headEnd/>
            <a:tailEnd/>
          </a:ln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0" name="Freeform 38"/>
          <p:cNvSpPr>
            <a:spLocks noEditPoints="1"/>
          </p:cNvSpPr>
          <p:nvPr/>
        </p:nvSpPr>
        <p:spPr bwMode="auto">
          <a:xfrm>
            <a:off x="16327443" y="6847423"/>
            <a:ext cx="142875" cy="10731500"/>
          </a:xfrm>
          <a:custGeom>
            <a:avLst/>
            <a:gdLst>
              <a:gd name="T0" fmla="*/ 0 w 18"/>
              <a:gd name="T1" fmla="*/ 1010 h 1014"/>
              <a:gd name="T2" fmla="*/ 18 w 18"/>
              <a:gd name="T3" fmla="*/ 1010 h 1014"/>
              <a:gd name="T4" fmla="*/ 18 w 18"/>
              <a:gd name="T5" fmla="*/ 1014 h 1014"/>
              <a:gd name="T6" fmla="*/ 0 w 18"/>
              <a:gd name="T7" fmla="*/ 1014 h 1014"/>
              <a:gd name="T8" fmla="*/ 0 w 18"/>
              <a:gd name="T9" fmla="*/ 1010 h 1014"/>
              <a:gd name="T10" fmla="*/ 0 w 18"/>
              <a:gd name="T11" fmla="*/ 909 h 1014"/>
              <a:gd name="T12" fmla="*/ 18 w 18"/>
              <a:gd name="T13" fmla="*/ 909 h 1014"/>
              <a:gd name="T14" fmla="*/ 18 w 18"/>
              <a:gd name="T15" fmla="*/ 913 h 1014"/>
              <a:gd name="T16" fmla="*/ 0 w 18"/>
              <a:gd name="T17" fmla="*/ 913 h 1014"/>
              <a:gd name="T18" fmla="*/ 0 w 18"/>
              <a:gd name="T19" fmla="*/ 909 h 1014"/>
              <a:gd name="T20" fmla="*/ 0 w 18"/>
              <a:gd name="T21" fmla="*/ 808 h 1014"/>
              <a:gd name="T22" fmla="*/ 18 w 18"/>
              <a:gd name="T23" fmla="*/ 808 h 1014"/>
              <a:gd name="T24" fmla="*/ 18 w 18"/>
              <a:gd name="T25" fmla="*/ 812 h 1014"/>
              <a:gd name="T26" fmla="*/ 0 w 18"/>
              <a:gd name="T27" fmla="*/ 812 h 1014"/>
              <a:gd name="T28" fmla="*/ 0 w 18"/>
              <a:gd name="T29" fmla="*/ 808 h 1014"/>
              <a:gd name="T30" fmla="*/ 0 w 18"/>
              <a:gd name="T31" fmla="*/ 707 h 1014"/>
              <a:gd name="T32" fmla="*/ 18 w 18"/>
              <a:gd name="T33" fmla="*/ 707 h 1014"/>
              <a:gd name="T34" fmla="*/ 18 w 18"/>
              <a:gd name="T35" fmla="*/ 711 h 1014"/>
              <a:gd name="T36" fmla="*/ 0 w 18"/>
              <a:gd name="T37" fmla="*/ 711 h 1014"/>
              <a:gd name="T38" fmla="*/ 0 w 18"/>
              <a:gd name="T39" fmla="*/ 707 h 1014"/>
              <a:gd name="T40" fmla="*/ 0 w 18"/>
              <a:gd name="T41" fmla="*/ 606 h 1014"/>
              <a:gd name="T42" fmla="*/ 18 w 18"/>
              <a:gd name="T43" fmla="*/ 606 h 1014"/>
              <a:gd name="T44" fmla="*/ 18 w 18"/>
              <a:gd name="T45" fmla="*/ 610 h 1014"/>
              <a:gd name="T46" fmla="*/ 0 w 18"/>
              <a:gd name="T47" fmla="*/ 610 h 1014"/>
              <a:gd name="T48" fmla="*/ 0 w 18"/>
              <a:gd name="T49" fmla="*/ 606 h 1014"/>
              <a:gd name="T50" fmla="*/ 0 w 18"/>
              <a:gd name="T51" fmla="*/ 505 h 1014"/>
              <a:gd name="T52" fmla="*/ 18 w 18"/>
              <a:gd name="T53" fmla="*/ 505 h 1014"/>
              <a:gd name="T54" fmla="*/ 18 w 18"/>
              <a:gd name="T55" fmla="*/ 509 h 1014"/>
              <a:gd name="T56" fmla="*/ 0 w 18"/>
              <a:gd name="T57" fmla="*/ 509 h 1014"/>
              <a:gd name="T58" fmla="*/ 0 w 18"/>
              <a:gd name="T59" fmla="*/ 505 h 1014"/>
              <a:gd name="T60" fmla="*/ 0 w 18"/>
              <a:gd name="T61" fmla="*/ 404 h 1014"/>
              <a:gd name="T62" fmla="*/ 18 w 18"/>
              <a:gd name="T63" fmla="*/ 404 h 1014"/>
              <a:gd name="T64" fmla="*/ 18 w 18"/>
              <a:gd name="T65" fmla="*/ 408 h 1014"/>
              <a:gd name="T66" fmla="*/ 0 w 18"/>
              <a:gd name="T67" fmla="*/ 408 h 1014"/>
              <a:gd name="T68" fmla="*/ 0 w 18"/>
              <a:gd name="T69" fmla="*/ 404 h 1014"/>
              <a:gd name="T70" fmla="*/ 0 w 18"/>
              <a:gd name="T71" fmla="*/ 303 h 1014"/>
              <a:gd name="T72" fmla="*/ 18 w 18"/>
              <a:gd name="T73" fmla="*/ 303 h 1014"/>
              <a:gd name="T74" fmla="*/ 18 w 18"/>
              <a:gd name="T75" fmla="*/ 307 h 1014"/>
              <a:gd name="T76" fmla="*/ 0 w 18"/>
              <a:gd name="T77" fmla="*/ 307 h 1014"/>
              <a:gd name="T78" fmla="*/ 0 w 18"/>
              <a:gd name="T79" fmla="*/ 303 h 1014"/>
              <a:gd name="T80" fmla="*/ 0 w 18"/>
              <a:gd name="T81" fmla="*/ 202 h 1014"/>
              <a:gd name="T82" fmla="*/ 18 w 18"/>
              <a:gd name="T83" fmla="*/ 202 h 1014"/>
              <a:gd name="T84" fmla="*/ 18 w 18"/>
              <a:gd name="T85" fmla="*/ 206 h 1014"/>
              <a:gd name="T86" fmla="*/ 0 w 18"/>
              <a:gd name="T87" fmla="*/ 206 h 1014"/>
              <a:gd name="T88" fmla="*/ 0 w 18"/>
              <a:gd name="T89" fmla="*/ 202 h 1014"/>
              <a:gd name="T90" fmla="*/ 0 w 18"/>
              <a:gd name="T91" fmla="*/ 101 h 1014"/>
              <a:gd name="T92" fmla="*/ 18 w 18"/>
              <a:gd name="T93" fmla="*/ 101 h 1014"/>
              <a:gd name="T94" fmla="*/ 18 w 18"/>
              <a:gd name="T95" fmla="*/ 105 h 1014"/>
              <a:gd name="T96" fmla="*/ 0 w 18"/>
              <a:gd name="T97" fmla="*/ 105 h 1014"/>
              <a:gd name="T98" fmla="*/ 0 w 18"/>
              <a:gd name="T99" fmla="*/ 101 h 1014"/>
              <a:gd name="T100" fmla="*/ 0 w 18"/>
              <a:gd name="T101" fmla="*/ 0 h 1014"/>
              <a:gd name="T102" fmla="*/ 18 w 18"/>
              <a:gd name="T103" fmla="*/ 0 h 1014"/>
              <a:gd name="T104" fmla="*/ 18 w 18"/>
              <a:gd name="T105" fmla="*/ 4 h 1014"/>
              <a:gd name="T106" fmla="*/ 0 w 18"/>
              <a:gd name="T107" fmla="*/ 4 h 1014"/>
              <a:gd name="T108" fmla="*/ 0 w 18"/>
              <a:gd name="T109" fmla="*/ 0 h 1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" h="1014">
                <a:moveTo>
                  <a:pt x="0" y="1010"/>
                </a:moveTo>
                <a:lnTo>
                  <a:pt x="18" y="1010"/>
                </a:lnTo>
                <a:lnTo>
                  <a:pt x="18" y="1014"/>
                </a:lnTo>
                <a:lnTo>
                  <a:pt x="0" y="1014"/>
                </a:lnTo>
                <a:lnTo>
                  <a:pt x="0" y="1010"/>
                </a:lnTo>
                <a:close/>
                <a:moveTo>
                  <a:pt x="0" y="909"/>
                </a:moveTo>
                <a:lnTo>
                  <a:pt x="18" y="909"/>
                </a:lnTo>
                <a:lnTo>
                  <a:pt x="18" y="913"/>
                </a:lnTo>
                <a:lnTo>
                  <a:pt x="0" y="913"/>
                </a:lnTo>
                <a:lnTo>
                  <a:pt x="0" y="909"/>
                </a:lnTo>
                <a:close/>
                <a:moveTo>
                  <a:pt x="0" y="808"/>
                </a:moveTo>
                <a:lnTo>
                  <a:pt x="18" y="808"/>
                </a:lnTo>
                <a:lnTo>
                  <a:pt x="18" y="812"/>
                </a:lnTo>
                <a:lnTo>
                  <a:pt x="0" y="812"/>
                </a:lnTo>
                <a:lnTo>
                  <a:pt x="0" y="808"/>
                </a:lnTo>
                <a:close/>
                <a:moveTo>
                  <a:pt x="0" y="707"/>
                </a:moveTo>
                <a:lnTo>
                  <a:pt x="18" y="707"/>
                </a:lnTo>
                <a:lnTo>
                  <a:pt x="18" y="711"/>
                </a:lnTo>
                <a:lnTo>
                  <a:pt x="0" y="711"/>
                </a:lnTo>
                <a:lnTo>
                  <a:pt x="0" y="707"/>
                </a:lnTo>
                <a:close/>
                <a:moveTo>
                  <a:pt x="0" y="606"/>
                </a:moveTo>
                <a:lnTo>
                  <a:pt x="18" y="606"/>
                </a:lnTo>
                <a:lnTo>
                  <a:pt x="18" y="610"/>
                </a:lnTo>
                <a:lnTo>
                  <a:pt x="0" y="610"/>
                </a:lnTo>
                <a:lnTo>
                  <a:pt x="0" y="606"/>
                </a:lnTo>
                <a:close/>
                <a:moveTo>
                  <a:pt x="0" y="505"/>
                </a:moveTo>
                <a:lnTo>
                  <a:pt x="18" y="505"/>
                </a:lnTo>
                <a:lnTo>
                  <a:pt x="18" y="509"/>
                </a:lnTo>
                <a:lnTo>
                  <a:pt x="0" y="509"/>
                </a:lnTo>
                <a:lnTo>
                  <a:pt x="0" y="505"/>
                </a:lnTo>
                <a:close/>
                <a:moveTo>
                  <a:pt x="0" y="404"/>
                </a:moveTo>
                <a:lnTo>
                  <a:pt x="18" y="404"/>
                </a:lnTo>
                <a:lnTo>
                  <a:pt x="18" y="408"/>
                </a:lnTo>
                <a:lnTo>
                  <a:pt x="0" y="408"/>
                </a:lnTo>
                <a:lnTo>
                  <a:pt x="0" y="404"/>
                </a:lnTo>
                <a:close/>
                <a:moveTo>
                  <a:pt x="0" y="303"/>
                </a:moveTo>
                <a:lnTo>
                  <a:pt x="18" y="303"/>
                </a:lnTo>
                <a:lnTo>
                  <a:pt x="18" y="307"/>
                </a:lnTo>
                <a:lnTo>
                  <a:pt x="0" y="307"/>
                </a:lnTo>
                <a:lnTo>
                  <a:pt x="0" y="303"/>
                </a:lnTo>
                <a:close/>
                <a:moveTo>
                  <a:pt x="0" y="202"/>
                </a:moveTo>
                <a:lnTo>
                  <a:pt x="18" y="202"/>
                </a:lnTo>
                <a:lnTo>
                  <a:pt x="18" y="206"/>
                </a:lnTo>
                <a:lnTo>
                  <a:pt x="0" y="206"/>
                </a:lnTo>
                <a:lnTo>
                  <a:pt x="0" y="202"/>
                </a:lnTo>
                <a:close/>
                <a:moveTo>
                  <a:pt x="0" y="101"/>
                </a:moveTo>
                <a:lnTo>
                  <a:pt x="18" y="101"/>
                </a:lnTo>
                <a:lnTo>
                  <a:pt x="18" y="105"/>
                </a:lnTo>
                <a:lnTo>
                  <a:pt x="0" y="105"/>
                </a:lnTo>
                <a:lnTo>
                  <a:pt x="0" y="101"/>
                </a:lnTo>
                <a:close/>
                <a:moveTo>
                  <a:pt x="0" y="0"/>
                </a:moveTo>
                <a:lnTo>
                  <a:pt x="18" y="0"/>
                </a:lnTo>
                <a:lnTo>
                  <a:pt x="18" y="4"/>
                </a:lnTo>
                <a:lnTo>
                  <a:pt x="0" y="4"/>
                </a:lnTo>
                <a:lnTo>
                  <a:pt x="0" y="0"/>
                </a:lnTo>
                <a:close/>
              </a:path>
            </a:pathLst>
          </a:custGeom>
          <a:solidFill>
            <a:srgbClr val="868686"/>
          </a:solidFill>
          <a:ln w="1588" cap="flat">
            <a:solidFill>
              <a:srgbClr val="868686"/>
            </a:solidFill>
            <a:prstDash val="solid"/>
            <a:bevel/>
            <a:headEnd/>
            <a:tailEnd/>
          </a:ln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1" name="Rectangle 39"/>
          <p:cNvSpPr>
            <a:spLocks noChangeArrowheads="1"/>
          </p:cNvSpPr>
          <p:nvPr/>
        </p:nvSpPr>
        <p:spPr bwMode="auto">
          <a:xfrm>
            <a:off x="16470315" y="17536587"/>
            <a:ext cx="7778750" cy="42333"/>
          </a:xfrm>
          <a:prstGeom prst="rect">
            <a:avLst/>
          </a:prstGeom>
          <a:solidFill>
            <a:srgbClr val="868686"/>
          </a:solidFill>
          <a:ln w="1588" cap="flat">
            <a:solidFill>
              <a:srgbClr val="868686"/>
            </a:solidFill>
            <a:prstDash val="solid"/>
            <a:bevel/>
            <a:headEnd/>
            <a:tailEnd/>
          </a:ln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2" name="Freeform 40"/>
          <p:cNvSpPr>
            <a:spLocks noEditPoints="1"/>
          </p:cNvSpPr>
          <p:nvPr/>
        </p:nvSpPr>
        <p:spPr bwMode="auto">
          <a:xfrm>
            <a:off x="16454443" y="17557757"/>
            <a:ext cx="7802565" cy="232833"/>
          </a:xfrm>
          <a:custGeom>
            <a:avLst/>
            <a:gdLst>
              <a:gd name="T0" fmla="*/ 4 w 983"/>
              <a:gd name="T1" fmla="*/ 0 h 22"/>
              <a:gd name="T2" fmla="*/ 4 w 983"/>
              <a:gd name="T3" fmla="*/ 22 h 22"/>
              <a:gd name="T4" fmla="*/ 0 w 983"/>
              <a:gd name="T5" fmla="*/ 22 h 22"/>
              <a:gd name="T6" fmla="*/ 0 w 983"/>
              <a:gd name="T7" fmla="*/ 0 h 22"/>
              <a:gd name="T8" fmla="*/ 4 w 983"/>
              <a:gd name="T9" fmla="*/ 0 h 22"/>
              <a:gd name="T10" fmla="*/ 493 w 983"/>
              <a:gd name="T11" fmla="*/ 0 h 22"/>
              <a:gd name="T12" fmla="*/ 493 w 983"/>
              <a:gd name="T13" fmla="*/ 22 h 22"/>
              <a:gd name="T14" fmla="*/ 490 w 983"/>
              <a:gd name="T15" fmla="*/ 22 h 22"/>
              <a:gd name="T16" fmla="*/ 490 w 983"/>
              <a:gd name="T17" fmla="*/ 0 h 22"/>
              <a:gd name="T18" fmla="*/ 493 w 983"/>
              <a:gd name="T19" fmla="*/ 0 h 22"/>
              <a:gd name="T20" fmla="*/ 983 w 983"/>
              <a:gd name="T21" fmla="*/ 0 h 22"/>
              <a:gd name="T22" fmla="*/ 983 w 983"/>
              <a:gd name="T23" fmla="*/ 22 h 22"/>
              <a:gd name="T24" fmla="*/ 980 w 983"/>
              <a:gd name="T25" fmla="*/ 22 h 22"/>
              <a:gd name="T26" fmla="*/ 980 w 983"/>
              <a:gd name="T27" fmla="*/ 0 h 22"/>
              <a:gd name="T28" fmla="*/ 983 w 983"/>
              <a:gd name="T29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83" h="22">
                <a:moveTo>
                  <a:pt x="4" y="0"/>
                </a:moveTo>
                <a:lnTo>
                  <a:pt x="4" y="22"/>
                </a:lnTo>
                <a:lnTo>
                  <a:pt x="0" y="22"/>
                </a:lnTo>
                <a:lnTo>
                  <a:pt x="0" y="0"/>
                </a:lnTo>
                <a:lnTo>
                  <a:pt x="4" y="0"/>
                </a:lnTo>
                <a:close/>
                <a:moveTo>
                  <a:pt x="493" y="0"/>
                </a:moveTo>
                <a:lnTo>
                  <a:pt x="493" y="22"/>
                </a:lnTo>
                <a:lnTo>
                  <a:pt x="490" y="22"/>
                </a:lnTo>
                <a:lnTo>
                  <a:pt x="490" y="0"/>
                </a:lnTo>
                <a:lnTo>
                  <a:pt x="493" y="0"/>
                </a:lnTo>
                <a:close/>
                <a:moveTo>
                  <a:pt x="983" y="0"/>
                </a:moveTo>
                <a:lnTo>
                  <a:pt x="983" y="22"/>
                </a:lnTo>
                <a:lnTo>
                  <a:pt x="980" y="22"/>
                </a:lnTo>
                <a:lnTo>
                  <a:pt x="980" y="0"/>
                </a:lnTo>
                <a:lnTo>
                  <a:pt x="983" y="0"/>
                </a:lnTo>
                <a:close/>
              </a:path>
            </a:pathLst>
          </a:custGeom>
          <a:solidFill>
            <a:srgbClr val="868686"/>
          </a:solidFill>
          <a:ln w="1588" cap="flat">
            <a:solidFill>
              <a:srgbClr val="868686"/>
            </a:solidFill>
            <a:prstDash val="solid"/>
            <a:bevel/>
            <a:headEnd/>
            <a:tailEnd/>
          </a:ln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3" name="Rectangle 41"/>
          <p:cNvSpPr>
            <a:spLocks noChangeArrowheads="1"/>
          </p:cNvSpPr>
          <p:nvPr/>
        </p:nvSpPr>
        <p:spPr bwMode="auto">
          <a:xfrm>
            <a:off x="15505115" y="17070923"/>
            <a:ext cx="32861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600">
                <a:solidFill>
                  <a:srgbClr val="000000"/>
                </a:solidFill>
              </a:rPr>
              <a:t>0</a:t>
            </a:r>
            <a:endParaRPr lang="en-US" altLang="en-US" sz="4600"/>
          </a:p>
        </p:txBody>
      </p:sp>
      <p:sp>
        <p:nvSpPr>
          <p:cNvPr id="1034" name="Rectangle 42"/>
          <p:cNvSpPr>
            <a:spLocks noChangeArrowheads="1"/>
          </p:cNvSpPr>
          <p:nvPr/>
        </p:nvSpPr>
        <p:spPr bwMode="auto">
          <a:xfrm>
            <a:off x="15163800" y="16002003"/>
            <a:ext cx="82073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600">
                <a:solidFill>
                  <a:srgbClr val="000000"/>
                </a:solidFill>
              </a:rPr>
              <a:t>0.2</a:t>
            </a:r>
            <a:endParaRPr lang="en-US" altLang="en-US" sz="4600"/>
          </a:p>
        </p:txBody>
      </p:sp>
      <p:sp>
        <p:nvSpPr>
          <p:cNvPr id="1035" name="Rectangle 43"/>
          <p:cNvSpPr>
            <a:spLocks noChangeArrowheads="1"/>
          </p:cNvSpPr>
          <p:nvPr/>
        </p:nvSpPr>
        <p:spPr bwMode="auto">
          <a:xfrm>
            <a:off x="15163800" y="14933090"/>
            <a:ext cx="82073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600">
                <a:solidFill>
                  <a:srgbClr val="000000"/>
                </a:solidFill>
              </a:rPr>
              <a:t>0.4</a:t>
            </a:r>
            <a:endParaRPr lang="en-US" altLang="en-US" sz="4600"/>
          </a:p>
        </p:txBody>
      </p:sp>
      <p:sp>
        <p:nvSpPr>
          <p:cNvPr id="1036" name="Rectangle 44"/>
          <p:cNvSpPr>
            <a:spLocks noChangeArrowheads="1"/>
          </p:cNvSpPr>
          <p:nvPr/>
        </p:nvSpPr>
        <p:spPr bwMode="auto">
          <a:xfrm>
            <a:off x="15163800" y="13864170"/>
            <a:ext cx="82073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600">
                <a:solidFill>
                  <a:srgbClr val="000000"/>
                </a:solidFill>
              </a:rPr>
              <a:t>0.6</a:t>
            </a:r>
            <a:endParaRPr lang="en-US" altLang="en-US" sz="4600"/>
          </a:p>
        </p:txBody>
      </p:sp>
      <p:sp>
        <p:nvSpPr>
          <p:cNvPr id="1037" name="Rectangle 45"/>
          <p:cNvSpPr>
            <a:spLocks noChangeArrowheads="1"/>
          </p:cNvSpPr>
          <p:nvPr/>
        </p:nvSpPr>
        <p:spPr bwMode="auto">
          <a:xfrm>
            <a:off x="15163800" y="12795257"/>
            <a:ext cx="82073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600">
                <a:solidFill>
                  <a:srgbClr val="000000"/>
                </a:solidFill>
              </a:rPr>
              <a:t>0.8</a:t>
            </a:r>
            <a:endParaRPr lang="en-US" altLang="en-US" sz="4600"/>
          </a:p>
        </p:txBody>
      </p:sp>
      <p:sp>
        <p:nvSpPr>
          <p:cNvPr id="1038" name="Rectangle 46"/>
          <p:cNvSpPr>
            <a:spLocks noChangeArrowheads="1"/>
          </p:cNvSpPr>
          <p:nvPr/>
        </p:nvSpPr>
        <p:spPr bwMode="auto">
          <a:xfrm>
            <a:off x="15505115" y="11726337"/>
            <a:ext cx="32861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600">
                <a:solidFill>
                  <a:srgbClr val="000000"/>
                </a:solidFill>
              </a:rPr>
              <a:t>1</a:t>
            </a:r>
            <a:endParaRPr lang="en-US" altLang="en-US" sz="4600"/>
          </a:p>
        </p:txBody>
      </p:sp>
      <p:sp>
        <p:nvSpPr>
          <p:cNvPr id="1039" name="Rectangle 47"/>
          <p:cNvSpPr>
            <a:spLocks noChangeArrowheads="1"/>
          </p:cNvSpPr>
          <p:nvPr/>
        </p:nvSpPr>
        <p:spPr bwMode="auto">
          <a:xfrm>
            <a:off x="15163800" y="10657423"/>
            <a:ext cx="82073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600">
                <a:solidFill>
                  <a:srgbClr val="000000"/>
                </a:solidFill>
              </a:rPr>
              <a:t>1.2</a:t>
            </a:r>
            <a:endParaRPr lang="en-US" altLang="en-US" sz="4600"/>
          </a:p>
        </p:txBody>
      </p:sp>
      <p:sp>
        <p:nvSpPr>
          <p:cNvPr id="1040" name="Rectangle 48"/>
          <p:cNvSpPr>
            <a:spLocks noChangeArrowheads="1"/>
          </p:cNvSpPr>
          <p:nvPr/>
        </p:nvSpPr>
        <p:spPr bwMode="auto">
          <a:xfrm>
            <a:off x="15163800" y="9588503"/>
            <a:ext cx="82073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600">
                <a:solidFill>
                  <a:srgbClr val="000000"/>
                </a:solidFill>
              </a:rPr>
              <a:t>1.4</a:t>
            </a:r>
            <a:endParaRPr lang="en-US" altLang="en-US" sz="4600"/>
          </a:p>
        </p:txBody>
      </p:sp>
      <p:sp>
        <p:nvSpPr>
          <p:cNvPr id="1041" name="Rectangle 49"/>
          <p:cNvSpPr>
            <a:spLocks noChangeArrowheads="1"/>
          </p:cNvSpPr>
          <p:nvPr/>
        </p:nvSpPr>
        <p:spPr bwMode="auto">
          <a:xfrm>
            <a:off x="15163800" y="8519590"/>
            <a:ext cx="82073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600">
                <a:solidFill>
                  <a:srgbClr val="000000"/>
                </a:solidFill>
              </a:rPr>
              <a:t>1.6</a:t>
            </a:r>
            <a:endParaRPr lang="en-US" altLang="en-US" sz="4600"/>
          </a:p>
        </p:txBody>
      </p:sp>
      <p:sp>
        <p:nvSpPr>
          <p:cNvPr id="1042" name="Rectangle 50"/>
          <p:cNvSpPr>
            <a:spLocks noChangeArrowheads="1"/>
          </p:cNvSpPr>
          <p:nvPr/>
        </p:nvSpPr>
        <p:spPr bwMode="auto">
          <a:xfrm>
            <a:off x="15163800" y="7450670"/>
            <a:ext cx="82073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600">
                <a:solidFill>
                  <a:srgbClr val="000000"/>
                </a:solidFill>
              </a:rPr>
              <a:t>1.8</a:t>
            </a:r>
            <a:endParaRPr lang="en-US" altLang="en-US" sz="4600"/>
          </a:p>
        </p:txBody>
      </p:sp>
      <p:sp>
        <p:nvSpPr>
          <p:cNvPr id="1043" name="Rectangle 51"/>
          <p:cNvSpPr>
            <a:spLocks noChangeArrowheads="1"/>
          </p:cNvSpPr>
          <p:nvPr/>
        </p:nvSpPr>
        <p:spPr bwMode="auto">
          <a:xfrm>
            <a:off x="15505118" y="6381757"/>
            <a:ext cx="363882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5100" dirty="0">
                <a:solidFill>
                  <a:srgbClr val="000000"/>
                </a:solidFill>
              </a:rPr>
              <a:t>2</a:t>
            </a:r>
            <a:endParaRPr lang="en-US" altLang="en-US" dirty="0"/>
          </a:p>
        </p:txBody>
      </p:sp>
      <p:sp>
        <p:nvSpPr>
          <p:cNvPr id="1044" name="Rectangle 52"/>
          <p:cNvSpPr>
            <a:spLocks noChangeArrowheads="1"/>
          </p:cNvSpPr>
          <p:nvPr/>
        </p:nvSpPr>
        <p:spPr bwMode="auto">
          <a:xfrm>
            <a:off x="17221200" y="18023423"/>
            <a:ext cx="273472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600" dirty="0">
                <a:solidFill>
                  <a:srgbClr val="000000"/>
                </a:solidFill>
              </a:rPr>
              <a:t>EV + DOX</a:t>
            </a:r>
            <a:endParaRPr lang="en-US" altLang="en-US" sz="4600" dirty="0"/>
          </a:p>
        </p:txBody>
      </p:sp>
      <p:sp>
        <p:nvSpPr>
          <p:cNvPr id="1045" name="Rectangle 53"/>
          <p:cNvSpPr>
            <a:spLocks noChangeArrowheads="1"/>
          </p:cNvSpPr>
          <p:nvPr/>
        </p:nvSpPr>
        <p:spPr bwMode="auto">
          <a:xfrm>
            <a:off x="20574003" y="18023423"/>
            <a:ext cx="548977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600" dirty="0">
                <a:solidFill>
                  <a:srgbClr val="000000"/>
                </a:solidFill>
              </a:rPr>
              <a:t>FPN-TET-ON + DOX</a:t>
            </a:r>
            <a:endParaRPr lang="en-US" altLang="en-US" sz="4600" dirty="0"/>
          </a:p>
        </p:txBody>
      </p:sp>
      <p:sp>
        <p:nvSpPr>
          <p:cNvPr id="1046" name="Rectangle 54"/>
          <p:cNvSpPr>
            <a:spLocks noChangeArrowheads="1"/>
          </p:cNvSpPr>
          <p:nvPr/>
        </p:nvSpPr>
        <p:spPr bwMode="auto">
          <a:xfrm>
            <a:off x="19208750" y="6572253"/>
            <a:ext cx="222336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6000" b="1" dirty="0">
                <a:solidFill>
                  <a:srgbClr val="000000"/>
                </a:solidFill>
              </a:rPr>
              <a:t>MMP9</a:t>
            </a:r>
            <a:endParaRPr lang="en-US" altLang="en-US" sz="6000" dirty="0"/>
          </a:p>
        </p:txBody>
      </p:sp>
      <p:sp>
        <p:nvSpPr>
          <p:cNvPr id="1049" name="AutoShape 57"/>
          <p:cNvSpPr>
            <a:spLocks noChangeAspect="1" noChangeArrowheads="1" noTextEdit="1"/>
          </p:cNvSpPr>
          <p:nvPr/>
        </p:nvSpPr>
        <p:spPr bwMode="auto">
          <a:xfrm>
            <a:off x="26670003" y="6096004"/>
            <a:ext cx="9421815" cy="13239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0" name="Rectangle 59"/>
          <p:cNvSpPr>
            <a:spLocks noChangeArrowheads="1"/>
          </p:cNvSpPr>
          <p:nvPr/>
        </p:nvSpPr>
        <p:spPr bwMode="auto">
          <a:xfrm>
            <a:off x="26677940" y="6117170"/>
            <a:ext cx="9405940" cy="1319742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2" name="Freeform 61"/>
          <p:cNvSpPr>
            <a:spLocks noEditPoints="1"/>
          </p:cNvSpPr>
          <p:nvPr/>
        </p:nvSpPr>
        <p:spPr bwMode="auto">
          <a:xfrm>
            <a:off x="28932190" y="9503837"/>
            <a:ext cx="5556250" cy="8318500"/>
          </a:xfrm>
          <a:custGeom>
            <a:avLst/>
            <a:gdLst>
              <a:gd name="T0" fmla="*/ 0 w 700"/>
              <a:gd name="T1" fmla="*/ 0 h 786"/>
              <a:gd name="T2" fmla="*/ 200 w 700"/>
              <a:gd name="T3" fmla="*/ 0 h 786"/>
              <a:gd name="T4" fmla="*/ 200 w 700"/>
              <a:gd name="T5" fmla="*/ 786 h 786"/>
              <a:gd name="T6" fmla="*/ 0 w 700"/>
              <a:gd name="T7" fmla="*/ 786 h 786"/>
              <a:gd name="T8" fmla="*/ 0 w 700"/>
              <a:gd name="T9" fmla="*/ 0 h 786"/>
              <a:gd name="T10" fmla="*/ 499 w 700"/>
              <a:gd name="T11" fmla="*/ 340 h 786"/>
              <a:gd name="T12" fmla="*/ 700 w 700"/>
              <a:gd name="T13" fmla="*/ 340 h 786"/>
              <a:gd name="T14" fmla="*/ 700 w 700"/>
              <a:gd name="T15" fmla="*/ 786 h 786"/>
              <a:gd name="T16" fmla="*/ 499 w 700"/>
              <a:gd name="T17" fmla="*/ 786 h 786"/>
              <a:gd name="T18" fmla="*/ 499 w 700"/>
              <a:gd name="T19" fmla="*/ 340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00" h="786">
                <a:moveTo>
                  <a:pt x="0" y="0"/>
                </a:moveTo>
                <a:lnTo>
                  <a:pt x="200" y="0"/>
                </a:lnTo>
                <a:lnTo>
                  <a:pt x="200" y="786"/>
                </a:lnTo>
                <a:lnTo>
                  <a:pt x="0" y="786"/>
                </a:lnTo>
                <a:lnTo>
                  <a:pt x="0" y="0"/>
                </a:lnTo>
                <a:close/>
                <a:moveTo>
                  <a:pt x="499" y="340"/>
                </a:moveTo>
                <a:lnTo>
                  <a:pt x="700" y="340"/>
                </a:lnTo>
                <a:lnTo>
                  <a:pt x="700" y="786"/>
                </a:lnTo>
                <a:lnTo>
                  <a:pt x="499" y="786"/>
                </a:lnTo>
                <a:lnTo>
                  <a:pt x="499" y="3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3" name="Freeform 62"/>
          <p:cNvSpPr>
            <a:spLocks noEditPoints="1"/>
          </p:cNvSpPr>
          <p:nvPr/>
        </p:nvSpPr>
        <p:spPr bwMode="auto">
          <a:xfrm>
            <a:off x="29638628" y="8720670"/>
            <a:ext cx="174625" cy="783167"/>
          </a:xfrm>
          <a:custGeom>
            <a:avLst/>
            <a:gdLst>
              <a:gd name="T0" fmla="*/ 9 w 22"/>
              <a:gd name="T1" fmla="*/ 74 h 74"/>
              <a:gd name="T2" fmla="*/ 9 w 22"/>
              <a:gd name="T3" fmla="*/ 2 h 74"/>
              <a:gd name="T4" fmla="*/ 13 w 22"/>
              <a:gd name="T5" fmla="*/ 2 h 74"/>
              <a:gd name="T6" fmla="*/ 13 w 22"/>
              <a:gd name="T7" fmla="*/ 74 h 74"/>
              <a:gd name="T8" fmla="*/ 9 w 22"/>
              <a:gd name="T9" fmla="*/ 74 h 74"/>
              <a:gd name="T10" fmla="*/ 0 w 22"/>
              <a:gd name="T11" fmla="*/ 0 h 74"/>
              <a:gd name="T12" fmla="*/ 22 w 22"/>
              <a:gd name="T13" fmla="*/ 0 h 74"/>
              <a:gd name="T14" fmla="*/ 22 w 22"/>
              <a:gd name="T15" fmla="*/ 4 h 74"/>
              <a:gd name="T16" fmla="*/ 0 w 22"/>
              <a:gd name="T17" fmla="*/ 4 h 74"/>
              <a:gd name="T18" fmla="*/ 0 w 22"/>
              <a:gd name="T1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" h="74">
                <a:moveTo>
                  <a:pt x="9" y="74"/>
                </a:moveTo>
                <a:lnTo>
                  <a:pt x="9" y="2"/>
                </a:lnTo>
                <a:lnTo>
                  <a:pt x="13" y="2"/>
                </a:lnTo>
                <a:lnTo>
                  <a:pt x="13" y="74"/>
                </a:lnTo>
                <a:lnTo>
                  <a:pt x="9" y="74"/>
                </a:lnTo>
                <a:close/>
                <a:moveTo>
                  <a:pt x="0" y="0"/>
                </a:moveTo>
                <a:lnTo>
                  <a:pt x="22" y="0"/>
                </a:lnTo>
                <a:lnTo>
                  <a:pt x="22" y="4"/>
                </a:lnTo>
                <a:lnTo>
                  <a:pt x="0" y="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4" name="Freeform 63"/>
          <p:cNvSpPr>
            <a:spLocks noEditPoints="1"/>
          </p:cNvSpPr>
          <p:nvPr/>
        </p:nvSpPr>
        <p:spPr bwMode="auto">
          <a:xfrm>
            <a:off x="33607375" y="12700003"/>
            <a:ext cx="166690" cy="402167"/>
          </a:xfrm>
          <a:custGeom>
            <a:avLst/>
            <a:gdLst>
              <a:gd name="T0" fmla="*/ 9 w 21"/>
              <a:gd name="T1" fmla="*/ 38 h 38"/>
              <a:gd name="T2" fmla="*/ 9 w 21"/>
              <a:gd name="T3" fmla="*/ 2 h 38"/>
              <a:gd name="T4" fmla="*/ 13 w 21"/>
              <a:gd name="T5" fmla="*/ 2 h 38"/>
              <a:gd name="T6" fmla="*/ 13 w 21"/>
              <a:gd name="T7" fmla="*/ 38 h 38"/>
              <a:gd name="T8" fmla="*/ 9 w 21"/>
              <a:gd name="T9" fmla="*/ 38 h 38"/>
              <a:gd name="T10" fmla="*/ 0 w 21"/>
              <a:gd name="T11" fmla="*/ 0 h 38"/>
              <a:gd name="T12" fmla="*/ 21 w 21"/>
              <a:gd name="T13" fmla="*/ 0 h 38"/>
              <a:gd name="T14" fmla="*/ 21 w 21"/>
              <a:gd name="T15" fmla="*/ 4 h 38"/>
              <a:gd name="T16" fmla="*/ 0 w 21"/>
              <a:gd name="T17" fmla="*/ 4 h 38"/>
              <a:gd name="T18" fmla="*/ 0 w 21"/>
              <a:gd name="T1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" h="38">
                <a:moveTo>
                  <a:pt x="9" y="38"/>
                </a:moveTo>
                <a:lnTo>
                  <a:pt x="9" y="2"/>
                </a:lnTo>
                <a:lnTo>
                  <a:pt x="13" y="2"/>
                </a:lnTo>
                <a:lnTo>
                  <a:pt x="13" y="38"/>
                </a:lnTo>
                <a:lnTo>
                  <a:pt x="9" y="38"/>
                </a:lnTo>
                <a:close/>
                <a:moveTo>
                  <a:pt x="0" y="0"/>
                </a:moveTo>
                <a:lnTo>
                  <a:pt x="21" y="0"/>
                </a:lnTo>
                <a:lnTo>
                  <a:pt x="21" y="4"/>
                </a:lnTo>
                <a:lnTo>
                  <a:pt x="0" y="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5" name="Rectangle 64"/>
          <p:cNvSpPr>
            <a:spLocks noChangeArrowheads="1"/>
          </p:cNvSpPr>
          <p:nvPr/>
        </p:nvSpPr>
        <p:spPr bwMode="auto">
          <a:xfrm>
            <a:off x="27725690" y="6783923"/>
            <a:ext cx="31750" cy="11038420"/>
          </a:xfrm>
          <a:prstGeom prst="rect">
            <a:avLst/>
          </a:prstGeom>
          <a:solidFill>
            <a:srgbClr val="868686"/>
          </a:solidFill>
          <a:ln w="1588" cap="flat">
            <a:solidFill>
              <a:srgbClr val="868686"/>
            </a:solidFill>
            <a:prstDash val="solid"/>
            <a:bevel/>
            <a:headEnd/>
            <a:tailEnd/>
          </a:ln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6" name="Freeform 65"/>
          <p:cNvSpPr>
            <a:spLocks noEditPoints="1"/>
          </p:cNvSpPr>
          <p:nvPr/>
        </p:nvSpPr>
        <p:spPr bwMode="auto">
          <a:xfrm>
            <a:off x="27622502" y="6762757"/>
            <a:ext cx="119065" cy="11080753"/>
          </a:xfrm>
          <a:custGeom>
            <a:avLst/>
            <a:gdLst>
              <a:gd name="T0" fmla="*/ 0 w 15"/>
              <a:gd name="T1" fmla="*/ 1043 h 1047"/>
              <a:gd name="T2" fmla="*/ 15 w 15"/>
              <a:gd name="T3" fmla="*/ 1043 h 1047"/>
              <a:gd name="T4" fmla="*/ 15 w 15"/>
              <a:gd name="T5" fmla="*/ 1047 h 1047"/>
              <a:gd name="T6" fmla="*/ 0 w 15"/>
              <a:gd name="T7" fmla="*/ 1047 h 1047"/>
              <a:gd name="T8" fmla="*/ 0 w 15"/>
              <a:gd name="T9" fmla="*/ 1043 h 1047"/>
              <a:gd name="T10" fmla="*/ 0 w 15"/>
              <a:gd name="T11" fmla="*/ 894 h 1047"/>
              <a:gd name="T12" fmla="*/ 15 w 15"/>
              <a:gd name="T13" fmla="*/ 894 h 1047"/>
              <a:gd name="T14" fmla="*/ 15 w 15"/>
              <a:gd name="T15" fmla="*/ 898 h 1047"/>
              <a:gd name="T16" fmla="*/ 0 w 15"/>
              <a:gd name="T17" fmla="*/ 898 h 1047"/>
              <a:gd name="T18" fmla="*/ 0 w 15"/>
              <a:gd name="T19" fmla="*/ 894 h 1047"/>
              <a:gd name="T20" fmla="*/ 0 w 15"/>
              <a:gd name="T21" fmla="*/ 745 h 1047"/>
              <a:gd name="T22" fmla="*/ 15 w 15"/>
              <a:gd name="T23" fmla="*/ 745 h 1047"/>
              <a:gd name="T24" fmla="*/ 15 w 15"/>
              <a:gd name="T25" fmla="*/ 749 h 1047"/>
              <a:gd name="T26" fmla="*/ 0 w 15"/>
              <a:gd name="T27" fmla="*/ 749 h 1047"/>
              <a:gd name="T28" fmla="*/ 0 w 15"/>
              <a:gd name="T29" fmla="*/ 745 h 1047"/>
              <a:gd name="T30" fmla="*/ 0 w 15"/>
              <a:gd name="T31" fmla="*/ 595 h 1047"/>
              <a:gd name="T32" fmla="*/ 15 w 15"/>
              <a:gd name="T33" fmla="*/ 595 h 1047"/>
              <a:gd name="T34" fmla="*/ 15 w 15"/>
              <a:gd name="T35" fmla="*/ 599 h 1047"/>
              <a:gd name="T36" fmla="*/ 0 w 15"/>
              <a:gd name="T37" fmla="*/ 599 h 1047"/>
              <a:gd name="T38" fmla="*/ 0 w 15"/>
              <a:gd name="T39" fmla="*/ 595 h 1047"/>
              <a:gd name="T40" fmla="*/ 0 w 15"/>
              <a:gd name="T41" fmla="*/ 447 h 1047"/>
              <a:gd name="T42" fmla="*/ 15 w 15"/>
              <a:gd name="T43" fmla="*/ 447 h 1047"/>
              <a:gd name="T44" fmla="*/ 15 w 15"/>
              <a:gd name="T45" fmla="*/ 451 h 1047"/>
              <a:gd name="T46" fmla="*/ 0 w 15"/>
              <a:gd name="T47" fmla="*/ 451 h 1047"/>
              <a:gd name="T48" fmla="*/ 0 w 15"/>
              <a:gd name="T49" fmla="*/ 447 h 1047"/>
              <a:gd name="T50" fmla="*/ 0 w 15"/>
              <a:gd name="T51" fmla="*/ 297 h 1047"/>
              <a:gd name="T52" fmla="*/ 15 w 15"/>
              <a:gd name="T53" fmla="*/ 297 h 1047"/>
              <a:gd name="T54" fmla="*/ 15 w 15"/>
              <a:gd name="T55" fmla="*/ 301 h 1047"/>
              <a:gd name="T56" fmla="*/ 0 w 15"/>
              <a:gd name="T57" fmla="*/ 301 h 1047"/>
              <a:gd name="T58" fmla="*/ 0 w 15"/>
              <a:gd name="T59" fmla="*/ 297 h 1047"/>
              <a:gd name="T60" fmla="*/ 0 w 15"/>
              <a:gd name="T61" fmla="*/ 149 h 1047"/>
              <a:gd name="T62" fmla="*/ 15 w 15"/>
              <a:gd name="T63" fmla="*/ 149 h 1047"/>
              <a:gd name="T64" fmla="*/ 15 w 15"/>
              <a:gd name="T65" fmla="*/ 153 h 1047"/>
              <a:gd name="T66" fmla="*/ 0 w 15"/>
              <a:gd name="T67" fmla="*/ 153 h 1047"/>
              <a:gd name="T68" fmla="*/ 0 w 15"/>
              <a:gd name="T69" fmla="*/ 149 h 1047"/>
              <a:gd name="T70" fmla="*/ 0 w 15"/>
              <a:gd name="T71" fmla="*/ 0 h 1047"/>
              <a:gd name="T72" fmla="*/ 15 w 15"/>
              <a:gd name="T73" fmla="*/ 0 h 1047"/>
              <a:gd name="T74" fmla="*/ 15 w 15"/>
              <a:gd name="T75" fmla="*/ 4 h 1047"/>
              <a:gd name="T76" fmla="*/ 0 w 15"/>
              <a:gd name="T77" fmla="*/ 4 h 1047"/>
              <a:gd name="T78" fmla="*/ 0 w 15"/>
              <a:gd name="T79" fmla="*/ 0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" h="1047">
                <a:moveTo>
                  <a:pt x="0" y="1043"/>
                </a:moveTo>
                <a:lnTo>
                  <a:pt x="15" y="1043"/>
                </a:lnTo>
                <a:lnTo>
                  <a:pt x="15" y="1047"/>
                </a:lnTo>
                <a:lnTo>
                  <a:pt x="0" y="1047"/>
                </a:lnTo>
                <a:lnTo>
                  <a:pt x="0" y="1043"/>
                </a:lnTo>
                <a:close/>
                <a:moveTo>
                  <a:pt x="0" y="894"/>
                </a:moveTo>
                <a:lnTo>
                  <a:pt x="15" y="894"/>
                </a:lnTo>
                <a:lnTo>
                  <a:pt x="15" y="898"/>
                </a:lnTo>
                <a:lnTo>
                  <a:pt x="0" y="898"/>
                </a:lnTo>
                <a:lnTo>
                  <a:pt x="0" y="894"/>
                </a:lnTo>
                <a:close/>
                <a:moveTo>
                  <a:pt x="0" y="745"/>
                </a:moveTo>
                <a:lnTo>
                  <a:pt x="15" y="745"/>
                </a:lnTo>
                <a:lnTo>
                  <a:pt x="15" y="749"/>
                </a:lnTo>
                <a:lnTo>
                  <a:pt x="0" y="749"/>
                </a:lnTo>
                <a:lnTo>
                  <a:pt x="0" y="745"/>
                </a:lnTo>
                <a:close/>
                <a:moveTo>
                  <a:pt x="0" y="595"/>
                </a:moveTo>
                <a:lnTo>
                  <a:pt x="15" y="595"/>
                </a:lnTo>
                <a:lnTo>
                  <a:pt x="15" y="599"/>
                </a:lnTo>
                <a:lnTo>
                  <a:pt x="0" y="599"/>
                </a:lnTo>
                <a:lnTo>
                  <a:pt x="0" y="595"/>
                </a:lnTo>
                <a:close/>
                <a:moveTo>
                  <a:pt x="0" y="447"/>
                </a:moveTo>
                <a:lnTo>
                  <a:pt x="15" y="447"/>
                </a:lnTo>
                <a:lnTo>
                  <a:pt x="15" y="451"/>
                </a:lnTo>
                <a:lnTo>
                  <a:pt x="0" y="451"/>
                </a:lnTo>
                <a:lnTo>
                  <a:pt x="0" y="447"/>
                </a:lnTo>
                <a:close/>
                <a:moveTo>
                  <a:pt x="0" y="297"/>
                </a:moveTo>
                <a:lnTo>
                  <a:pt x="15" y="297"/>
                </a:lnTo>
                <a:lnTo>
                  <a:pt x="15" y="301"/>
                </a:lnTo>
                <a:lnTo>
                  <a:pt x="0" y="301"/>
                </a:lnTo>
                <a:lnTo>
                  <a:pt x="0" y="297"/>
                </a:lnTo>
                <a:close/>
                <a:moveTo>
                  <a:pt x="0" y="149"/>
                </a:moveTo>
                <a:lnTo>
                  <a:pt x="15" y="149"/>
                </a:lnTo>
                <a:lnTo>
                  <a:pt x="15" y="153"/>
                </a:lnTo>
                <a:lnTo>
                  <a:pt x="0" y="153"/>
                </a:lnTo>
                <a:lnTo>
                  <a:pt x="0" y="149"/>
                </a:lnTo>
                <a:close/>
                <a:moveTo>
                  <a:pt x="0" y="0"/>
                </a:moveTo>
                <a:lnTo>
                  <a:pt x="15" y="0"/>
                </a:lnTo>
                <a:lnTo>
                  <a:pt x="15" y="4"/>
                </a:lnTo>
                <a:lnTo>
                  <a:pt x="0" y="4"/>
                </a:lnTo>
                <a:lnTo>
                  <a:pt x="0" y="0"/>
                </a:lnTo>
                <a:close/>
              </a:path>
            </a:pathLst>
          </a:custGeom>
          <a:solidFill>
            <a:srgbClr val="868686"/>
          </a:solidFill>
          <a:ln w="1588" cap="flat">
            <a:solidFill>
              <a:srgbClr val="868686"/>
            </a:solidFill>
            <a:prstDash val="solid"/>
            <a:bevel/>
            <a:headEnd/>
            <a:tailEnd/>
          </a:ln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7" name="Rectangle 66"/>
          <p:cNvSpPr>
            <a:spLocks noChangeArrowheads="1"/>
          </p:cNvSpPr>
          <p:nvPr/>
        </p:nvSpPr>
        <p:spPr bwMode="auto">
          <a:xfrm>
            <a:off x="27741568" y="17801167"/>
            <a:ext cx="7929565" cy="42333"/>
          </a:xfrm>
          <a:prstGeom prst="rect">
            <a:avLst/>
          </a:prstGeom>
          <a:solidFill>
            <a:srgbClr val="868686"/>
          </a:solidFill>
          <a:ln w="1588" cap="flat">
            <a:solidFill>
              <a:srgbClr val="868686"/>
            </a:solidFill>
            <a:prstDash val="solid"/>
            <a:bevel/>
            <a:headEnd/>
            <a:tailEnd/>
          </a:ln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8" name="Freeform 67"/>
          <p:cNvSpPr>
            <a:spLocks noEditPoints="1"/>
          </p:cNvSpPr>
          <p:nvPr/>
        </p:nvSpPr>
        <p:spPr bwMode="auto">
          <a:xfrm>
            <a:off x="27725693" y="17822337"/>
            <a:ext cx="7961315" cy="190500"/>
          </a:xfrm>
          <a:custGeom>
            <a:avLst/>
            <a:gdLst>
              <a:gd name="T0" fmla="*/ 4 w 1003"/>
              <a:gd name="T1" fmla="*/ 0 h 18"/>
              <a:gd name="T2" fmla="*/ 4 w 1003"/>
              <a:gd name="T3" fmla="*/ 18 h 18"/>
              <a:gd name="T4" fmla="*/ 0 w 1003"/>
              <a:gd name="T5" fmla="*/ 18 h 18"/>
              <a:gd name="T6" fmla="*/ 0 w 1003"/>
              <a:gd name="T7" fmla="*/ 0 h 18"/>
              <a:gd name="T8" fmla="*/ 4 w 1003"/>
              <a:gd name="T9" fmla="*/ 0 h 18"/>
              <a:gd name="T10" fmla="*/ 504 w 1003"/>
              <a:gd name="T11" fmla="*/ 0 h 18"/>
              <a:gd name="T12" fmla="*/ 504 w 1003"/>
              <a:gd name="T13" fmla="*/ 18 h 18"/>
              <a:gd name="T14" fmla="*/ 500 w 1003"/>
              <a:gd name="T15" fmla="*/ 18 h 18"/>
              <a:gd name="T16" fmla="*/ 500 w 1003"/>
              <a:gd name="T17" fmla="*/ 0 h 18"/>
              <a:gd name="T18" fmla="*/ 504 w 1003"/>
              <a:gd name="T19" fmla="*/ 0 h 18"/>
              <a:gd name="T20" fmla="*/ 1003 w 1003"/>
              <a:gd name="T21" fmla="*/ 0 h 18"/>
              <a:gd name="T22" fmla="*/ 1003 w 1003"/>
              <a:gd name="T23" fmla="*/ 18 h 18"/>
              <a:gd name="T24" fmla="*/ 1000 w 1003"/>
              <a:gd name="T25" fmla="*/ 18 h 18"/>
              <a:gd name="T26" fmla="*/ 1000 w 1003"/>
              <a:gd name="T27" fmla="*/ 0 h 18"/>
              <a:gd name="T28" fmla="*/ 1003 w 1003"/>
              <a:gd name="T2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03" h="18">
                <a:moveTo>
                  <a:pt x="4" y="0"/>
                </a:moveTo>
                <a:lnTo>
                  <a:pt x="4" y="18"/>
                </a:lnTo>
                <a:lnTo>
                  <a:pt x="0" y="18"/>
                </a:lnTo>
                <a:lnTo>
                  <a:pt x="0" y="0"/>
                </a:lnTo>
                <a:lnTo>
                  <a:pt x="4" y="0"/>
                </a:lnTo>
                <a:close/>
                <a:moveTo>
                  <a:pt x="504" y="0"/>
                </a:moveTo>
                <a:lnTo>
                  <a:pt x="504" y="18"/>
                </a:lnTo>
                <a:lnTo>
                  <a:pt x="500" y="18"/>
                </a:lnTo>
                <a:lnTo>
                  <a:pt x="500" y="0"/>
                </a:lnTo>
                <a:lnTo>
                  <a:pt x="504" y="0"/>
                </a:lnTo>
                <a:close/>
                <a:moveTo>
                  <a:pt x="1003" y="0"/>
                </a:moveTo>
                <a:lnTo>
                  <a:pt x="1003" y="18"/>
                </a:lnTo>
                <a:lnTo>
                  <a:pt x="1000" y="18"/>
                </a:lnTo>
                <a:lnTo>
                  <a:pt x="1000" y="0"/>
                </a:lnTo>
                <a:lnTo>
                  <a:pt x="1003" y="0"/>
                </a:lnTo>
                <a:close/>
              </a:path>
            </a:pathLst>
          </a:custGeom>
          <a:solidFill>
            <a:srgbClr val="868686"/>
          </a:solidFill>
          <a:ln w="1588" cap="flat">
            <a:solidFill>
              <a:srgbClr val="868686"/>
            </a:solidFill>
            <a:prstDash val="solid"/>
            <a:bevel/>
            <a:headEnd/>
            <a:tailEnd/>
          </a:ln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9" name="Rectangle 68"/>
          <p:cNvSpPr>
            <a:spLocks noChangeArrowheads="1"/>
          </p:cNvSpPr>
          <p:nvPr/>
        </p:nvSpPr>
        <p:spPr bwMode="auto">
          <a:xfrm>
            <a:off x="26879550" y="17420170"/>
            <a:ext cx="28533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</a:rPr>
              <a:t>0</a:t>
            </a:r>
            <a:endParaRPr lang="en-US" altLang="en-US"/>
          </a:p>
        </p:txBody>
      </p:sp>
      <p:sp>
        <p:nvSpPr>
          <p:cNvPr id="1060" name="Rectangle 69"/>
          <p:cNvSpPr>
            <a:spLocks noChangeArrowheads="1"/>
          </p:cNvSpPr>
          <p:nvPr/>
        </p:nvSpPr>
        <p:spPr bwMode="auto">
          <a:xfrm>
            <a:off x="26593800" y="15843257"/>
            <a:ext cx="71333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</a:rPr>
              <a:t>0.2</a:t>
            </a:r>
            <a:endParaRPr lang="en-US" altLang="en-US"/>
          </a:p>
        </p:txBody>
      </p:sp>
      <p:sp>
        <p:nvSpPr>
          <p:cNvPr id="1061" name="Rectangle 70"/>
          <p:cNvSpPr>
            <a:spLocks noChangeArrowheads="1"/>
          </p:cNvSpPr>
          <p:nvPr/>
        </p:nvSpPr>
        <p:spPr bwMode="auto">
          <a:xfrm>
            <a:off x="26593800" y="14266337"/>
            <a:ext cx="71333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</a:rPr>
              <a:t>0.4</a:t>
            </a:r>
            <a:endParaRPr lang="en-US" altLang="en-US"/>
          </a:p>
        </p:txBody>
      </p:sp>
      <p:sp>
        <p:nvSpPr>
          <p:cNvPr id="1062" name="Rectangle 71"/>
          <p:cNvSpPr>
            <a:spLocks noChangeArrowheads="1"/>
          </p:cNvSpPr>
          <p:nvPr/>
        </p:nvSpPr>
        <p:spPr bwMode="auto">
          <a:xfrm>
            <a:off x="26593800" y="12689423"/>
            <a:ext cx="71333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</a:rPr>
              <a:t>0.6</a:t>
            </a:r>
            <a:endParaRPr lang="en-US" altLang="en-US"/>
          </a:p>
        </p:txBody>
      </p:sp>
      <p:sp>
        <p:nvSpPr>
          <p:cNvPr id="1063" name="Rectangle 72"/>
          <p:cNvSpPr>
            <a:spLocks noChangeArrowheads="1"/>
          </p:cNvSpPr>
          <p:nvPr/>
        </p:nvSpPr>
        <p:spPr bwMode="auto">
          <a:xfrm>
            <a:off x="26593800" y="11112503"/>
            <a:ext cx="71333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</a:rPr>
              <a:t>0.8</a:t>
            </a:r>
            <a:endParaRPr lang="en-US" altLang="en-US"/>
          </a:p>
        </p:txBody>
      </p:sp>
      <p:sp>
        <p:nvSpPr>
          <p:cNvPr id="1064" name="Rectangle 73"/>
          <p:cNvSpPr>
            <a:spLocks noChangeArrowheads="1"/>
          </p:cNvSpPr>
          <p:nvPr/>
        </p:nvSpPr>
        <p:spPr bwMode="auto">
          <a:xfrm>
            <a:off x="26879550" y="9535590"/>
            <a:ext cx="28533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</a:rPr>
              <a:t>1</a:t>
            </a:r>
            <a:endParaRPr lang="en-US" altLang="en-US"/>
          </a:p>
        </p:txBody>
      </p:sp>
      <p:sp>
        <p:nvSpPr>
          <p:cNvPr id="1065" name="Rectangle 74"/>
          <p:cNvSpPr>
            <a:spLocks noChangeArrowheads="1"/>
          </p:cNvSpPr>
          <p:nvPr/>
        </p:nvSpPr>
        <p:spPr bwMode="auto">
          <a:xfrm>
            <a:off x="26593800" y="8343903"/>
            <a:ext cx="71333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</a:rPr>
              <a:t>1.2</a:t>
            </a:r>
            <a:endParaRPr lang="en-US" altLang="en-US"/>
          </a:p>
        </p:txBody>
      </p:sp>
      <p:sp>
        <p:nvSpPr>
          <p:cNvPr id="1066" name="Rectangle 75"/>
          <p:cNvSpPr>
            <a:spLocks noChangeArrowheads="1"/>
          </p:cNvSpPr>
          <p:nvPr/>
        </p:nvSpPr>
        <p:spPr bwMode="auto">
          <a:xfrm>
            <a:off x="26593800" y="6766990"/>
            <a:ext cx="71333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 dirty="0">
                <a:solidFill>
                  <a:srgbClr val="000000"/>
                </a:solidFill>
              </a:rPr>
              <a:t>1.4</a:t>
            </a:r>
            <a:endParaRPr lang="en-US" altLang="en-US" dirty="0"/>
          </a:p>
        </p:txBody>
      </p:sp>
      <p:sp>
        <p:nvSpPr>
          <p:cNvPr id="1069" name="Rectangle 78"/>
          <p:cNvSpPr>
            <a:spLocks noChangeArrowheads="1"/>
          </p:cNvSpPr>
          <p:nvPr/>
        </p:nvSpPr>
        <p:spPr bwMode="auto">
          <a:xfrm>
            <a:off x="30646690" y="6561670"/>
            <a:ext cx="265136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6000" b="1">
                <a:solidFill>
                  <a:srgbClr val="000000"/>
                </a:solidFill>
              </a:rPr>
              <a:t>MMP14</a:t>
            </a:r>
            <a:endParaRPr lang="en-US" altLang="en-US" sz="6000"/>
          </a:p>
        </p:txBody>
      </p:sp>
      <p:sp>
        <p:nvSpPr>
          <p:cNvPr id="1075" name="Freeform 85"/>
          <p:cNvSpPr>
            <a:spLocks noEditPoints="1"/>
          </p:cNvSpPr>
          <p:nvPr/>
        </p:nvSpPr>
        <p:spPr bwMode="auto">
          <a:xfrm>
            <a:off x="6199193" y="26543000"/>
            <a:ext cx="5865815" cy="8519587"/>
          </a:xfrm>
          <a:custGeom>
            <a:avLst/>
            <a:gdLst>
              <a:gd name="T0" fmla="*/ 0 w 739"/>
              <a:gd name="T1" fmla="*/ 0 h 805"/>
              <a:gd name="T2" fmla="*/ 211 w 739"/>
              <a:gd name="T3" fmla="*/ 0 h 805"/>
              <a:gd name="T4" fmla="*/ 211 w 739"/>
              <a:gd name="T5" fmla="*/ 805 h 805"/>
              <a:gd name="T6" fmla="*/ 0 w 739"/>
              <a:gd name="T7" fmla="*/ 805 h 805"/>
              <a:gd name="T8" fmla="*/ 0 w 739"/>
              <a:gd name="T9" fmla="*/ 0 h 805"/>
              <a:gd name="T10" fmla="*/ 527 w 739"/>
              <a:gd name="T11" fmla="*/ 551 h 805"/>
              <a:gd name="T12" fmla="*/ 739 w 739"/>
              <a:gd name="T13" fmla="*/ 551 h 805"/>
              <a:gd name="T14" fmla="*/ 739 w 739"/>
              <a:gd name="T15" fmla="*/ 805 h 805"/>
              <a:gd name="T16" fmla="*/ 527 w 739"/>
              <a:gd name="T17" fmla="*/ 805 h 805"/>
              <a:gd name="T18" fmla="*/ 527 w 739"/>
              <a:gd name="T19" fmla="*/ 551 h 8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39" h="805">
                <a:moveTo>
                  <a:pt x="0" y="0"/>
                </a:moveTo>
                <a:lnTo>
                  <a:pt x="211" y="0"/>
                </a:lnTo>
                <a:lnTo>
                  <a:pt x="211" y="805"/>
                </a:lnTo>
                <a:lnTo>
                  <a:pt x="0" y="805"/>
                </a:lnTo>
                <a:lnTo>
                  <a:pt x="0" y="0"/>
                </a:lnTo>
                <a:close/>
                <a:moveTo>
                  <a:pt x="527" y="551"/>
                </a:moveTo>
                <a:lnTo>
                  <a:pt x="739" y="551"/>
                </a:lnTo>
                <a:lnTo>
                  <a:pt x="739" y="805"/>
                </a:lnTo>
                <a:lnTo>
                  <a:pt x="527" y="805"/>
                </a:lnTo>
                <a:lnTo>
                  <a:pt x="527" y="55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6" name="Freeform 86"/>
          <p:cNvSpPr>
            <a:spLocks noEditPoints="1"/>
          </p:cNvSpPr>
          <p:nvPr/>
        </p:nvSpPr>
        <p:spPr bwMode="auto">
          <a:xfrm>
            <a:off x="6977068" y="26045590"/>
            <a:ext cx="119065" cy="497420"/>
          </a:xfrm>
          <a:custGeom>
            <a:avLst/>
            <a:gdLst>
              <a:gd name="T0" fmla="*/ 6 w 15"/>
              <a:gd name="T1" fmla="*/ 47 h 47"/>
              <a:gd name="T2" fmla="*/ 6 w 15"/>
              <a:gd name="T3" fmla="*/ 3 h 47"/>
              <a:gd name="T4" fmla="*/ 9 w 15"/>
              <a:gd name="T5" fmla="*/ 3 h 47"/>
              <a:gd name="T6" fmla="*/ 9 w 15"/>
              <a:gd name="T7" fmla="*/ 47 h 47"/>
              <a:gd name="T8" fmla="*/ 6 w 15"/>
              <a:gd name="T9" fmla="*/ 47 h 47"/>
              <a:gd name="T10" fmla="*/ 0 w 15"/>
              <a:gd name="T11" fmla="*/ 0 h 47"/>
              <a:gd name="T12" fmla="*/ 15 w 15"/>
              <a:gd name="T13" fmla="*/ 0 h 47"/>
              <a:gd name="T14" fmla="*/ 15 w 15"/>
              <a:gd name="T15" fmla="*/ 5 h 47"/>
              <a:gd name="T16" fmla="*/ 0 w 15"/>
              <a:gd name="T17" fmla="*/ 5 h 47"/>
              <a:gd name="T18" fmla="*/ 0 w 15"/>
              <a:gd name="T19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47">
                <a:moveTo>
                  <a:pt x="6" y="47"/>
                </a:moveTo>
                <a:lnTo>
                  <a:pt x="6" y="3"/>
                </a:lnTo>
                <a:lnTo>
                  <a:pt x="9" y="3"/>
                </a:lnTo>
                <a:lnTo>
                  <a:pt x="9" y="47"/>
                </a:lnTo>
                <a:lnTo>
                  <a:pt x="6" y="47"/>
                </a:lnTo>
                <a:close/>
                <a:moveTo>
                  <a:pt x="0" y="0"/>
                </a:moveTo>
                <a:lnTo>
                  <a:pt x="15" y="0"/>
                </a:lnTo>
                <a:lnTo>
                  <a:pt x="15" y="5"/>
                </a:lnTo>
                <a:lnTo>
                  <a:pt x="0" y="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7" name="Freeform 87"/>
          <p:cNvSpPr>
            <a:spLocks noEditPoints="1"/>
          </p:cNvSpPr>
          <p:nvPr/>
        </p:nvSpPr>
        <p:spPr bwMode="auto">
          <a:xfrm>
            <a:off x="11168068" y="32152167"/>
            <a:ext cx="111125" cy="222253"/>
          </a:xfrm>
          <a:custGeom>
            <a:avLst/>
            <a:gdLst>
              <a:gd name="T0" fmla="*/ 6 w 14"/>
              <a:gd name="T1" fmla="*/ 21 h 21"/>
              <a:gd name="T2" fmla="*/ 6 w 14"/>
              <a:gd name="T3" fmla="*/ 2 h 21"/>
              <a:gd name="T4" fmla="*/ 8 w 14"/>
              <a:gd name="T5" fmla="*/ 2 h 21"/>
              <a:gd name="T6" fmla="*/ 8 w 14"/>
              <a:gd name="T7" fmla="*/ 21 h 21"/>
              <a:gd name="T8" fmla="*/ 6 w 14"/>
              <a:gd name="T9" fmla="*/ 21 h 21"/>
              <a:gd name="T10" fmla="*/ 0 w 14"/>
              <a:gd name="T11" fmla="*/ 0 h 21"/>
              <a:gd name="T12" fmla="*/ 14 w 14"/>
              <a:gd name="T13" fmla="*/ 0 h 21"/>
              <a:gd name="T14" fmla="*/ 14 w 14"/>
              <a:gd name="T15" fmla="*/ 5 h 21"/>
              <a:gd name="T16" fmla="*/ 0 w 14"/>
              <a:gd name="T17" fmla="*/ 5 h 21"/>
              <a:gd name="T18" fmla="*/ 0 w 14"/>
              <a:gd name="T1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21">
                <a:moveTo>
                  <a:pt x="6" y="21"/>
                </a:moveTo>
                <a:lnTo>
                  <a:pt x="6" y="2"/>
                </a:lnTo>
                <a:lnTo>
                  <a:pt x="8" y="2"/>
                </a:lnTo>
                <a:lnTo>
                  <a:pt x="8" y="21"/>
                </a:lnTo>
                <a:lnTo>
                  <a:pt x="6" y="21"/>
                </a:lnTo>
                <a:close/>
                <a:moveTo>
                  <a:pt x="0" y="0"/>
                </a:moveTo>
                <a:lnTo>
                  <a:pt x="14" y="0"/>
                </a:lnTo>
                <a:lnTo>
                  <a:pt x="14" y="5"/>
                </a:lnTo>
                <a:lnTo>
                  <a:pt x="0" y="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8" name="Rectangle 88"/>
          <p:cNvSpPr>
            <a:spLocks noChangeArrowheads="1"/>
          </p:cNvSpPr>
          <p:nvPr/>
        </p:nvSpPr>
        <p:spPr bwMode="auto">
          <a:xfrm>
            <a:off x="4929193" y="24066503"/>
            <a:ext cx="23815" cy="10996087"/>
          </a:xfrm>
          <a:prstGeom prst="rect">
            <a:avLst/>
          </a:prstGeom>
          <a:solidFill>
            <a:srgbClr val="868686"/>
          </a:solidFill>
          <a:ln w="0" cap="flat">
            <a:solidFill>
              <a:srgbClr val="868686"/>
            </a:solidFill>
            <a:prstDash val="solid"/>
            <a:bevel/>
            <a:headEnd/>
            <a:tailEnd/>
          </a:ln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9" name="Freeform 89"/>
          <p:cNvSpPr>
            <a:spLocks noEditPoints="1"/>
          </p:cNvSpPr>
          <p:nvPr/>
        </p:nvSpPr>
        <p:spPr bwMode="auto">
          <a:xfrm>
            <a:off x="4857753" y="24045337"/>
            <a:ext cx="87315" cy="11038420"/>
          </a:xfrm>
          <a:custGeom>
            <a:avLst/>
            <a:gdLst>
              <a:gd name="T0" fmla="*/ 0 w 11"/>
              <a:gd name="T1" fmla="*/ 1039 h 1043"/>
              <a:gd name="T2" fmla="*/ 11 w 11"/>
              <a:gd name="T3" fmla="*/ 1039 h 1043"/>
              <a:gd name="T4" fmla="*/ 11 w 11"/>
              <a:gd name="T5" fmla="*/ 1043 h 1043"/>
              <a:gd name="T6" fmla="*/ 0 w 11"/>
              <a:gd name="T7" fmla="*/ 1043 h 1043"/>
              <a:gd name="T8" fmla="*/ 0 w 11"/>
              <a:gd name="T9" fmla="*/ 1039 h 1043"/>
              <a:gd name="T10" fmla="*/ 0 w 11"/>
              <a:gd name="T11" fmla="*/ 866 h 1043"/>
              <a:gd name="T12" fmla="*/ 11 w 11"/>
              <a:gd name="T13" fmla="*/ 866 h 1043"/>
              <a:gd name="T14" fmla="*/ 11 w 11"/>
              <a:gd name="T15" fmla="*/ 870 h 1043"/>
              <a:gd name="T16" fmla="*/ 0 w 11"/>
              <a:gd name="T17" fmla="*/ 870 h 1043"/>
              <a:gd name="T18" fmla="*/ 0 w 11"/>
              <a:gd name="T19" fmla="*/ 866 h 1043"/>
              <a:gd name="T20" fmla="*/ 0 w 11"/>
              <a:gd name="T21" fmla="*/ 693 h 1043"/>
              <a:gd name="T22" fmla="*/ 11 w 11"/>
              <a:gd name="T23" fmla="*/ 693 h 1043"/>
              <a:gd name="T24" fmla="*/ 11 w 11"/>
              <a:gd name="T25" fmla="*/ 697 h 1043"/>
              <a:gd name="T26" fmla="*/ 0 w 11"/>
              <a:gd name="T27" fmla="*/ 697 h 1043"/>
              <a:gd name="T28" fmla="*/ 0 w 11"/>
              <a:gd name="T29" fmla="*/ 693 h 1043"/>
              <a:gd name="T30" fmla="*/ 0 w 11"/>
              <a:gd name="T31" fmla="*/ 520 h 1043"/>
              <a:gd name="T32" fmla="*/ 11 w 11"/>
              <a:gd name="T33" fmla="*/ 520 h 1043"/>
              <a:gd name="T34" fmla="*/ 11 w 11"/>
              <a:gd name="T35" fmla="*/ 524 h 1043"/>
              <a:gd name="T36" fmla="*/ 0 w 11"/>
              <a:gd name="T37" fmla="*/ 524 h 1043"/>
              <a:gd name="T38" fmla="*/ 0 w 11"/>
              <a:gd name="T39" fmla="*/ 520 h 1043"/>
              <a:gd name="T40" fmla="*/ 0 w 11"/>
              <a:gd name="T41" fmla="*/ 346 h 1043"/>
              <a:gd name="T42" fmla="*/ 11 w 11"/>
              <a:gd name="T43" fmla="*/ 346 h 1043"/>
              <a:gd name="T44" fmla="*/ 11 w 11"/>
              <a:gd name="T45" fmla="*/ 350 h 1043"/>
              <a:gd name="T46" fmla="*/ 0 w 11"/>
              <a:gd name="T47" fmla="*/ 350 h 1043"/>
              <a:gd name="T48" fmla="*/ 0 w 11"/>
              <a:gd name="T49" fmla="*/ 346 h 1043"/>
              <a:gd name="T50" fmla="*/ 0 w 11"/>
              <a:gd name="T51" fmla="*/ 173 h 1043"/>
              <a:gd name="T52" fmla="*/ 11 w 11"/>
              <a:gd name="T53" fmla="*/ 173 h 1043"/>
              <a:gd name="T54" fmla="*/ 11 w 11"/>
              <a:gd name="T55" fmla="*/ 177 h 1043"/>
              <a:gd name="T56" fmla="*/ 0 w 11"/>
              <a:gd name="T57" fmla="*/ 177 h 1043"/>
              <a:gd name="T58" fmla="*/ 0 w 11"/>
              <a:gd name="T59" fmla="*/ 173 h 1043"/>
              <a:gd name="T60" fmla="*/ 0 w 11"/>
              <a:gd name="T61" fmla="*/ 0 h 1043"/>
              <a:gd name="T62" fmla="*/ 11 w 11"/>
              <a:gd name="T63" fmla="*/ 0 h 1043"/>
              <a:gd name="T64" fmla="*/ 11 w 11"/>
              <a:gd name="T65" fmla="*/ 4 h 1043"/>
              <a:gd name="T66" fmla="*/ 0 w 11"/>
              <a:gd name="T67" fmla="*/ 4 h 1043"/>
              <a:gd name="T68" fmla="*/ 0 w 11"/>
              <a:gd name="T69" fmla="*/ 0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" h="1043">
                <a:moveTo>
                  <a:pt x="0" y="1039"/>
                </a:moveTo>
                <a:lnTo>
                  <a:pt x="11" y="1039"/>
                </a:lnTo>
                <a:lnTo>
                  <a:pt x="11" y="1043"/>
                </a:lnTo>
                <a:lnTo>
                  <a:pt x="0" y="1043"/>
                </a:lnTo>
                <a:lnTo>
                  <a:pt x="0" y="1039"/>
                </a:lnTo>
                <a:close/>
                <a:moveTo>
                  <a:pt x="0" y="866"/>
                </a:moveTo>
                <a:lnTo>
                  <a:pt x="11" y="866"/>
                </a:lnTo>
                <a:lnTo>
                  <a:pt x="11" y="870"/>
                </a:lnTo>
                <a:lnTo>
                  <a:pt x="0" y="870"/>
                </a:lnTo>
                <a:lnTo>
                  <a:pt x="0" y="866"/>
                </a:lnTo>
                <a:close/>
                <a:moveTo>
                  <a:pt x="0" y="693"/>
                </a:moveTo>
                <a:lnTo>
                  <a:pt x="11" y="693"/>
                </a:lnTo>
                <a:lnTo>
                  <a:pt x="11" y="697"/>
                </a:lnTo>
                <a:lnTo>
                  <a:pt x="0" y="697"/>
                </a:lnTo>
                <a:lnTo>
                  <a:pt x="0" y="693"/>
                </a:lnTo>
                <a:close/>
                <a:moveTo>
                  <a:pt x="0" y="520"/>
                </a:moveTo>
                <a:lnTo>
                  <a:pt x="11" y="520"/>
                </a:lnTo>
                <a:lnTo>
                  <a:pt x="11" y="524"/>
                </a:lnTo>
                <a:lnTo>
                  <a:pt x="0" y="524"/>
                </a:lnTo>
                <a:lnTo>
                  <a:pt x="0" y="520"/>
                </a:lnTo>
                <a:close/>
                <a:moveTo>
                  <a:pt x="0" y="346"/>
                </a:moveTo>
                <a:lnTo>
                  <a:pt x="11" y="346"/>
                </a:lnTo>
                <a:lnTo>
                  <a:pt x="11" y="350"/>
                </a:lnTo>
                <a:lnTo>
                  <a:pt x="0" y="350"/>
                </a:lnTo>
                <a:lnTo>
                  <a:pt x="0" y="346"/>
                </a:lnTo>
                <a:close/>
                <a:moveTo>
                  <a:pt x="0" y="173"/>
                </a:moveTo>
                <a:lnTo>
                  <a:pt x="11" y="173"/>
                </a:lnTo>
                <a:lnTo>
                  <a:pt x="11" y="177"/>
                </a:lnTo>
                <a:lnTo>
                  <a:pt x="0" y="177"/>
                </a:lnTo>
                <a:lnTo>
                  <a:pt x="0" y="173"/>
                </a:lnTo>
                <a:close/>
                <a:moveTo>
                  <a:pt x="0" y="0"/>
                </a:moveTo>
                <a:lnTo>
                  <a:pt x="11" y="0"/>
                </a:lnTo>
                <a:lnTo>
                  <a:pt x="11" y="4"/>
                </a:lnTo>
                <a:lnTo>
                  <a:pt x="0" y="4"/>
                </a:lnTo>
                <a:lnTo>
                  <a:pt x="0" y="0"/>
                </a:lnTo>
                <a:close/>
              </a:path>
            </a:pathLst>
          </a:custGeom>
          <a:solidFill>
            <a:srgbClr val="868686"/>
          </a:solidFill>
          <a:ln w="0" cap="flat">
            <a:solidFill>
              <a:srgbClr val="868686"/>
            </a:solidFill>
            <a:prstDash val="solid"/>
            <a:bevel/>
            <a:headEnd/>
            <a:tailEnd/>
          </a:ln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0" name="Rectangle 90"/>
          <p:cNvSpPr>
            <a:spLocks noChangeArrowheads="1"/>
          </p:cNvSpPr>
          <p:nvPr/>
        </p:nvSpPr>
        <p:spPr bwMode="auto">
          <a:xfrm>
            <a:off x="4945068" y="35041420"/>
            <a:ext cx="8374065" cy="42333"/>
          </a:xfrm>
          <a:prstGeom prst="rect">
            <a:avLst/>
          </a:prstGeom>
          <a:solidFill>
            <a:srgbClr val="868686"/>
          </a:solidFill>
          <a:ln w="0" cap="flat">
            <a:solidFill>
              <a:srgbClr val="868686"/>
            </a:solidFill>
            <a:prstDash val="solid"/>
            <a:bevel/>
            <a:headEnd/>
            <a:tailEnd/>
          </a:ln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1" name="Freeform 91"/>
          <p:cNvSpPr>
            <a:spLocks noEditPoints="1"/>
          </p:cNvSpPr>
          <p:nvPr/>
        </p:nvSpPr>
        <p:spPr bwMode="auto">
          <a:xfrm>
            <a:off x="4929193" y="35062590"/>
            <a:ext cx="8397875" cy="201087"/>
          </a:xfrm>
          <a:custGeom>
            <a:avLst/>
            <a:gdLst>
              <a:gd name="T0" fmla="*/ 3 w 1058"/>
              <a:gd name="T1" fmla="*/ 0 h 19"/>
              <a:gd name="T2" fmla="*/ 3 w 1058"/>
              <a:gd name="T3" fmla="*/ 19 h 19"/>
              <a:gd name="T4" fmla="*/ 0 w 1058"/>
              <a:gd name="T5" fmla="*/ 19 h 19"/>
              <a:gd name="T6" fmla="*/ 0 w 1058"/>
              <a:gd name="T7" fmla="*/ 0 h 19"/>
              <a:gd name="T8" fmla="*/ 3 w 1058"/>
              <a:gd name="T9" fmla="*/ 0 h 19"/>
              <a:gd name="T10" fmla="*/ 531 w 1058"/>
              <a:gd name="T11" fmla="*/ 0 h 19"/>
              <a:gd name="T12" fmla="*/ 531 w 1058"/>
              <a:gd name="T13" fmla="*/ 19 h 19"/>
              <a:gd name="T14" fmla="*/ 528 w 1058"/>
              <a:gd name="T15" fmla="*/ 19 h 19"/>
              <a:gd name="T16" fmla="*/ 528 w 1058"/>
              <a:gd name="T17" fmla="*/ 0 h 19"/>
              <a:gd name="T18" fmla="*/ 531 w 1058"/>
              <a:gd name="T19" fmla="*/ 0 h 19"/>
              <a:gd name="T20" fmla="*/ 1058 w 1058"/>
              <a:gd name="T21" fmla="*/ 0 h 19"/>
              <a:gd name="T22" fmla="*/ 1058 w 1058"/>
              <a:gd name="T23" fmla="*/ 19 h 19"/>
              <a:gd name="T24" fmla="*/ 1055 w 1058"/>
              <a:gd name="T25" fmla="*/ 19 h 19"/>
              <a:gd name="T26" fmla="*/ 1055 w 1058"/>
              <a:gd name="T27" fmla="*/ 0 h 19"/>
              <a:gd name="T28" fmla="*/ 1058 w 1058"/>
              <a:gd name="T2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8" h="19">
                <a:moveTo>
                  <a:pt x="3" y="0"/>
                </a:moveTo>
                <a:lnTo>
                  <a:pt x="3" y="19"/>
                </a:lnTo>
                <a:lnTo>
                  <a:pt x="0" y="19"/>
                </a:lnTo>
                <a:lnTo>
                  <a:pt x="0" y="0"/>
                </a:lnTo>
                <a:lnTo>
                  <a:pt x="3" y="0"/>
                </a:lnTo>
                <a:close/>
                <a:moveTo>
                  <a:pt x="531" y="0"/>
                </a:moveTo>
                <a:lnTo>
                  <a:pt x="531" y="19"/>
                </a:lnTo>
                <a:lnTo>
                  <a:pt x="528" y="19"/>
                </a:lnTo>
                <a:lnTo>
                  <a:pt x="528" y="0"/>
                </a:lnTo>
                <a:lnTo>
                  <a:pt x="531" y="0"/>
                </a:lnTo>
                <a:close/>
                <a:moveTo>
                  <a:pt x="1058" y="0"/>
                </a:moveTo>
                <a:lnTo>
                  <a:pt x="1058" y="19"/>
                </a:lnTo>
                <a:lnTo>
                  <a:pt x="1055" y="19"/>
                </a:lnTo>
                <a:lnTo>
                  <a:pt x="1055" y="0"/>
                </a:lnTo>
                <a:lnTo>
                  <a:pt x="1058" y="0"/>
                </a:lnTo>
                <a:close/>
              </a:path>
            </a:pathLst>
          </a:custGeom>
          <a:solidFill>
            <a:srgbClr val="868686"/>
          </a:solidFill>
          <a:ln w="0" cap="flat">
            <a:solidFill>
              <a:srgbClr val="868686"/>
            </a:solidFill>
            <a:prstDash val="solid"/>
            <a:bevel/>
            <a:headEnd/>
            <a:tailEnd/>
          </a:ln>
        </p:spPr>
        <p:txBody>
          <a:bodyPr vert="horz" wrap="square" lIns="522506" tIns="261253" rIns="522506" bIns="261253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2" name="Rectangle 92"/>
          <p:cNvSpPr>
            <a:spLocks noChangeArrowheads="1"/>
          </p:cNvSpPr>
          <p:nvPr/>
        </p:nvSpPr>
        <p:spPr bwMode="auto">
          <a:xfrm>
            <a:off x="4160835" y="34660424"/>
            <a:ext cx="28533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</a:rPr>
              <a:t>0</a:t>
            </a:r>
            <a:endParaRPr lang="en-US" altLang="en-US"/>
          </a:p>
        </p:txBody>
      </p:sp>
      <p:sp>
        <p:nvSpPr>
          <p:cNvPr id="1083" name="Rectangle 93"/>
          <p:cNvSpPr>
            <a:spLocks noChangeArrowheads="1"/>
          </p:cNvSpPr>
          <p:nvPr/>
        </p:nvSpPr>
        <p:spPr bwMode="auto">
          <a:xfrm>
            <a:off x="3962400" y="32829504"/>
            <a:ext cx="71333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</a:rPr>
              <a:t>0.2</a:t>
            </a:r>
            <a:endParaRPr lang="en-US" altLang="en-US"/>
          </a:p>
        </p:txBody>
      </p:sp>
      <p:sp>
        <p:nvSpPr>
          <p:cNvPr id="1084" name="Rectangle 94"/>
          <p:cNvSpPr>
            <a:spLocks noChangeArrowheads="1"/>
          </p:cNvSpPr>
          <p:nvPr/>
        </p:nvSpPr>
        <p:spPr bwMode="auto">
          <a:xfrm>
            <a:off x="3962400" y="30988003"/>
            <a:ext cx="71333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</a:rPr>
              <a:t>0.4</a:t>
            </a:r>
            <a:endParaRPr lang="en-US" altLang="en-US"/>
          </a:p>
        </p:txBody>
      </p:sp>
      <p:sp>
        <p:nvSpPr>
          <p:cNvPr id="1085" name="Rectangle 95"/>
          <p:cNvSpPr>
            <a:spLocks noChangeArrowheads="1"/>
          </p:cNvSpPr>
          <p:nvPr/>
        </p:nvSpPr>
        <p:spPr bwMode="auto">
          <a:xfrm>
            <a:off x="3962400" y="29157090"/>
            <a:ext cx="71333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</a:rPr>
              <a:t>0.6</a:t>
            </a:r>
            <a:endParaRPr lang="en-US" altLang="en-US"/>
          </a:p>
        </p:txBody>
      </p:sp>
      <p:sp>
        <p:nvSpPr>
          <p:cNvPr id="1086" name="Rectangle 96"/>
          <p:cNvSpPr>
            <a:spLocks noChangeArrowheads="1"/>
          </p:cNvSpPr>
          <p:nvPr/>
        </p:nvSpPr>
        <p:spPr bwMode="auto">
          <a:xfrm>
            <a:off x="3962400" y="27326170"/>
            <a:ext cx="71333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</a:rPr>
              <a:t>0.8</a:t>
            </a:r>
            <a:endParaRPr lang="en-US" altLang="en-US"/>
          </a:p>
        </p:txBody>
      </p:sp>
      <p:sp>
        <p:nvSpPr>
          <p:cNvPr id="1087" name="Rectangle 97"/>
          <p:cNvSpPr>
            <a:spLocks noChangeArrowheads="1"/>
          </p:cNvSpPr>
          <p:nvPr/>
        </p:nvSpPr>
        <p:spPr bwMode="auto">
          <a:xfrm>
            <a:off x="4160835" y="25495257"/>
            <a:ext cx="28533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</a:rPr>
              <a:t>1</a:t>
            </a:r>
            <a:endParaRPr lang="en-US" altLang="en-US"/>
          </a:p>
        </p:txBody>
      </p:sp>
      <p:sp>
        <p:nvSpPr>
          <p:cNvPr id="1088" name="Rectangle 98"/>
          <p:cNvSpPr>
            <a:spLocks noChangeArrowheads="1"/>
          </p:cNvSpPr>
          <p:nvPr/>
        </p:nvSpPr>
        <p:spPr bwMode="auto">
          <a:xfrm>
            <a:off x="3962400" y="23653757"/>
            <a:ext cx="71333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 dirty="0">
                <a:solidFill>
                  <a:srgbClr val="000000"/>
                </a:solidFill>
              </a:rPr>
              <a:t>1.2</a:t>
            </a:r>
            <a:endParaRPr lang="en-US" altLang="en-US" dirty="0"/>
          </a:p>
        </p:txBody>
      </p:sp>
      <p:sp>
        <p:nvSpPr>
          <p:cNvPr id="1091" name="Rectangle 101"/>
          <p:cNvSpPr>
            <a:spLocks noChangeArrowheads="1"/>
          </p:cNvSpPr>
          <p:nvPr/>
        </p:nvSpPr>
        <p:spPr bwMode="auto">
          <a:xfrm>
            <a:off x="8524878" y="23844257"/>
            <a:ext cx="148175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6000" b="1">
                <a:solidFill>
                  <a:srgbClr val="000000"/>
                </a:solidFill>
              </a:rPr>
              <a:t>uPA</a:t>
            </a:r>
            <a:endParaRPr lang="en-US" altLang="en-US" sz="6000"/>
          </a:p>
        </p:txBody>
      </p:sp>
      <p:sp>
        <p:nvSpPr>
          <p:cNvPr id="1093" name="Rectangle 1092"/>
          <p:cNvSpPr/>
          <p:nvPr/>
        </p:nvSpPr>
        <p:spPr>
          <a:xfrm>
            <a:off x="10559045" y="12326987"/>
            <a:ext cx="1508868" cy="1927992"/>
          </a:xfrm>
          <a:prstGeom prst="rect">
            <a:avLst/>
          </a:prstGeom>
        </p:spPr>
        <p:txBody>
          <a:bodyPr wrap="none" lIns="522506" tIns="261253" rIns="522506" bIns="261253">
            <a:spAutoFit/>
          </a:bodyPr>
          <a:lstStyle/>
          <a:p>
            <a:r>
              <a:rPr lang="en-US" sz="91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21579732" y="14344780"/>
            <a:ext cx="1508868" cy="1927992"/>
          </a:xfrm>
          <a:prstGeom prst="rect">
            <a:avLst/>
          </a:prstGeom>
        </p:spPr>
        <p:txBody>
          <a:bodyPr wrap="none" lIns="522506" tIns="261253" rIns="522506" bIns="261253">
            <a:spAutoFit/>
          </a:bodyPr>
          <a:lstStyle/>
          <a:p>
            <a:r>
              <a:rPr lang="en-US" sz="91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03" name="Rectangle 102"/>
          <p:cNvSpPr/>
          <p:nvPr/>
        </p:nvSpPr>
        <p:spPr>
          <a:xfrm>
            <a:off x="32918400" y="11008187"/>
            <a:ext cx="1508868" cy="1927992"/>
          </a:xfrm>
          <a:prstGeom prst="rect">
            <a:avLst/>
          </a:prstGeom>
        </p:spPr>
        <p:txBody>
          <a:bodyPr wrap="none" lIns="522506" tIns="261253" rIns="522506" bIns="261253">
            <a:spAutoFit/>
          </a:bodyPr>
          <a:lstStyle/>
          <a:p>
            <a:r>
              <a:rPr lang="en-US" sz="91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10439400" y="30089446"/>
            <a:ext cx="1508868" cy="1927992"/>
          </a:xfrm>
          <a:prstGeom prst="rect">
            <a:avLst/>
          </a:prstGeom>
        </p:spPr>
        <p:txBody>
          <a:bodyPr wrap="none" lIns="522506" tIns="261253" rIns="522506" bIns="261253">
            <a:spAutoFit/>
          </a:bodyPr>
          <a:lstStyle/>
          <a:p>
            <a:r>
              <a:rPr lang="en-US" sz="91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094" name="Rectangle 1093"/>
          <p:cNvSpPr/>
          <p:nvPr/>
        </p:nvSpPr>
        <p:spPr>
          <a:xfrm>
            <a:off x="9863598" y="11506038"/>
            <a:ext cx="3342703" cy="1143162"/>
          </a:xfrm>
          <a:prstGeom prst="rect">
            <a:avLst/>
          </a:prstGeom>
        </p:spPr>
        <p:txBody>
          <a:bodyPr wrap="none" lIns="522506" tIns="261253" rIns="522506" bIns="261253">
            <a:sp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3x10</a:t>
            </a:r>
            <a:r>
              <a:rPr lang="en-US" sz="4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-5</a:t>
            </a:r>
            <a:endParaRPr lang="en-US" sz="4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20923829" y="13344077"/>
            <a:ext cx="2924319" cy="1143162"/>
          </a:xfrm>
          <a:prstGeom prst="rect">
            <a:avLst/>
          </a:prstGeom>
        </p:spPr>
        <p:txBody>
          <a:bodyPr wrap="none" lIns="522506" tIns="261253" rIns="522506" bIns="261253">
            <a:sp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= 0.02</a:t>
            </a:r>
          </a:p>
        </p:txBody>
      </p:sp>
      <p:sp>
        <p:nvSpPr>
          <p:cNvPr id="107" name="Rectangle 106"/>
          <p:cNvSpPr/>
          <p:nvPr/>
        </p:nvSpPr>
        <p:spPr>
          <a:xfrm>
            <a:off x="31918547" y="10210800"/>
            <a:ext cx="3209653" cy="1143162"/>
          </a:xfrm>
          <a:prstGeom prst="rect">
            <a:avLst/>
          </a:prstGeom>
        </p:spPr>
        <p:txBody>
          <a:bodyPr wrap="none" lIns="522506" tIns="261253" rIns="522506" bIns="261253">
            <a:sp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= 0.001</a:t>
            </a:r>
          </a:p>
        </p:txBody>
      </p:sp>
      <p:sp>
        <p:nvSpPr>
          <p:cNvPr id="108" name="Rectangle 107"/>
          <p:cNvSpPr/>
          <p:nvPr/>
        </p:nvSpPr>
        <p:spPr>
          <a:xfrm>
            <a:off x="9439547" y="29032038"/>
            <a:ext cx="3770704" cy="1143162"/>
          </a:xfrm>
          <a:prstGeom prst="rect">
            <a:avLst/>
          </a:prstGeom>
        </p:spPr>
        <p:txBody>
          <a:bodyPr wrap="none" lIns="522506" tIns="261253" rIns="522506" bIns="261253">
            <a:sp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1.5x10</a:t>
            </a:r>
            <a:r>
              <a:rPr lang="en-US" sz="4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-5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67000" y="1905000"/>
            <a:ext cx="3893820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6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Rectangle 52"/>
          <p:cNvSpPr>
            <a:spLocks noChangeArrowheads="1"/>
          </p:cNvSpPr>
          <p:nvPr/>
        </p:nvSpPr>
        <p:spPr bwMode="auto">
          <a:xfrm>
            <a:off x="5549107" y="35275977"/>
            <a:ext cx="273472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600" dirty="0">
                <a:solidFill>
                  <a:srgbClr val="000000"/>
                </a:solidFill>
              </a:rPr>
              <a:t>EV + DOX</a:t>
            </a:r>
            <a:endParaRPr lang="en-US" altLang="en-US" sz="4600" dirty="0"/>
          </a:p>
        </p:txBody>
      </p:sp>
      <p:sp>
        <p:nvSpPr>
          <p:cNvPr id="101" name="Rectangle 53"/>
          <p:cNvSpPr>
            <a:spLocks noChangeArrowheads="1"/>
          </p:cNvSpPr>
          <p:nvPr/>
        </p:nvSpPr>
        <p:spPr bwMode="auto">
          <a:xfrm>
            <a:off x="8901910" y="35275977"/>
            <a:ext cx="548977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600" dirty="0">
                <a:solidFill>
                  <a:srgbClr val="000000"/>
                </a:solidFill>
              </a:rPr>
              <a:t>FPN-TET-ON + DOX</a:t>
            </a:r>
            <a:endParaRPr lang="en-US" altLang="en-US" sz="4600" dirty="0"/>
          </a:p>
        </p:txBody>
      </p:sp>
      <p:sp>
        <p:nvSpPr>
          <p:cNvPr id="110" name="Rectangle 52"/>
          <p:cNvSpPr>
            <a:spLocks noChangeArrowheads="1"/>
          </p:cNvSpPr>
          <p:nvPr/>
        </p:nvSpPr>
        <p:spPr bwMode="auto">
          <a:xfrm>
            <a:off x="28353547" y="18012837"/>
            <a:ext cx="273472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600" dirty="0">
                <a:solidFill>
                  <a:srgbClr val="000000"/>
                </a:solidFill>
              </a:rPr>
              <a:t>EV + DOX</a:t>
            </a:r>
            <a:endParaRPr lang="en-US" altLang="en-US" sz="4600" dirty="0"/>
          </a:p>
        </p:txBody>
      </p:sp>
      <p:sp>
        <p:nvSpPr>
          <p:cNvPr id="111" name="Rectangle 53"/>
          <p:cNvSpPr>
            <a:spLocks noChangeArrowheads="1"/>
          </p:cNvSpPr>
          <p:nvPr/>
        </p:nvSpPr>
        <p:spPr bwMode="auto">
          <a:xfrm>
            <a:off x="31706350" y="18012837"/>
            <a:ext cx="548977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600" dirty="0">
                <a:solidFill>
                  <a:srgbClr val="000000"/>
                </a:solidFill>
              </a:rPr>
              <a:t>FPN-TET-ON + DOX</a:t>
            </a:r>
            <a:endParaRPr lang="en-US" altLang="en-US" sz="4600" dirty="0"/>
          </a:p>
        </p:txBody>
      </p:sp>
      <p:sp>
        <p:nvSpPr>
          <p:cNvPr id="112" name="Rectangle 52"/>
          <p:cNvSpPr>
            <a:spLocks noChangeArrowheads="1"/>
          </p:cNvSpPr>
          <p:nvPr/>
        </p:nvSpPr>
        <p:spPr bwMode="auto">
          <a:xfrm>
            <a:off x="5413216" y="18066673"/>
            <a:ext cx="273472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600" dirty="0">
                <a:solidFill>
                  <a:srgbClr val="000000"/>
                </a:solidFill>
              </a:rPr>
              <a:t>EV + DOX</a:t>
            </a:r>
            <a:endParaRPr lang="en-US" altLang="en-US" sz="4600" dirty="0"/>
          </a:p>
        </p:txBody>
      </p:sp>
      <p:sp>
        <p:nvSpPr>
          <p:cNvPr id="113" name="Rectangle 53"/>
          <p:cNvSpPr>
            <a:spLocks noChangeArrowheads="1"/>
          </p:cNvSpPr>
          <p:nvPr/>
        </p:nvSpPr>
        <p:spPr bwMode="auto">
          <a:xfrm>
            <a:off x="8766019" y="18066673"/>
            <a:ext cx="548977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600" dirty="0">
                <a:solidFill>
                  <a:srgbClr val="000000"/>
                </a:solidFill>
              </a:rPr>
              <a:t>FPN-TET-ON + DOX</a:t>
            </a:r>
            <a:endParaRPr lang="en-US" altLang="en-US" sz="4600" dirty="0"/>
          </a:p>
        </p:txBody>
      </p:sp>
    </p:spTree>
    <p:extLst>
      <p:ext uri="{BB962C8B-B14F-4D97-AF65-F5344CB8AC3E}">
        <p14:creationId xmlns:p14="http://schemas.microsoft.com/office/powerpoint/2010/main" val="326163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67000" y="1905000"/>
            <a:ext cx="3893820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7 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426122" y="17456591"/>
            <a:ext cx="130003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4800" dirty="0" smtClean="0">
                <a:solidFill>
                  <a:srgbClr val="000000"/>
                </a:solidFill>
              </a:rPr>
              <a:t>DFO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 flipV="1">
            <a:off x="11880850" y="17089879"/>
            <a:ext cx="0" cy="157162"/>
          </a:xfrm>
          <a:prstGeom prst="line">
            <a:avLst/>
          </a:prstGeom>
          <a:noFill/>
          <a:ln w="317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3"/>
          <p:cNvSpPr>
            <a:spLocks noChangeShapeType="1"/>
          </p:cNvSpPr>
          <p:nvPr/>
        </p:nvSpPr>
        <p:spPr bwMode="auto">
          <a:xfrm flipV="1">
            <a:off x="15959137" y="17089879"/>
            <a:ext cx="0" cy="157162"/>
          </a:xfrm>
          <a:prstGeom prst="line">
            <a:avLst/>
          </a:prstGeom>
          <a:noFill/>
          <a:ln w="317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1466512" y="17456591"/>
            <a:ext cx="11637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CTL</a:t>
            </a: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 flipV="1">
            <a:off x="7961312" y="6115491"/>
            <a:ext cx="0" cy="10974387"/>
          </a:xfrm>
          <a:prstGeom prst="line">
            <a:avLst/>
          </a:prstGeom>
          <a:noFill/>
          <a:ln w="317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Line 20"/>
          <p:cNvSpPr>
            <a:spLocks noChangeShapeType="1"/>
          </p:cNvSpPr>
          <p:nvPr/>
        </p:nvSpPr>
        <p:spPr bwMode="auto">
          <a:xfrm>
            <a:off x="7804150" y="17089879"/>
            <a:ext cx="157162" cy="0"/>
          </a:xfrm>
          <a:prstGeom prst="line">
            <a:avLst/>
          </a:prstGeom>
          <a:noFill/>
          <a:ln w="317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Line 21"/>
          <p:cNvSpPr>
            <a:spLocks noChangeShapeType="1"/>
          </p:cNvSpPr>
          <p:nvPr/>
        </p:nvSpPr>
        <p:spPr bwMode="auto">
          <a:xfrm>
            <a:off x="7804150" y="15523016"/>
            <a:ext cx="157162" cy="0"/>
          </a:xfrm>
          <a:prstGeom prst="line">
            <a:avLst/>
          </a:prstGeom>
          <a:noFill/>
          <a:ln w="317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Line 22"/>
          <p:cNvSpPr>
            <a:spLocks noChangeShapeType="1"/>
          </p:cNvSpPr>
          <p:nvPr/>
        </p:nvSpPr>
        <p:spPr bwMode="auto">
          <a:xfrm>
            <a:off x="7804150" y="13954566"/>
            <a:ext cx="157162" cy="0"/>
          </a:xfrm>
          <a:prstGeom prst="line">
            <a:avLst/>
          </a:prstGeom>
          <a:noFill/>
          <a:ln w="317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Line 23"/>
          <p:cNvSpPr>
            <a:spLocks noChangeShapeType="1"/>
          </p:cNvSpPr>
          <p:nvPr/>
        </p:nvSpPr>
        <p:spPr bwMode="auto">
          <a:xfrm>
            <a:off x="7804150" y="12387704"/>
            <a:ext cx="157162" cy="0"/>
          </a:xfrm>
          <a:prstGeom prst="line">
            <a:avLst/>
          </a:prstGeom>
          <a:noFill/>
          <a:ln w="317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Line 24"/>
          <p:cNvSpPr>
            <a:spLocks noChangeShapeType="1"/>
          </p:cNvSpPr>
          <p:nvPr/>
        </p:nvSpPr>
        <p:spPr bwMode="auto">
          <a:xfrm>
            <a:off x="7804150" y="10819254"/>
            <a:ext cx="157162" cy="0"/>
          </a:xfrm>
          <a:prstGeom prst="line">
            <a:avLst/>
          </a:prstGeom>
          <a:noFill/>
          <a:ln w="317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Line 25"/>
          <p:cNvSpPr>
            <a:spLocks noChangeShapeType="1"/>
          </p:cNvSpPr>
          <p:nvPr/>
        </p:nvSpPr>
        <p:spPr bwMode="auto">
          <a:xfrm>
            <a:off x="7804150" y="9250804"/>
            <a:ext cx="157162" cy="0"/>
          </a:xfrm>
          <a:prstGeom prst="line">
            <a:avLst/>
          </a:prstGeom>
          <a:noFill/>
          <a:ln w="317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Line 26"/>
          <p:cNvSpPr>
            <a:spLocks noChangeShapeType="1"/>
          </p:cNvSpPr>
          <p:nvPr/>
        </p:nvSpPr>
        <p:spPr bwMode="auto">
          <a:xfrm>
            <a:off x="7804150" y="7683941"/>
            <a:ext cx="157162" cy="0"/>
          </a:xfrm>
          <a:prstGeom prst="line">
            <a:avLst/>
          </a:prstGeom>
          <a:noFill/>
          <a:ln w="317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Line 27"/>
          <p:cNvSpPr>
            <a:spLocks noChangeShapeType="1"/>
          </p:cNvSpPr>
          <p:nvPr/>
        </p:nvSpPr>
        <p:spPr bwMode="auto">
          <a:xfrm>
            <a:off x="7804150" y="6115491"/>
            <a:ext cx="157162" cy="0"/>
          </a:xfrm>
          <a:prstGeom prst="line">
            <a:avLst/>
          </a:prstGeom>
          <a:noFill/>
          <a:ln w="317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6858000" y="16689388"/>
            <a:ext cx="85760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0.0</a:t>
            </a:r>
            <a:endParaRPr kumimoji="0" lang="en-US" alt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6858000" y="15122525"/>
            <a:ext cx="85760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0.2</a:t>
            </a: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6858000" y="13554075"/>
            <a:ext cx="85760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0.4</a:t>
            </a:r>
            <a:endParaRPr kumimoji="0" lang="en-US" alt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" name="Rectangle 31"/>
          <p:cNvSpPr>
            <a:spLocks noChangeArrowheads="1"/>
          </p:cNvSpPr>
          <p:nvPr/>
        </p:nvSpPr>
        <p:spPr bwMode="auto">
          <a:xfrm>
            <a:off x="6858000" y="11985625"/>
            <a:ext cx="85760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0.6</a:t>
            </a:r>
            <a:endParaRPr kumimoji="0" lang="en-US" alt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5" name="Rectangle 32"/>
          <p:cNvSpPr>
            <a:spLocks noChangeArrowheads="1"/>
          </p:cNvSpPr>
          <p:nvPr/>
        </p:nvSpPr>
        <p:spPr bwMode="auto">
          <a:xfrm>
            <a:off x="6858000" y="10418763"/>
            <a:ext cx="85760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0.8</a:t>
            </a:r>
            <a:endParaRPr kumimoji="0" lang="en-US" alt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3"/>
          <p:cNvSpPr>
            <a:spLocks noChangeArrowheads="1"/>
          </p:cNvSpPr>
          <p:nvPr/>
        </p:nvSpPr>
        <p:spPr bwMode="auto">
          <a:xfrm>
            <a:off x="6858000" y="8850313"/>
            <a:ext cx="85760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1.0</a:t>
            </a:r>
            <a:endParaRPr kumimoji="0" lang="en-US" alt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34"/>
          <p:cNvSpPr>
            <a:spLocks noChangeArrowheads="1"/>
          </p:cNvSpPr>
          <p:nvPr/>
        </p:nvSpPr>
        <p:spPr bwMode="auto">
          <a:xfrm>
            <a:off x="6858000" y="7283450"/>
            <a:ext cx="85760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1.2</a:t>
            </a: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35"/>
          <p:cNvSpPr>
            <a:spLocks noChangeArrowheads="1"/>
          </p:cNvSpPr>
          <p:nvPr/>
        </p:nvSpPr>
        <p:spPr bwMode="auto">
          <a:xfrm>
            <a:off x="6858000" y="5715000"/>
            <a:ext cx="85760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1.4</a:t>
            </a: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37"/>
          <p:cNvSpPr>
            <a:spLocks noChangeArrowheads="1"/>
          </p:cNvSpPr>
          <p:nvPr/>
        </p:nvSpPr>
        <p:spPr bwMode="auto">
          <a:xfrm>
            <a:off x="10720387" y="9266679"/>
            <a:ext cx="2320925" cy="7791450"/>
          </a:xfrm>
          <a:prstGeom prst="rect">
            <a:avLst/>
          </a:prstGeom>
          <a:solidFill>
            <a:srgbClr val="C0C0C0"/>
          </a:solidFill>
          <a:ln w="317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2" name="Freeform 38"/>
          <p:cNvSpPr>
            <a:spLocks/>
          </p:cNvSpPr>
          <p:nvPr/>
        </p:nvSpPr>
        <p:spPr bwMode="auto">
          <a:xfrm flipV="1">
            <a:off x="10704512" y="9250804"/>
            <a:ext cx="2352675" cy="7823200"/>
          </a:xfrm>
          <a:custGeom>
            <a:avLst/>
            <a:gdLst>
              <a:gd name="T0" fmla="*/ 750 w 750"/>
              <a:gd name="T1" fmla="*/ 0 h 2495"/>
              <a:gd name="T2" fmla="*/ 750 w 750"/>
              <a:gd name="T3" fmla="*/ 2495 h 2495"/>
              <a:gd name="T4" fmla="*/ 0 w 750"/>
              <a:gd name="T5" fmla="*/ 2495 h 2495"/>
              <a:gd name="T6" fmla="*/ 0 w 750"/>
              <a:gd name="T7" fmla="*/ 0 h 2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50" h="2495">
                <a:moveTo>
                  <a:pt x="750" y="0"/>
                </a:moveTo>
                <a:lnTo>
                  <a:pt x="750" y="2495"/>
                </a:lnTo>
                <a:lnTo>
                  <a:pt x="0" y="2495"/>
                </a:lnTo>
                <a:lnTo>
                  <a:pt x="0" y="0"/>
                </a:lnTo>
              </a:path>
            </a:pathLst>
          </a:custGeom>
          <a:noFill/>
          <a:ln w="317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Line 39"/>
          <p:cNvSpPr>
            <a:spLocks noChangeShapeType="1"/>
          </p:cNvSpPr>
          <p:nvPr/>
        </p:nvSpPr>
        <p:spPr bwMode="auto">
          <a:xfrm flipV="1">
            <a:off x="11880850" y="7436291"/>
            <a:ext cx="0" cy="1814512"/>
          </a:xfrm>
          <a:prstGeom prst="line">
            <a:avLst/>
          </a:prstGeom>
          <a:noFill/>
          <a:ln w="317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" name="Line 40"/>
          <p:cNvSpPr>
            <a:spLocks noChangeShapeType="1"/>
          </p:cNvSpPr>
          <p:nvPr/>
        </p:nvSpPr>
        <p:spPr bwMode="auto">
          <a:xfrm>
            <a:off x="11723687" y="7436291"/>
            <a:ext cx="317500" cy="0"/>
          </a:xfrm>
          <a:prstGeom prst="line">
            <a:avLst/>
          </a:prstGeom>
          <a:noFill/>
          <a:ln w="317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9" name="Rectangle 45"/>
          <p:cNvSpPr>
            <a:spLocks noChangeArrowheads="1"/>
          </p:cNvSpPr>
          <p:nvPr/>
        </p:nvSpPr>
        <p:spPr bwMode="auto">
          <a:xfrm>
            <a:off x="14798675" y="12176566"/>
            <a:ext cx="2320925" cy="4881562"/>
          </a:xfrm>
          <a:prstGeom prst="rect">
            <a:avLst/>
          </a:prstGeom>
          <a:solidFill>
            <a:srgbClr val="C0C0C0"/>
          </a:solidFill>
          <a:ln w="317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0" name="Freeform 46"/>
          <p:cNvSpPr>
            <a:spLocks/>
          </p:cNvSpPr>
          <p:nvPr/>
        </p:nvSpPr>
        <p:spPr bwMode="auto">
          <a:xfrm flipV="1">
            <a:off x="14782800" y="12160691"/>
            <a:ext cx="2352675" cy="4913312"/>
          </a:xfrm>
          <a:custGeom>
            <a:avLst/>
            <a:gdLst>
              <a:gd name="T0" fmla="*/ 750 w 750"/>
              <a:gd name="T1" fmla="*/ 0 h 1567"/>
              <a:gd name="T2" fmla="*/ 750 w 750"/>
              <a:gd name="T3" fmla="*/ 1567 h 1567"/>
              <a:gd name="T4" fmla="*/ 0 w 750"/>
              <a:gd name="T5" fmla="*/ 1567 h 1567"/>
              <a:gd name="T6" fmla="*/ 0 w 750"/>
              <a:gd name="T7" fmla="*/ 0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50" h="1567">
                <a:moveTo>
                  <a:pt x="750" y="0"/>
                </a:moveTo>
                <a:lnTo>
                  <a:pt x="750" y="1567"/>
                </a:lnTo>
                <a:lnTo>
                  <a:pt x="0" y="1567"/>
                </a:lnTo>
                <a:lnTo>
                  <a:pt x="0" y="0"/>
                </a:lnTo>
              </a:path>
            </a:pathLst>
          </a:custGeom>
          <a:noFill/>
          <a:ln w="317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1" name="Line 47"/>
          <p:cNvSpPr>
            <a:spLocks noChangeShapeType="1"/>
          </p:cNvSpPr>
          <p:nvPr/>
        </p:nvSpPr>
        <p:spPr bwMode="auto">
          <a:xfrm flipV="1">
            <a:off x="15959137" y="11887641"/>
            <a:ext cx="0" cy="273050"/>
          </a:xfrm>
          <a:prstGeom prst="line">
            <a:avLst/>
          </a:prstGeom>
          <a:noFill/>
          <a:ln w="317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2" name="Line 48"/>
          <p:cNvSpPr>
            <a:spLocks noChangeShapeType="1"/>
          </p:cNvSpPr>
          <p:nvPr/>
        </p:nvSpPr>
        <p:spPr bwMode="auto">
          <a:xfrm>
            <a:off x="15801975" y="11887641"/>
            <a:ext cx="317500" cy="0"/>
          </a:xfrm>
          <a:prstGeom prst="line">
            <a:avLst/>
          </a:prstGeom>
          <a:noFill/>
          <a:ln w="317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3" name="Line 49"/>
          <p:cNvSpPr>
            <a:spLocks noChangeShapeType="1"/>
          </p:cNvSpPr>
          <p:nvPr/>
        </p:nvSpPr>
        <p:spPr bwMode="auto">
          <a:xfrm>
            <a:off x="7961312" y="17089879"/>
            <a:ext cx="11978640" cy="0"/>
          </a:xfrm>
          <a:prstGeom prst="line">
            <a:avLst/>
          </a:prstGeom>
          <a:noFill/>
          <a:ln w="317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14782800" y="5791944"/>
            <a:ext cx="31069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*p&lt;0.025</a:t>
            </a:r>
            <a:endParaRPr lang="en-US" sz="6000" dirty="0"/>
          </a:p>
        </p:txBody>
      </p:sp>
      <p:sp>
        <p:nvSpPr>
          <p:cNvPr id="1050" name="TextBox 1049"/>
          <p:cNvSpPr txBox="1"/>
          <p:nvPr/>
        </p:nvSpPr>
        <p:spPr>
          <a:xfrm flipH="1">
            <a:off x="15531781" y="10509702"/>
            <a:ext cx="1356044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*</a:t>
            </a:r>
            <a:endParaRPr lang="en-US" b="1" dirty="0"/>
          </a:p>
        </p:txBody>
      </p:sp>
      <p:sp>
        <p:nvSpPr>
          <p:cNvPr id="2" name="TextBox 1"/>
          <p:cNvSpPr txBox="1"/>
          <p:nvPr/>
        </p:nvSpPr>
        <p:spPr>
          <a:xfrm rot="16200000">
            <a:off x="3475398" y="10393003"/>
            <a:ext cx="38507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/>
              <a:t>IL6 mRNA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430895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2631</TotalTime>
  <Words>345</Words>
  <Application>Microsoft Office PowerPoint</Application>
  <PresentationFormat>Custom</PresentationFormat>
  <Paragraphs>232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Supplemental Figure 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UCHC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Tesfay,Lia</dc:creator>
  <cp:lastModifiedBy>Torti,Suzy</cp:lastModifiedBy>
  <cp:revision>204</cp:revision>
  <cp:lastPrinted>2015-12-08T16:35:35Z</cp:lastPrinted>
  <dcterms:created xsi:type="dcterms:W3CDTF">2015-08-06T20:09:26Z</dcterms:created>
  <dcterms:modified xsi:type="dcterms:W3CDTF">2016-12-08T16:17:40Z</dcterms:modified>
</cp:coreProperties>
</file>