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lena Plesu" initials="MP" lastIdx="0" clrIdx="0">
    <p:extLst>
      <p:ext uri="{19B8F6BF-5375-455C-9EA6-DF929625EA0E}">
        <p15:presenceInfo xmlns:p15="http://schemas.microsoft.com/office/powerpoint/2012/main" userId="d800f80f35970c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lena\Documents\Project_Proton%20vs.%20Photon\Paper\Results_Paper\CAL27%20data\ELISA\ELISA_2503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lena\Desktop\NFKB%20-%20Pool%20manip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heikhndiaye:Documents:luc%20nfkb%20cal%2060717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olo\Ann&#233;e%202017\Papier%20Marilena\Copie%20de%20CAL27%20prolifer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fr-FR" sz="1800" b="1" i="0" kern="1200" spc="0" baseline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VEGF-C </a:t>
            </a:r>
            <a:r>
              <a:rPr lang="fr-FR" sz="1800" b="1" i="0" kern="1200" spc="0" baseline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fr-FR" sz="1800" b="1" i="0" kern="1200" spc="0" baseline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Induction</a:t>
            </a:r>
          </a:p>
        </c:rich>
      </c:tx>
      <c:layout>
        <c:manualLayout>
          <c:xMode val="edge"/>
          <c:yMode val="edge"/>
          <c:x val="0.22584888995460453"/>
          <c:y val="1.22464093270710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9345772305059572"/>
          <c:y val="0.17333651332833619"/>
          <c:w val="0.76010788645873151"/>
          <c:h val="0.709212219673802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Feuil1!$B$30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Feuil1!$B$39:$B$40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7</c:v>
                  </c:pt>
                </c:numCache>
              </c:numRef>
            </c:plus>
            <c:minus>
              <c:numRef>
                <c:f>Feuil1!$B$39:$B$40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Feuil1!$A$31:$A$32</c:f>
              <c:strCache>
                <c:ptCount val="2"/>
                <c:pt idx="0">
                  <c:v>0 Gy</c:v>
                </c:pt>
                <c:pt idx="1">
                  <c:v>8 Gy</c:v>
                </c:pt>
              </c:strCache>
            </c:strRef>
          </c:cat>
          <c:val>
            <c:numRef>
              <c:f>Feuil1!$B$31:$B$32</c:f>
              <c:numCache>
                <c:formatCode>0</c:formatCode>
                <c:ptCount val="2"/>
                <c:pt idx="0">
                  <c:v>100</c:v>
                </c:pt>
                <c:pt idx="1">
                  <c:v>171.36018860081987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7B-422C-8707-C78A94D5A41F}"/>
            </c:ext>
          </c:extLst>
        </c:ser>
        <c:ser>
          <c:idx val="1"/>
          <c:order val="1"/>
          <c:tx>
            <c:strRef>
              <c:f>Feuil1!$C$30</c:f>
              <c:strCache>
                <c:ptCount val="1"/>
                <c:pt idx="0">
                  <c:v>P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Feuil1!$C$39:$C$40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</c:v>
                  </c:pt>
                </c:numCache>
              </c:numRef>
            </c:plus>
            <c:minus>
              <c:numRef>
                <c:f>Feuil1!$C$39:$C$40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Feuil1!$A$31:$A$32</c:f>
              <c:strCache>
                <c:ptCount val="2"/>
                <c:pt idx="0">
                  <c:v>0 Gy</c:v>
                </c:pt>
                <c:pt idx="1">
                  <c:v>8 Gy</c:v>
                </c:pt>
              </c:strCache>
            </c:strRef>
          </c:cat>
          <c:val>
            <c:numRef>
              <c:f>Feuil1!$C$31:$C$32</c:f>
              <c:numCache>
                <c:formatCode>0</c:formatCode>
                <c:ptCount val="2"/>
                <c:pt idx="0">
                  <c:v>100</c:v>
                </c:pt>
                <c:pt idx="1">
                  <c:v>139.7377003176565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7B-422C-8707-C78A94D5A4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30"/>
        <c:axId val="336272792"/>
        <c:axId val="336273120"/>
      </c:barChart>
      <c:catAx>
        <c:axId val="336272792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336273120"/>
        <c:crosses val="autoZero"/>
        <c:auto val="1"/>
        <c:lblAlgn val="ctr"/>
        <c:lblOffset val="100"/>
        <c:noMultiLvlLbl val="0"/>
      </c:catAx>
      <c:valAx>
        <c:axId val="336273120"/>
        <c:scaling>
          <c:orientation val="minMax"/>
          <c:max val="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% of Control</a:t>
                </a:r>
                <a:endParaRPr lang="fr-FR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1.0954253484875798E-2"/>
              <c:y val="0.345747324159021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336272792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89087407179956"/>
          <c:y val="0.20725135289073118"/>
          <c:w val="8.7016665128470977E-2"/>
          <c:h val="0.188592453640429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14119588866381"/>
          <c:y val="0.58075363235646327"/>
          <c:w val="0.79665653837497186"/>
          <c:h val="0.328289504717921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 control (2)'!$I$46</c:f>
              <c:strCache>
                <c:ptCount val="1"/>
                <c:pt idx="0">
                  <c:v>0 Gy</c:v>
                </c:pt>
              </c:strCache>
            </c:strRef>
          </c:tx>
          <c:spPr>
            <a:noFill/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 control (2)'!$N$46:$O$46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Ref>
                <c:f>'1 control (2)'!$N$46:$O$46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'1 control (2)'!$J$45:$K$45</c:f>
              <c:strCache>
                <c:ptCount val="2"/>
                <c:pt idx="0">
                  <c:v>WT</c:v>
                </c:pt>
                <c:pt idx="1">
                  <c:v>MUT</c:v>
                </c:pt>
              </c:strCache>
            </c:strRef>
          </c:cat>
          <c:val>
            <c:numRef>
              <c:f>'1 control (2)'!$J$46:$K$46</c:f>
              <c:numCache>
                <c:formatCode>0</c:formatCode>
                <c:ptCount val="2"/>
                <c:pt idx="0">
                  <c:v>100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43-497D-9F32-A494A77C1F20}"/>
            </c:ext>
          </c:extLst>
        </c:ser>
        <c:ser>
          <c:idx val="1"/>
          <c:order val="1"/>
          <c:tx>
            <c:strRef>
              <c:f>'1 control (2)'!$I$47</c:f>
              <c:strCache>
                <c:ptCount val="1"/>
                <c:pt idx="0">
                  <c:v>X8 Gy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 control (2)'!$N$47:$O$47</c:f>
                <c:numCache>
                  <c:formatCode>General</c:formatCode>
                  <c:ptCount val="2"/>
                  <c:pt idx="0">
                    <c:v>6</c:v>
                  </c:pt>
                  <c:pt idx="1">
                    <c:v>1</c:v>
                  </c:pt>
                </c:numCache>
              </c:numRef>
            </c:plus>
            <c:minus>
              <c:numRef>
                <c:f>'1 control (2)'!$N$47:$O$47</c:f>
                <c:numCache>
                  <c:formatCode>General</c:formatCode>
                  <c:ptCount val="2"/>
                  <c:pt idx="0">
                    <c:v>6</c:v>
                  </c:pt>
                  <c:pt idx="1">
                    <c:v>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'1 control (2)'!$J$45:$K$45</c:f>
              <c:strCache>
                <c:ptCount val="2"/>
                <c:pt idx="0">
                  <c:v>WT</c:v>
                </c:pt>
                <c:pt idx="1">
                  <c:v>MUT</c:v>
                </c:pt>
              </c:strCache>
            </c:strRef>
          </c:cat>
          <c:val>
            <c:numRef>
              <c:f>'1 control (2)'!$J$47:$K$47</c:f>
              <c:numCache>
                <c:formatCode>0</c:formatCode>
                <c:ptCount val="2"/>
                <c:pt idx="0">
                  <c:v>94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43-497D-9F32-A494A77C1F20}"/>
            </c:ext>
          </c:extLst>
        </c:ser>
        <c:ser>
          <c:idx val="2"/>
          <c:order val="2"/>
          <c:tx>
            <c:strRef>
              <c:f>'1 control (2)'!$I$48</c:f>
              <c:strCache>
                <c:ptCount val="1"/>
                <c:pt idx="0">
                  <c:v>P8 Gy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 control (2)'!$N$48:$O$48</c:f>
                <c:numCache>
                  <c:formatCode>General</c:formatCode>
                  <c:ptCount val="2"/>
                  <c:pt idx="0">
                    <c:v>11</c:v>
                  </c:pt>
                  <c:pt idx="1">
                    <c:v>0</c:v>
                  </c:pt>
                </c:numCache>
              </c:numRef>
            </c:plus>
            <c:minus>
              <c:numRef>
                <c:f>'1 control (2)'!$N$48:$O$48</c:f>
                <c:numCache>
                  <c:formatCode>General</c:formatCode>
                  <c:ptCount val="2"/>
                  <c:pt idx="0">
                    <c:v>11</c:v>
                  </c:pt>
                  <c:pt idx="1">
                    <c:v>0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'1 control (2)'!$J$45:$K$45</c:f>
              <c:strCache>
                <c:ptCount val="2"/>
                <c:pt idx="0">
                  <c:v>WT</c:v>
                </c:pt>
                <c:pt idx="1">
                  <c:v>MUT</c:v>
                </c:pt>
              </c:strCache>
            </c:strRef>
          </c:cat>
          <c:val>
            <c:numRef>
              <c:f>'1 control (2)'!$J$48:$K$48</c:f>
              <c:numCache>
                <c:formatCode>0</c:formatCode>
                <c:ptCount val="2"/>
                <c:pt idx="0">
                  <c:v>82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43-497D-9F32-A494A77C1F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675560"/>
        <c:axId val="574672936"/>
      </c:barChart>
      <c:catAx>
        <c:axId val="574675560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574672936"/>
        <c:crosses val="autoZero"/>
        <c:auto val="1"/>
        <c:lblAlgn val="ctr"/>
        <c:lblOffset val="100"/>
        <c:noMultiLvlLbl val="0"/>
      </c:catAx>
      <c:valAx>
        <c:axId val="574672936"/>
        <c:scaling>
          <c:orientation val="minMax"/>
          <c:max val="1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of Control</a:t>
                </a:r>
              </a:p>
            </c:rich>
          </c:tx>
          <c:layout>
            <c:manualLayout>
              <c:xMode val="edge"/>
              <c:yMode val="edge"/>
              <c:x val="2.3820241578513018E-2"/>
              <c:y val="0.601496672832350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fr-FR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57467556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0846818966164002"/>
          <c:y val="0.44402084011752246"/>
          <c:w val="0.18676776202265738"/>
          <c:h val="0.18843611840391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467737897403969E-2"/>
          <c:y val="0.10308469702017145"/>
          <c:w val="0.93221075327819813"/>
          <c:h val="0.73474478037106783"/>
        </c:manualLayout>
      </c:layout>
      <c:barChart>
        <c:barDir val="col"/>
        <c:grouping val="clustered"/>
        <c:varyColors val="0"/>
        <c:ser>
          <c:idx val="0"/>
          <c:order val="0"/>
          <c:tx>
            <c:v>NFKB ACTIVITY</c:v>
          </c:tx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CC6-428B-91E5-0278F4E38C0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CC6-428B-91E5-0278F4E38C0D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1CC6-428B-91E5-0278F4E38C0D}"/>
              </c:ext>
            </c:extLst>
          </c:dPt>
          <c:errBars>
            <c:errBarType val="both"/>
            <c:errValType val="cust"/>
            <c:noEndCap val="0"/>
            <c:plus>
              <c:numRef>
                <c:f>'Assay Name'!$Q$24:$Q$26</c:f>
                <c:numCache>
                  <c:formatCode>General</c:formatCode>
                  <c:ptCount val="3"/>
                  <c:pt idx="0">
                    <c:v>1.8824263339958801E-2</c:v>
                  </c:pt>
                  <c:pt idx="1">
                    <c:v>2.6522784746589801E-2</c:v>
                  </c:pt>
                  <c:pt idx="2">
                    <c:v>0.17547699452590201</c:v>
                  </c:pt>
                </c:numCache>
              </c:numRef>
            </c:plus>
            <c:spPr>
              <a:ln w="12700"/>
            </c:spPr>
          </c:errBars>
          <c:cat>
            <c:strRef>
              <c:f>'Assay Name'!$O$24:$O$26</c:f>
              <c:strCache>
                <c:ptCount val="3"/>
                <c:pt idx="0">
                  <c:v>CAL 27 CTL</c:v>
                </c:pt>
                <c:pt idx="1">
                  <c:v>CAL 27 X</c:v>
                </c:pt>
                <c:pt idx="2">
                  <c:v>CAL 27 P</c:v>
                </c:pt>
              </c:strCache>
            </c:strRef>
          </c:cat>
          <c:val>
            <c:numRef>
              <c:f>'Assay Name'!$P$24:$P$26</c:f>
              <c:numCache>
                <c:formatCode>General</c:formatCode>
                <c:ptCount val="3"/>
                <c:pt idx="0">
                  <c:v>1</c:v>
                </c:pt>
                <c:pt idx="1">
                  <c:v>0.81585824134914198</c:v>
                </c:pt>
                <c:pt idx="2">
                  <c:v>0.75216247707934203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C6-428B-91E5-0278F4E38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-2113157368"/>
        <c:axId val="-2113154392"/>
      </c:barChart>
      <c:catAx>
        <c:axId val="-2113157368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ln w="12700">
            <a:solidFill>
              <a:schemeClr val="tx1"/>
            </a:solidFill>
          </a:ln>
        </c:spPr>
        <c:crossAx val="-2113154392"/>
        <c:crosses val="autoZero"/>
        <c:auto val="1"/>
        <c:lblAlgn val="ctr"/>
        <c:lblOffset val="100"/>
        <c:noMultiLvlLbl val="0"/>
      </c:catAx>
      <c:valAx>
        <c:axId val="-21131543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-2113157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Cell Number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6793472652218783"/>
          <c:y val="0.11674557055189261"/>
          <c:w val="0.80794246646026846"/>
          <c:h val="0.60390800203873596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42B-408D-A43D-D7F204055A0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42B-408D-A43D-D7F204055A04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142B-408D-A43D-D7F204055A04}"/>
              </c:ext>
            </c:extLst>
          </c:dPt>
          <c:dPt>
            <c:idx val="4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142B-408D-A43D-D7F204055A04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142B-408D-A43D-D7F204055A04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142B-408D-A43D-D7F204055A04}"/>
              </c:ext>
            </c:extLst>
          </c:dPt>
          <c:dPt>
            <c:idx val="8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142B-408D-A43D-D7F204055A04}"/>
              </c:ext>
            </c:extLst>
          </c:dPt>
          <c:dPt>
            <c:idx val="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142B-408D-A43D-D7F204055A04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142B-408D-A43D-D7F204055A04}"/>
              </c:ext>
            </c:extLst>
          </c:dPt>
          <c:errBars>
            <c:errBarType val="both"/>
            <c:errValType val="cust"/>
            <c:noEndCap val="0"/>
            <c:plus>
              <c:numRef>
                <c:f>Feuil6!$P$104:$Z$104</c:f>
                <c:numCache>
                  <c:formatCode>General</c:formatCode>
                  <c:ptCount val="11"/>
                  <c:pt idx="0">
                    <c:v>0.25335810506495676</c:v>
                  </c:pt>
                  <c:pt idx="1">
                    <c:v>0.19060697095330364</c:v>
                  </c:pt>
                  <c:pt idx="2">
                    <c:v>0.13519136300461607</c:v>
                  </c:pt>
                  <c:pt idx="4">
                    <c:v>0.57284921491015794</c:v>
                  </c:pt>
                  <c:pt idx="5">
                    <c:v>0.26962704293984519</c:v>
                  </c:pt>
                  <c:pt idx="6">
                    <c:v>0.23834100256956067</c:v>
                  </c:pt>
                  <c:pt idx="8">
                    <c:v>0.6710411414707973</c:v>
                  </c:pt>
                  <c:pt idx="9">
                    <c:v>0.18882936985708945</c:v>
                  </c:pt>
                  <c:pt idx="10">
                    <c:v>0.43759709225398191</c:v>
                  </c:pt>
                </c:numCache>
              </c:numRef>
            </c:plus>
            <c:minus>
              <c:numRef>
                <c:f>Feuil6!$P$104:$Z$104</c:f>
                <c:numCache>
                  <c:formatCode>General</c:formatCode>
                  <c:ptCount val="11"/>
                  <c:pt idx="0">
                    <c:v>0.25335810506495676</c:v>
                  </c:pt>
                  <c:pt idx="1">
                    <c:v>0.19060697095330364</c:v>
                  </c:pt>
                  <c:pt idx="2">
                    <c:v>0.13519136300461607</c:v>
                  </c:pt>
                  <c:pt idx="4">
                    <c:v>0.57284921491015794</c:v>
                  </c:pt>
                  <c:pt idx="5">
                    <c:v>0.26962704293984519</c:v>
                  </c:pt>
                  <c:pt idx="6">
                    <c:v>0.23834100256956067</c:v>
                  </c:pt>
                  <c:pt idx="8">
                    <c:v>0.6710411414707973</c:v>
                  </c:pt>
                  <c:pt idx="9">
                    <c:v>0.18882936985708945</c:v>
                  </c:pt>
                  <c:pt idx="10">
                    <c:v>0.43759709225398191</c:v>
                  </c:pt>
                </c:numCache>
              </c:numRef>
            </c:minus>
          </c:errBars>
          <c:cat>
            <c:strRef>
              <c:f>Feuil6!$P$102:$Z$102</c:f>
              <c:strCache>
                <c:ptCount val="11"/>
                <c:pt idx="0">
                  <c:v>CT</c:v>
                </c:pt>
                <c:pt idx="1">
                  <c:v>X8</c:v>
                </c:pt>
                <c:pt idx="2">
                  <c:v>P8</c:v>
                </c:pt>
                <c:pt idx="4">
                  <c:v>CT</c:v>
                </c:pt>
                <c:pt idx="5">
                  <c:v>X8</c:v>
                </c:pt>
                <c:pt idx="6">
                  <c:v>P8</c:v>
                </c:pt>
                <c:pt idx="8">
                  <c:v>CT</c:v>
                </c:pt>
                <c:pt idx="9">
                  <c:v>X8</c:v>
                </c:pt>
                <c:pt idx="10">
                  <c:v>P8</c:v>
                </c:pt>
              </c:strCache>
            </c:strRef>
          </c:cat>
          <c:val>
            <c:numRef>
              <c:f>Feuil6!$P$103:$Z$103</c:f>
              <c:numCache>
                <c:formatCode>General</c:formatCode>
                <c:ptCount val="11"/>
                <c:pt idx="0">
                  <c:v>2.3940934477165059</c:v>
                </c:pt>
                <c:pt idx="1">
                  <c:v>2.273911683230045</c:v>
                </c:pt>
                <c:pt idx="2">
                  <c:v>2.3154422238132786</c:v>
                </c:pt>
                <c:pt idx="4">
                  <c:v>5.0231538531526665</c:v>
                </c:pt>
                <c:pt idx="5">
                  <c:v>4.0216448331295256</c:v>
                </c:pt>
                <c:pt idx="6">
                  <c:v>3.868319220933421</c:v>
                </c:pt>
                <c:pt idx="8">
                  <c:v>9.2860755693324446</c:v>
                </c:pt>
                <c:pt idx="9">
                  <c:v>6.8415822702685523</c:v>
                </c:pt>
                <c:pt idx="10">
                  <c:v>6.7975526824706138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142B-408D-A43D-D7F204055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016768"/>
        <c:axId val="54505856"/>
      </c:barChart>
      <c:catAx>
        <c:axId val="112016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</a:t>
                </a:r>
                <a:r>
                  <a:rPr lang="en-US" sz="18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after seeding</a:t>
                </a: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476298589611283"/>
              <c:y val="0.9041188837920489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600" b="1" i="0" baseline="0">
                <a:latin typeface="Arial" pitchFamily="34" charset="0"/>
              </a:defRPr>
            </a:pPr>
            <a:endParaRPr lang="fr-FR"/>
          </a:p>
        </c:txPr>
        <c:crossAx val="54505856"/>
        <c:crosses val="autoZero"/>
        <c:auto val="1"/>
        <c:lblAlgn val="ctr"/>
        <c:lblOffset val="100"/>
        <c:noMultiLvlLbl val="0"/>
      </c:catAx>
      <c:valAx>
        <c:axId val="545058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1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Fold increase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3652390780873753E-2"/>
              <c:y val="0.2284849643221202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600" b="1" i="0" baseline="0">
                <a:latin typeface="Arial" pitchFamily="34" charset="0"/>
              </a:defRPr>
            </a:pPr>
            <a:endParaRPr lang="fr-FR"/>
          </a:p>
        </c:txPr>
        <c:crossAx val="112016768"/>
        <c:crosses val="autoZero"/>
        <c:crossBetween val="between"/>
        <c:majorUnit val="2"/>
      </c:valAx>
    </c:plotArea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0.23727</cdr:x>
      <cdr:y>0.42662</cdr:y>
    </cdr:from>
    <cdr:to>
      <cdr:x>0.7292</cdr:x>
      <cdr:y>0.57874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265029" y="1872122"/>
          <a:ext cx="2622774" cy="6675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Luciferase Activity VEGF-C Promoter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0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8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3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4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6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6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1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0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5CE8F-D278-4B0F-BC51-381544814DC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6B8D4-93EA-40A5-B0B9-25441A12ACF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1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ZoneTexte 87"/>
          <p:cNvSpPr txBox="1"/>
          <p:nvPr/>
        </p:nvSpPr>
        <p:spPr>
          <a:xfrm>
            <a:off x="977436" y="-10991"/>
            <a:ext cx="4614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Suppl. Fig. S2, Lupu-Plesu M. et al.</a:t>
            </a:r>
          </a:p>
        </p:txBody>
      </p:sp>
      <p:sp>
        <p:nvSpPr>
          <p:cNvPr id="183" name="ZoneTexte 182"/>
          <p:cNvSpPr txBox="1"/>
          <p:nvPr/>
        </p:nvSpPr>
        <p:spPr>
          <a:xfrm>
            <a:off x="4993772" y="1097202"/>
            <a:ext cx="450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1106138" y="3621280"/>
            <a:ext cx="4638831" cy="3139200"/>
            <a:chOff x="1106138" y="3355812"/>
            <a:chExt cx="4638831" cy="3139200"/>
          </a:xfrm>
        </p:grpSpPr>
        <p:graphicFrame>
          <p:nvGraphicFramePr>
            <p:cNvPr id="185" name="Graphique 18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73898434"/>
                </p:ext>
              </p:extLst>
            </p:nvPr>
          </p:nvGraphicFramePr>
          <p:xfrm>
            <a:off x="1107501" y="3355812"/>
            <a:ext cx="4637468" cy="313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86" name="ZoneTexte 185"/>
            <p:cNvSpPr txBox="1"/>
            <p:nvPr/>
          </p:nvSpPr>
          <p:spPr>
            <a:xfrm flipV="1">
              <a:off x="4784066" y="4370859"/>
              <a:ext cx="435733" cy="455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sp>
          <p:nvSpPr>
            <p:cNvPr id="187" name="ZoneTexte 186"/>
            <p:cNvSpPr txBox="1"/>
            <p:nvPr/>
          </p:nvSpPr>
          <p:spPr>
            <a:xfrm>
              <a:off x="4077271" y="4353230"/>
              <a:ext cx="477251" cy="735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88" name="Connecteur droit 187"/>
            <p:cNvCxnSpPr/>
            <p:nvPr/>
          </p:nvCxnSpPr>
          <p:spPr>
            <a:xfrm flipH="1">
              <a:off x="4285674" y="4240080"/>
              <a:ext cx="68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ZoneTexte 188"/>
            <p:cNvSpPr txBox="1"/>
            <p:nvPr/>
          </p:nvSpPr>
          <p:spPr>
            <a:xfrm>
              <a:off x="4766323" y="4597011"/>
              <a:ext cx="4772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90" name="Connecteur droit 189"/>
            <p:cNvCxnSpPr/>
            <p:nvPr/>
          </p:nvCxnSpPr>
          <p:spPr>
            <a:xfrm flipH="1">
              <a:off x="4285674" y="4240080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/>
            <p:cNvCxnSpPr/>
            <p:nvPr/>
          </p:nvCxnSpPr>
          <p:spPr>
            <a:xfrm flipH="1">
              <a:off x="4980816" y="4240080"/>
              <a:ext cx="0" cy="2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Rectangle 200"/>
            <p:cNvSpPr/>
            <p:nvPr/>
          </p:nvSpPr>
          <p:spPr>
            <a:xfrm>
              <a:off x="1106138" y="3368091"/>
              <a:ext cx="36000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5806718" y="-1522555"/>
            <a:ext cx="5388075" cy="5702770"/>
            <a:chOff x="5806718" y="-1788023"/>
            <a:chExt cx="5388075" cy="5702770"/>
          </a:xfrm>
        </p:grpSpPr>
        <p:sp>
          <p:nvSpPr>
            <p:cNvPr id="202" name="Rectangle 201"/>
            <p:cNvSpPr/>
            <p:nvPr/>
          </p:nvSpPr>
          <p:spPr>
            <a:xfrm>
              <a:off x="5877877" y="103973"/>
              <a:ext cx="36000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204" name="Grouper 5"/>
            <p:cNvGrpSpPr/>
            <p:nvPr/>
          </p:nvGrpSpPr>
          <p:grpSpPr>
            <a:xfrm>
              <a:off x="5917094" y="3121017"/>
              <a:ext cx="5175151" cy="324000"/>
              <a:chOff x="1454017" y="2438723"/>
              <a:chExt cx="5175151" cy="324000"/>
            </a:xfrm>
          </p:grpSpPr>
          <p:cxnSp>
            <p:nvCxnSpPr>
              <p:cNvPr id="220" name="Connecteur droit 219"/>
              <p:cNvCxnSpPr/>
              <p:nvPr/>
            </p:nvCxnSpPr>
            <p:spPr>
              <a:xfrm>
                <a:off x="1454017" y="2759510"/>
                <a:ext cx="3492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Rectangle 220"/>
              <p:cNvSpPr/>
              <p:nvPr/>
            </p:nvSpPr>
            <p:spPr>
              <a:xfrm>
                <a:off x="4937168" y="2438723"/>
                <a:ext cx="1692000" cy="32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VEGF-C</a:t>
                </a:r>
              </a:p>
            </p:txBody>
          </p:sp>
        </p:grpSp>
        <p:cxnSp>
          <p:nvCxnSpPr>
            <p:cNvPr id="205" name="Connecteur droit 204"/>
            <p:cNvCxnSpPr/>
            <p:nvPr/>
          </p:nvCxnSpPr>
          <p:spPr>
            <a:xfrm>
              <a:off x="7998280" y="3322984"/>
              <a:ext cx="864000" cy="0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ZoneTexte 205"/>
            <p:cNvSpPr txBox="1"/>
            <p:nvPr/>
          </p:nvSpPr>
          <p:spPr>
            <a:xfrm>
              <a:off x="7938000" y="3483950"/>
              <a:ext cx="95105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latin typeface="Arial" panose="020B0604020202020204" pitchFamily="34" charset="0"/>
                  <a:cs typeface="Arial" panose="020B0604020202020204" pitchFamily="34" charset="0"/>
                </a:rPr>
                <a:t>NF-</a:t>
              </a:r>
              <a:r>
                <a:rPr lang="el-GR" b="1" dirty="0"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fr-FR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cxnSp>
          <p:nvCxnSpPr>
            <p:cNvPr id="207" name="Connecteur droit 206"/>
            <p:cNvCxnSpPr/>
            <p:nvPr/>
          </p:nvCxnSpPr>
          <p:spPr>
            <a:xfrm flipH="1" flipV="1">
              <a:off x="7088557" y="2885439"/>
              <a:ext cx="827948" cy="338622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8" name="Grouper 19"/>
            <p:cNvGrpSpPr/>
            <p:nvPr/>
          </p:nvGrpSpPr>
          <p:grpSpPr>
            <a:xfrm>
              <a:off x="5917096" y="3509754"/>
              <a:ext cx="5175154" cy="324000"/>
              <a:chOff x="1454018" y="2452577"/>
              <a:chExt cx="5175154" cy="324000"/>
            </a:xfrm>
          </p:grpSpPr>
          <p:cxnSp>
            <p:nvCxnSpPr>
              <p:cNvPr id="218" name="Connecteur droit 217"/>
              <p:cNvCxnSpPr/>
              <p:nvPr/>
            </p:nvCxnSpPr>
            <p:spPr>
              <a:xfrm flipV="1">
                <a:off x="1454018" y="2773365"/>
                <a:ext cx="3492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Rectangle 218"/>
              <p:cNvSpPr/>
              <p:nvPr/>
            </p:nvSpPr>
            <p:spPr>
              <a:xfrm>
                <a:off x="4937172" y="2452577"/>
                <a:ext cx="1692000" cy="32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LUCIFERASE</a:t>
                </a:r>
              </a:p>
            </p:txBody>
          </p:sp>
        </p:grpSp>
        <p:sp>
          <p:nvSpPr>
            <p:cNvPr id="209" name="ZoneTexte 208"/>
            <p:cNvSpPr txBox="1"/>
            <p:nvPr/>
          </p:nvSpPr>
          <p:spPr>
            <a:xfrm>
              <a:off x="5925129" y="2580519"/>
              <a:ext cx="2587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GAAAC</a:t>
              </a:r>
              <a:r>
                <a:rPr lang="fr-FR" b="1" dirty="0">
                  <a:latin typeface="Arial" panose="020B0604020202020204" pitchFamily="34" charset="0"/>
                  <a:cs typeface="Arial" panose="020B0604020202020204" pitchFamily="34" charset="0"/>
                </a:rPr>
                <a:t>GG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GGAGCTC</a:t>
              </a:r>
              <a:endParaRPr lang="en-US" dirty="0"/>
            </a:p>
          </p:txBody>
        </p:sp>
        <p:sp>
          <p:nvSpPr>
            <p:cNvPr id="210" name="ZoneTexte 209"/>
            <p:cNvSpPr txBox="1"/>
            <p:nvPr/>
          </p:nvSpPr>
          <p:spPr>
            <a:xfrm>
              <a:off x="8607052" y="2583266"/>
              <a:ext cx="2587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GAAAC</a:t>
              </a:r>
              <a:r>
                <a:rPr lang="fr-FR" b="1" dirty="0">
                  <a:latin typeface="Arial" panose="020B0604020202020204" pitchFamily="34" charset="0"/>
                  <a:cs typeface="Arial" panose="020B0604020202020204" pitchFamily="34" charset="0"/>
                </a:rPr>
                <a:t>AA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GGAGCTC</a:t>
              </a:r>
              <a:endParaRPr lang="en-US" dirty="0"/>
            </a:p>
          </p:txBody>
        </p:sp>
        <p:cxnSp>
          <p:nvCxnSpPr>
            <p:cNvPr id="211" name="Connecteur droit 210"/>
            <p:cNvCxnSpPr/>
            <p:nvPr/>
          </p:nvCxnSpPr>
          <p:spPr>
            <a:xfrm flipV="1">
              <a:off x="8923235" y="2879862"/>
              <a:ext cx="786465" cy="334374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Rectangle 178"/>
            <p:cNvSpPr/>
            <p:nvPr/>
          </p:nvSpPr>
          <p:spPr>
            <a:xfrm>
              <a:off x="5863022" y="103245"/>
              <a:ext cx="5277468" cy="38115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8" name="Graphique 4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361797"/>
                </p:ext>
              </p:extLst>
            </p:nvPr>
          </p:nvGraphicFramePr>
          <p:xfrm>
            <a:off x="5806718" y="-1788023"/>
            <a:ext cx="5331600" cy="4388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49" name="Connecteur droit 48"/>
            <p:cNvCxnSpPr/>
            <p:nvPr/>
          </p:nvCxnSpPr>
          <p:spPr>
            <a:xfrm flipH="1" flipV="1">
              <a:off x="9449980" y="716411"/>
              <a:ext cx="0" cy="828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 flipV="1">
              <a:off x="9742949" y="1744737"/>
              <a:ext cx="435732" cy="45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cxnSp>
          <p:nvCxnSpPr>
            <p:cNvPr id="51" name="Connecteur droit 50"/>
            <p:cNvCxnSpPr/>
            <p:nvPr/>
          </p:nvCxnSpPr>
          <p:spPr>
            <a:xfrm flipH="1" flipV="1">
              <a:off x="7332069" y="729487"/>
              <a:ext cx="2124000" cy="11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flipH="1" flipV="1">
              <a:off x="7332069" y="731167"/>
              <a:ext cx="1" cy="21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flipV="1">
              <a:off x="9943174" y="860090"/>
              <a:ext cx="0" cy="68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 flipV="1">
              <a:off x="10102066" y="1797244"/>
              <a:ext cx="6080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cxnSp>
          <p:nvCxnSpPr>
            <p:cNvPr id="55" name="Connecteur droit 54"/>
            <p:cNvCxnSpPr/>
            <p:nvPr/>
          </p:nvCxnSpPr>
          <p:spPr>
            <a:xfrm flipH="1" flipV="1">
              <a:off x="7797052" y="856195"/>
              <a:ext cx="214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 flipH="1" flipV="1">
              <a:off x="7796767" y="856124"/>
              <a:ext cx="1" cy="10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>
              <a:off x="9279102" y="2596431"/>
              <a:ext cx="133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flipV="1">
              <a:off x="7146713" y="2601744"/>
              <a:ext cx="13258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9713631" y="1567197"/>
              <a:ext cx="477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§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10163538" y="1568974"/>
              <a:ext cx="477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§</a:t>
              </a:r>
            </a:p>
          </p:txBody>
        </p:sp>
        <p:sp>
          <p:nvSpPr>
            <p:cNvPr id="61" name="ZoneTexte 60"/>
            <p:cNvSpPr txBox="1"/>
            <p:nvPr/>
          </p:nvSpPr>
          <p:spPr>
            <a:xfrm flipV="1">
              <a:off x="9161251" y="1803866"/>
              <a:ext cx="6080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cxnSp>
          <p:nvCxnSpPr>
            <p:cNvPr id="63" name="Connecteur droit 62"/>
            <p:cNvCxnSpPr/>
            <p:nvPr/>
          </p:nvCxnSpPr>
          <p:spPr>
            <a:xfrm flipH="1" flipV="1">
              <a:off x="8273920" y="993847"/>
              <a:ext cx="2124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H="1" flipV="1">
              <a:off x="8273635" y="993776"/>
              <a:ext cx="1" cy="720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 flipV="1">
              <a:off x="10402163" y="985122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/>
            <p:cNvSpPr txBox="1"/>
            <p:nvPr/>
          </p:nvSpPr>
          <p:spPr>
            <a:xfrm>
              <a:off x="9217292" y="1560432"/>
              <a:ext cx="477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§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856001" y="4286418"/>
            <a:ext cx="5285665" cy="2503122"/>
            <a:chOff x="5856001" y="4020950"/>
            <a:chExt cx="5285665" cy="2503122"/>
          </a:xfrm>
        </p:grpSpPr>
        <p:graphicFrame>
          <p:nvGraphicFramePr>
            <p:cNvPr id="75" name="Graphique 7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74956345"/>
                </p:ext>
              </p:extLst>
            </p:nvPr>
          </p:nvGraphicFramePr>
          <p:xfrm>
            <a:off x="6465771" y="4157749"/>
            <a:ext cx="4541443" cy="2353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1" name="Rectangle 80"/>
            <p:cNvSpPr/>
            <p:nvPr/>
          </p:nvSpPr>
          <p:spPr>
            <a:xfrm>
              <a:off x="5864198" y="4027434"/>
              <a:ext cx="5277468" cy="24641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18776" y="6231788"/>
              <a:ext cx="3621560" cy="221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6859007" y="6185518"/>
              <a:ext cx="39139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0 Gy               X8 Gy               P8 Gy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56599" y="4260355"/>
              <a:ext cx="216524" cy="1971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6144628" y="4218709"/>
              <a:ext cx="526874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pPr algn="r"/>
              <a:endParaRPr 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5856001" y="4550442"/>
              <a:ext cx="430887" cy="144479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% of Control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78744" y="4020950"/>
              <a:ext cx="36000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grpSp>
          <p:nvGrpSpPr>
            <p:cNvPr id="3" name="Groupe 2"/>
            <p:cNvGrpSpPr/>
            <p:nvPr/>
          </p:nvGrpSpPr>
          <p:grpSpPr>
            <a:xfrm>
              <a:off x="7394474" y="4442379"/>
              <a:ext cx="2927107" cy="838735"/>
              <a:chOff x="7527206" y="4442379"/>
              <a:chExt cx="2927107" cy="838735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7527206" y="4442379"/>
                <a:ext cx="170151" cy="2340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Connecteur droit 71"/>
              <p:cNvCxnSpPr/>
              <p:nvPr/>
            </p:nvCxnSpPr>
            <p:spPr>
              <a:xfrm flipH="1">
                <a:off x="10412971" y="5043561"/>
                <a:ext cx="0" cy="23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/>
              <p:cNvCxnSpPr/>
              <p:nvPr/>
            </p:nvCxnSpPr>
            <p:spPr>
              <a:xfrm flipH="1" flipV="1">
                <a:off x="10389513" y="5281114"/>
                <a:ext cx="648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ZoneTexte 73"/>
          <p:cNvSpPr txBox="1"/>
          <p:nvPr/>
        </p:nvSpPr>
        <p:spPr>
          <a:xfrm>
            <a:off x="6671502" y="4285827"/>
            <a:ext cx="448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Luciferase Activity -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NF-</a:t>
            </a:r>
            <a:r>
              <a:rPr lang="el-G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Promoter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ZoneTexte 75"/>
          <p:cNvSpPr txBox="1"/>
          <p:nvPr/>
        </p:nvSpPr>
        <p:spPr>
          <a:xfrm flipV="1">
            <a:off x="8684529" y="4819037"/>
            <a:ext cx="435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</a:p>
        </p:txBody>
      </p:sp>
      <p:grpSp>
        <p:nvGrpSpPr>
          <p:cNvPr id="103" name="Groupe 102"/>
          <p:cNvGrpSpPr/>
          <p:nvPr/>
        </p:nvGrpSpPr>
        <p:grpSpPr>
          <a:xfrm>
            <a:off x="1103445" y="372286"/>
            <a:ext cx="4651200" cy="3139200"/>
            <a:chOff x="955964" y="401782"/>
            <a:chExt cx="4636800" cy="3139200"/>
          </a:xfrm>
        </p:grpSpPr>
        <p:graphicFrame>
          <p:nvGraphicFramePr>
            <p:cNvPr id="104" name="Graphique 103"/>
            <p:cNvGraphicFramePr/>
            <p:nvPr>
              <p:extLst>
                <p:ext uri="{D42A27DB-BD31-4B8C-83A1-F6EECF244321}">
                  <p14:modId xmlns:p14="http://schemas.microsoft.com/office/powerpoint/2010/main" val="1173745707"/>
                </p:ext>
              </p:extLst>
            </p:nvPr>
          </p:nvGraphicFramePr>
          <p:xfrm>
            <a:off x="955964" y="401782"/>
            <a:ext cx="4636800" cy="313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105" name="Connecteur droit 104"/>
            <p:cNvCxnSpPr>
              <a:cxnSpLocks/>
            </p:cNvCxnSpPr>
            <p:nvPr/>
          </p:nvCxnSpPr>
          <p:spPr>
            <a:xfrm>
              <a:off x="1762650" y="3006231"/>
              <a:ext cx="9331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>
              <a:cxnSpLocks/>
            </p:cNvCxnSpPr>
            <p:nvPr/>
          </p:nvCxnSpPr>
          <p:spPr>
            <a:xfrm>
              <a:off x="3141772" y="3006231"/>
              <a:ext cx="9331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>
              <a:cxnSpLocks/>
            </p:cNvCxnSpPr>
            <p:nvPr/>
          </p:nvCxnSpPr>
          <p:spPr>
            <a:xfrm>
              <a:off x="4507482" y="3006231"/>
              <a:ext cx="9331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ZoneTexte 107"/>
            <p:cNvSpPr txBox="1"/>
            <p:nvPr/>
          </p:nvSpPr>
          <p:spPr>
            <a:xfrm>
              <a:off x="1964044" y="2974450"/>
              <a:ext cx="5895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48 h</a:t>
              </a: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3325924" y="2974450"/>
              <a:ext cx="5895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72 h</a:t>
              </a: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4675642" y="2977101"/>
              <a:ext cx="5895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96 h</a:t>
              </a:r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3474712" y="1624821"/>
              <a:ext cx="298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3814840" y="1615922"/>
              <a:ext cx="298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4717240" y="1191944"/>
              <a:ext cx="4767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5099779" y="1178089"/>
              <a:ext cx="4767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</a:p>
          </p:txBody>
        </p:sp>
      </p:grpSp>
      <p:sp>
        <p:nvSpPr>
          <p:cNvPr id="115" name="Rectangle 114"/>
          <p:cNvSpPr/>
          <p:nvPr/>
        </p:nvSpPr>
        <p:spPr>
          <a:xfrm>
            <a:off x="1106138" y="373330"/>
            <a:ext cx="360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7541197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1619</TotalTime>
  <Words>87</Words>
  <Application>Microsoft Office PowerPoint</Application>
  <PresentationFormat>Grand écran</PresentationFormat>
  <Paragraphs>50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Marilena Plesu</dc:creator>
  <cp:lastModifiedBy>Marilena Plesu</cp:lastModifiedBy>
  <cp:revision>55</cp:revision>
  <dcterms:created xsi:type="dcterms:W3CDTF">2016-06-23T10:48:08Z</dcterms:created>
  <dcterms:modified xsi:type="dcterms:W3CDTF">2017-02-12T07:32:15Z</dcterms:modified>
</cp:coreProperties>
</file>