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10150475" cy="7589838"/>
  <p:notesSz cx="6858000" cy="9144000"/>
  <p:defaultTextStyle>
    <a:defPPr>
      <a:defRPr lang="en-US"/>
    </a:defPPr>
    <a:lvl1pPr marL="0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1pPr>
    <a:lvl2pPr marL="313045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2pPr>
    <a:lvl3pPr marL="626090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3pPr>
    <a:lvl4pPr marL="939135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4pPr>
    <a:lvl5pPr marL="1252179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5pPr>
    <a:lvl6pPr marL="1565224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6pPr>
    <a:lvl7pPr marL="1878269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7pPr>
    <a:lvl8pPr marL="2191314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8pPr>
    <a:lvl9pPr marL="2504359" algn="l" defTabSz="626090" rtl="0" eaLnBrk="1" latinLnBrk="0" hangingPunct="1">
      <a:defRPr sz="1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5AAF439-4A0C-44CE-8523-929DFB36AD27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ez-Marin, David" initials="MD" lastIdx="1" clrIdx="0">
    <p:extLst>
      <p:ext uri="{19B8F6BF-5375-455C-9EA6-DF929625EA0E}">
        <p15:presenceInfo xmlns:p15="http://schemas.microsoft.com/office/powerpoint/2012/main" userId="S-1-5-21-1454471165-2000478354-1801674531-3936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286" y="1242134"/>
            <a:ext cx="8627904" cy="2642388"/>
          </a:xfrm>
        </p:spPr>
        <p:txBody>
          <a:bodyPr anchor="b"/>
          <a:lstStyle>
            <a:lvl1pPr algn="ctr">
              <a:defRPr sz="6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8810" y="3986423"/>
            <a:ext cx="7612856" cy="1832453"/>
          </a:xfrm>
        </p:spPr>
        <p:txBody>
          <a:bodyPr/>
          <a:lstStyle>
            <a:lvl1pPr marL="0" indent="0" algn="ctr">
              <a:buNone/>
              <a:defRPr sz="2656"/>
            </a:lvl1pPr>
            <a:lvl2pPr marL="505983" indent="0" algn="ctr">
              <a:buNone/>
              <a:defRPr sz="2213"/>
            </a:lvl2pPr>
            <a:lvl3pPr marL="1011966" indent="0" algn="ctr">
              <a:buNone/>
              <a:defRPr sz="1992"/>
            </a:lvl3pPr>
            <a:lvl4pPr marL="1517950" indent="0" algn="ctr">
              <a:buNone/>
              <a:defRPr sz="1771"/>
            </a:lvl4pPr>
            <a:lvl5pPr marL="2023933" indent="0" algn="ctr">
              <a:buNone/>
              <a:defRPr sz="1771"/>
            </a:lvl5pPr>
            <a:lvl6pPr marL="2529916" indent="0" algn="ctr">
              <a:buNone/>
              <a:defRPr sz="1771"/>
            </a:lvl6pPr>
            <a:lvl7pPr marL="3035899" indent="0" algn="ctr">
              <a:buNone/>
              <a:defRPr sz="1771"/>
            </a:lvl7pPr>
            <a:lvl8pPr marL="3541883" indent="0" algn="ctr">
              <a:buNone/>
              <a:defRPr sz="1771"/>
            </a:lvl8pPr>
            <a:lvl9pPr marL="4047866" indent="0" algn="ctr">
              <a:buNone/>
              <a:defRPr sz="17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2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3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3934" y="404089"/>
            <a:ext cx="2188696" cy="6432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7846" y="404089"/>
            <a:ext cx="6439208" cy="64320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9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6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559" y="1892191"/>
            <a:ext cx="8754785" cy="3157161"/>
          </a:xfrm>
        </p:spPr>
        <p:txBody>
          <a:bodyPr anchor="b"/>
          <a:lstStyle>
            <a:lvl1pPr>
              <a:defRPr sz="6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559" y="5079220"/>
            <a:ext cx="8754785" cy="1660277"/>
          </a:xfrm>
        </p:spPr>
        <p:txBody>
          <a:bodyPr/>
          <a:lstStyle>
            <a:lvl1pPr marL="0" indent="0">
              <a:buNone/>
              <a:defRPr sz="2656">
                <a:solidFill>
                  <a:schemeClr val="tx1"/>
                </a:solidFill>
              </a:defRPr>
            </a:lvl1pPr>
            <a:lvl2pPr marL="505983" indent="0">
              <a:buNone/>
              <a:defRPr sz="2213">
                <a:solidFill>
                  <a:schemeClr val="tx1">
                    <a:tint val="75000"/>
                  </a:schemeClr>
                </a:solidFill>
              </a:defRPr>
            </a:lvl2pPr>
            <a:lvl3pPr marL="1011966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3pPr>
            <a:lvl4pPr marL="1517950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4pPr>
            <a:lvl5pPr marL="2023933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5pPr>
            <a:lvl6pPr marL="2529916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6pPr>
            <a:lvl7pPr marL="3035899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7pPr>
            <a:lvl8pPr marL="3541883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8pPr>
            <a:lvl9pPr marL="4047866" indent="0">
              <a:buNone/>
              <a:defRPr sz="17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2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7845" y="2020443"/>
            <a:ext cx="4313952" cy="4815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8678" y="2020443"/>
            <a:ext cx="4313952" cy="4815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92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67" y="404090"/>
            <a:ext cx="8754785" cy="14670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168" y="1860565"/>
            <a:ext cx="4294126" cy="911834"/>
          </a:xfrm>
        </p:spPr>
        <p:txBody>
          <a:bodyPr anchor="b"/>
          <a:lstStyle>
            <a:lvl1pPr marL="0" indent="0">
              <a:buNone/>
              <a:defRPr sz="2656" b="1"/>
            </a:lvl1pPr>
            <a:lvl2pPr marL="505983" indent="0">
              <a:buNone/>
              <a:defRPr sz="2213" b="1"/>
            </a:lvl2pPr>
            <a:lvl3pPr marL="1011966" indent="0">
              <a:buNone/>
              <a:defRPr sz="1992" b="1"/>
            </a:lvl3pPr>
            <a:lvl4pPr marL="1517950" indent="0">
              <a:buNone/>
              <a:defRPr sz="1771" b="1"/>
            </a:lvl4pPr>
            <a:lvl5pPr marL="2023933" indent="0">
              <a:buNone/>
              <a:defRPr sz="1771" b="1"/>
            </a:lvl5pPr>
            <a:lvl6pPr marL="2529916" indent="0">
              <a:buNone/>
              <a:defRPr sz="1771" b="1"/>
            </a:lvl6pPr>
            <a:lvl7pPr marL="3035899" indent="0">
              <a:buNone/>
              <a:defRPr sz="1771" b="1"/>
            </a:lvl7pPr>
            <a:lvl8pPr marL="3541883" indent="0">
              <a:buNone/>
              <a:defRPr sz="1771" b="1"/>
            </a:lvl8pPr>
            <a:lvl9pPr marL="4047866" indent="0">
              <a:buNone/>
              <a:defRPr sz="17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168" y="2772399"/>
            <a:ext cx="4294126" cy="40777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8679" y="1860565"/>
            <a:ext cx="4315274" cy="911834"/>
          </a:xfrm>
        </p:spPr>
        <p:txBody>
          <a:bodyPr anchor="b"/>
          <a:lstStyle>
            <a:lvl1pPr marL="0" indent="0">
              <a:buNone/>
              <a:defRPr sz="2656" b="1"/>
            </a:lvl1pPr>
            <a:lvl2pPr marL="505983" indent="0">
              <a:buNone/>
              <a:defRPr sz="2213" b="1"/>
            </a:lvl2pPr>
            <a:lvl3pPr marL="1011966" indent="0">
              <a:buNone/>
              <a:defRPr sz="1992" b="1"/>
            </a:lvl3pPr>
            <a:lvl4pPr marL="1517950" indent="0">
              <a:buNone/>
              <a:defRPr sz="1771" b="1"/>
            </a:lvl4pPr>
            <a:lvl5pPr marL="2023933" indent="0">
              <a:buNone/>
              <a:defRPr sz="1771" b="1"/>
            </a:lvl5pPr>
            <a:lvl6pPr marL="2529916" indent="0">
              <a:buNone/>
              <a:defRPr sz="1771" b="1"/>
            </a:lvl6pPr>
            <a:lvl7pPr marL="3035899" indent="0">
              <a:buNone/>
              <a:defRPr sz="1771" b="1"/>
            </a:lvl7pPr>
            <a:lvl8pPr marL="3541883" indent="0">
              <a:buNone/>
              <a:defRPr sz="1771" b="1"/>
            </a:lvl8pPr>
            <a:lvl9pPr marL="4047866" indent="0">
              <a:buNone/>
              <a:defRPr sz="17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38679" y="2772399"/>
            <a:ext cx="4315274" cy="40777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4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56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0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67" y="505989"/>
            <a:ext cx="3273792" cy="1770962"/>
          </a:xfrm>
        </p:spPr>
        <p:txBody>
          <a:bodyPr anchor="b"/>
          <a:lstStyle>
            <a:lvl1pPr>
              <a:defRPr sz="35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5274" y="1092798"/>
            <a:ext cx="5138678" cy="5393704"/>
          </a:xfrm>
        </p:spPr>
        <p:txBody>
          <a:bodyPr/>
          <a:lstStyle>
            <a:lvl1pPr>
              <a:defRPr sz="3541"/>
            </a:lvl1pPr>
            <a:lvl2pPr>
              <a:defRPr sz="3099"/>
            </a:lvl2pPr>
            <a:lvl3pPr>
              <a:defRPr sz="2656"/>
            </a:lvl3pPr>
            <a:lvl4pPr>
              <a:defRPr sz="2213"/>
            </a:lvl4pPr>
            <a:lvl5pPr>
              <a:defRPr sz="2213"/>
            </a:lvl5pPr>
            <a:lvl6pPr>
              <a:defRPr sz="2213"/>
            </a:lvl6pPr>
            <a:lvl7pPr>
              <a:defRPr sz="2213"/>
            </a:lvl7pPr>
            <a:lvl8pPr>
              <a:defRPr sz="2213"/>
            </a:lvl8pPr>
            <a:lvl9pPr>
              <a:defRPr sz="22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67" y="2276951"/>
            <a:ext cx="3273792" cy="4218334"/>
          </a:xfrm>
        </p:spPr>
        <p:txBody>
          <a:bodyPr/>
          <a:lstStyle>
            <a:lvl1pPr marL="0" indent="0">
              <a:buNone/>
              <a:defRPr sz="1771"/>
            </a:lvl1pPr>
            <a:lvl2pPr marL="505983" indent="0">
              <a:buNone/>
              <a:defRPr sz="1549"/>
            </a:lvl2pPr>
            <a:lvl3pPr marL="1011966" indent="0">
              <a:buNone/>
              <a:defRPr sz="1328"/>
            </a:lvl3pPr>
            <a:lvl4pPr marL="1517950" indent="0">
              <a:buNone/>
              <a:defRPr sz="1107"/>
            </a:lvl4pPr>
            <a:lvl5pPr marL="2023933" indent="0">
              <a:buNone/>
              <a:defRPr sz="1107"/>
            </a:lvl5pPr>
            <a:lvl6pPr marL="2529916" indent="0">
              <a:buNone/>
              <a:defRPr sz="1107"/>
            </a:lvl6pPr>
            <a:lvl7pPr marL="3035899" indent="0">
              <a:buNone/>
              <a:defRPr sz="1107"/>
            </a:lvl7pPr>
            <a:lvl8pPr marL="3541883" indent="0">
              <a:buNone/>
              <a:defRPr sz="1107"/>
            </a:lvl8pPr>
            <a:lvl9pPr marL="4047866" indent="0">
              <a:buNone/>
              <a:defRPr sz="11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33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67" y="505989"/>
            <a:ext cx="3273792" cy="1770962"/>
          </a:xfrm>
        </p:spPr>
        <p:txBody>
          <a:bodyPr anchor="b"/>
          <a:lstStyle>
            <a:lvl1pPr>
              <a:defRPr sz="35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5274" y="1092798"/>
            <a:ext cx="5138678" cy="5393704"/>
          </a:xfrm>
        </p:spPr>
        <p:txBody>
          <a:bodyPr anchor="t"/>
          <a:lstStyle>
            <a:lvl1pPr marL="0" indent="0">
              <a:buNone/>
              <a:defRPr sz="3541"/>
            </a:lvl1pPr>
            <a:lvl2pPr marL="505983" indent="0">
              <a:buNone/>
              <a:defRPr sz="3099"/>
            </a:lvl2pPr>
            <a:lvl3pPr marL="1011966" indent="0">
              <a:buNone/>
              <a:defRPr sz="2656"/>
            </a:lvl3pPr>
            <a:lvl4pPr marL="1517950" indent="0">
              <a:buNone/>
              <a:defRPr sz="2213"/>
            </a:lvl4pPr>
            <a:lvl5pPr marL="2023933" indent="0">
              <a:buNone/>
              <a:defRPr sz="2213"/>
            </a:lvl5pPr>
            <a:lvl6pPr marL="2529916" indent="0">
              <a:buNone/>
              <a:defRPr sz="2213"/>
            </a:lvl6pPr>
            <a:lvl7pPr marL="3035899" indent="0">
              <a:buNone/>
              <a:defRPr sz="2213"/>
            </a:lvl7pPr>
            <a:lvl8pPr marL="3541883" indent="0">
              <a:buNone/>
              <a:defRPr sz="2213"/>
            </a:lvl8pPr>
            <a:lvl9pPr marL="4047866" indent="0">
              <a:buNone/>
              <a:defRPr sz="221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167" y="2276951"/>
            <a:ext cx="3273792" cy="4218334"/>
          </a:xfrm>
        </p:spPr>
        <p:txBody>
          <a:bodyPr/>
          <a:lstStyle>
            <a:lvl1pPr marL="0" indent="0">
              <a:buNone/>
              <a:defRPr sz="1771"/>
            </a:lvl1pPr>
            <a:lvl2pPr marL="505983" indent="0">
              <a:buNone/>
              <a:defRPr sz="1549"/>
            </a:lvl2pPr>
            <a:lvl3pPr marL="1011966" indent="0">
              <a:buNone/>
              <a:defRPr sz="1328"/>
            </a:lvl3pPr>
            <a:lvl4pPr marL="1517950" indent="0">
              <a:buNone/>
              <a:defRPr sz="1107"/>
            </a:lvl4pPr>
            <a:lvl5pPr marL="2023933" indent="0">
              <a:buNone/>
              <a:defRPr sz="1107"/>
            </a:lvl5pPr>
            <a:lvl6pPr marL="2529916" indent="0">
              <a:buNone/>
              <a:defRPr sz="1107"/>
            </a:lvl6pPr>
            <a:lvl7pPr marL="3035899" indent="0">
              <a:buNone/>
              <a:defRPr sz="1107"/>
            </a:lvl7pPr>
            <a:lvl8pPr marL="3541883" indent="0">
              <a:buNone/>
              <a:defRPr sz="1107"/>
            </a:lvl8pPr>
            <a:lvl9pPr marL="4047866" indent="0">
              <a:buNone/>
              <a:defRPr sz="11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0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7845" y="404090"/>
            <a:ext cx="8754785" cy="1467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7845" y="2020443"/>
            <a:ext cx="8754785" cy="4815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7845" y="7034657"/>
            <a:ext cx="2283857" cy="404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A6905-A898-40C0-ACB9-F817B564A33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2345" y="7034657"/>
            <a:ext cx="3425785" cy="404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8773" y="7034657"/>
            <a:ext cx="2283857" cy="404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0D38-6E47-427F-9A7F-D2986B3F4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0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11966" rtl="0" eaLnBrk="1" latinLnBrk="0" hangingPunct="1">
        <a:lnSpc>
          <a:spcPct val="90000"/>
        </a:lnSpc>
        <a:spcBef>
          <a:spcPct val="0"/>
        </a:spcBef>
        <a:buNone/>
        <a:defRPr sz="48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992" indent="-252992" algn="l" defTabSz="1011966" rtl="0" eaLnBrk="1" latinLnBrk="0" hangingPunct="1">
        <a:lnSpc>
          <a:spcPct val="90000"/>
        </a:lnSpc>
        <a:spcBef>
          <a:spcPts val="1107"/>
        </a:spcBef>
        <a:buFont typeface="Arial" panose="020B0604020202020204" pitchFamily="34" charset="0"/>
        <a:buChar char="•"/>
        <a:defRPr sz="3099" kern="1200">
          <a:solidFill>
            <a:schemeClr val="tx1"/>
          </a:solidFill>
          <a:latin typeface="+mn-lt"/>
          <a:ea typeface="+mn-ea"/>
          <a:cs typeface="+mn-cs"/>
        </a:defRPr>
      </a:lvl1pPr>
      <a:lvl2pPr marL="758975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2656" kern="1200">
          <a:solidFill>
            <a:schemeClr val="tx1"/>
          </a:solidFill>
          <a:latin typeface="+mn-lt"/>
          <a:ea typeface="+mn-ea"/>
          <a:cs typeface="+mn-cs"/>
        </a:defRPr>
      </a:lvl2pPr>
      <a:lvl3pPr marL="1264958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2213" kern="1200">
          <a:solidFill>
            <a:schemeClr val="tx1"/>
          </a:solidFill>
          <a:latin typeface="+mn-lt"/>
          <a:ea typeface="+mn-ea"/>
          <a:cs typeface="+mn-cs"/>
        </a:defRPr>
      </a:lvl3pPr>
      <a:lvl4pPr marL="1770941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4pPr>
      <a:lvl5pPr marL="2276925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5pPr>
      <a:lvl6pPr marL="2782908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6pPr>
      <a:lvl7pPr marL="3288891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7pPr>
      <a:lvl8pPr marL="3794874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8pPr>
      <a:lvl9pPr marL="4300858" indent="-252992" algn="l" defTabSz="1011966" rtl="0" eaLnBrk="1" latinLnBrk="0" hangingPunct="1">
        <a:lnSpc>
          <a:spcPct val="90000"/>
        </a:lnSpc>
        <a:spcBef>
          <a:spcPts val="553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1pPr>
      <a:lvl2pPr marL="505983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2pPr>
      <a:lvl3pPr marL="1011966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17950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4pPr>
      <a:lvl5pPr marL="2023933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5pPr>
      <a:lvl6pPr marL="2529916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6pPr>
      <a:lvl7pPr marL="3035899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7pPr>
      <a:lvl8pPr marL="3541883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8pPr>
      <a:lvl9pPr marL="4047866" algn="l" defTabSz="1011966" rtl="0" eaLnBrk="1" latinLnBrk="0" hangingPunct="1">
        <a:defRPr sz="1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208904"/>
              </p:ext>
            </p:extLst>
          </p:nvPr>
        </p:nvGraphicFramePr>
        <p:xfrm>
          <a:off x="330927" y="1280157"/>
          <a:ext cx="9346474" cy="377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9011">
                  <a:extLst>
                    <a:ext uri="{9D8B030D-6E8A-4147-A177-3AD203B41FA5}">
                      <a16:colId xmlns="" xmlns:a16="http://schemas.microsoft.com/office/drawing/2014/main" val="1868958347"/>
                    </a:ext>
                  </a:extLst>
                </a:gridCol>
                <a:gridCol w="3284249">
                  <a:extLst>
                    <a:ext uri="{9D8B030D-6E8A-4147-A177-3AD203B41FA5}">
                      <a16:colId xmlns="" xmlns:a16="http://schemas.microsoft.com/office/drawing/2014/main" val="1709789797"/>
                    </a:ext>
                  </a:extLst>
                </a:gridCol>
                <a:gridCol w="4863214">
                  <a:extLst>
                    <a:ext uri="{9D8B030D-6E8A-4147-A177-3AD203B41FA5}">
                      <a16:colId xmlns="" xmlns:a16="http://schemas.microsoft.com/office/drawing/2014/main" val="2526319304"/>
                    </a:ext>
                  </a:extLst>
                </a:gridCol>
              </a:tblGrid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>Metric</a:t>
                      </a:r>
                    </a:p>
                  </a:txBody>
                  <a:tcPr marL="76129" marR="76129" marT="38064" marB="38064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>Definition</a:t>
                      </a:r>
                    </a:p>
                  </a:txBody>
                  <a:tcPr marL="76129" marR="76129" marT="38064" marB="38064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>Wavenumber cm</a:t>
                      </a:r>
                      <a:r>
                        <a:rPr lang="en-US" sz="2000" b="1" baseline="30000" dirty="0">
                          <a:latin typeface="+mn-lt"/>
                          <a:cs typeface="Times New Roman" panose="02020603050405020304" pitchFamily="18" charset="0"/>
                        </a:rPr>
                        <a:t>-1</a:t>
                      </a:r>
                      <a:endParaRPr lang="en-US" sz="20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823708521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Center</a:t>
                      </a:r>
                      <a:r>
                        <a:rPr lang="en-US" sz="2000" b="0" baseline="0" dirty="0">
                          <a:latin typeface="+mn-lt"/>
                          <a:cs typeface="Times New Roman" panose="02020603050405020304" pitchFamily="18" charset="0"/>
                        </a:rPr>
                        <a:t> of Gravity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1594.00-1726.00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476820036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Center of Gravity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1216.00-1274.00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3603183638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Area Ratio</a:t>
                      </a: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2814.00-3006.00</a:t>
                      </a:r>
                      <a:r>
                        <a:rPr lang="en-US" sz="2000" b="0" u="none" strike="noStrike" baseline="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and</a:t>
                      </a: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1596.00-1734.00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749056759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Normal Area</a:t>
                      </a: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1070.00-1104.00,</a:t>
                      </a:r>
                      <a:r>
                        <a:rPr lang="en-US" sz="2000" b="0" u="none" strike="noStrike" baseline="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normalized to</a:t>
                      </a: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1652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606982942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Normal</a:t>
                      </a:r>
                      <a:r>
                        <a:rPr lang="en-US" sz="2000" b="0" baseline="0" dirty="0">
                          <a:latin typeface="+mn-lt"/>
                          <a:cs typeface="Times New Roman" panose="02020603050405020304" pitchFamily="18" charset="0"/>
                        </a:rPr>
                        <a:t> Area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2998.00-3700.00,</a:t>
                      </a:r>
                      <a:r>
                        <a:rPr lang="en-US" sz="2000" b="0" u="none" strike="noStrike" baseline="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normalized to </a:t>
                      </a: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3296.00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1123691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Height Ratio</a:t>
                      </a:r>
                    </a:p>
                  </a:txBody>
                  <a:tcPr marL="76129" marR="76129" marT="38064" marB="3806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1076.00: 1546.00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736101251"/>
                  </a:ext>
                </a:extLst>
              </a:tr>
              <a:tr h="47163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6129" marR="76129" marT="38064" marB="3806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Center of Gravity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984.00-1144.00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6129" marR="76129" marT="38064" marB="3806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822706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8038" y="5148999"/>
            <a:ext cx="7505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Supplemental Table 1.  Spectral metrics selected for </a:t>
            </a:r>
            <a:r>
              <a:rPr lang="en-US" sz="1600" dirty="0" smtClean="0"/>
              <a:t>Naïve Bayesian </a:t>
            </a:r>
            <a:r>
              <a:rPr lang="en-US" sz="1600" dirty="0"/>
              <a:t>classifier.</a:t>
            </a:r>
          </a:p>
        </p:txBody>
      </p:sp>
    </p:spTree>
    <p:extLst>
      <p:ext uri="{BB962C8B-B14F-4D97-AF65-F5344CB8AC3E}">
        <p14:creationId xmlns:p14="http://schemas.microsoft.com/office/powerpoint/2010/main" val="1061951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13230</TotalTime>
  <Words>59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UIC CoMD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FVPCA</dc:title>
  <dc:creator>Martinez-Marin, David</dc:creator>
  <cp:lastModifiedBy>Sreedhar, Hari</cp:lastModifiedBy>
  <cp:revision>64</cp:revision>
  <dcterms:created xsi:type="dcterms:W3CDTF">2016-05-06T17:08:58Z</dcterms:created>
  <dcterms:modified xsi:type="dcterms:W3CDTF">2016-08-05T20:03:08Z</dcterms:modified>
</cp:coreProperties>
</file>