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3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62" r:id="rId2"/>
    <p:sldId id="261" r:id="rId3"/>
  </p:sldIdLst>
  <p:sldSz cx="6858000" cy="9144000" type="screen4x3"/>
  <p:notesSz cx="6797675" cy="9928225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スタイル (中間)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92" autoAdjust="0"/>
    <p:restoredTop sz="94660"/>
  </p:normalViewPr>
  <p:slideViewPr>
    <p:cSldViewPr snapToGrid="0">
      <p:cViewPr>
        <p:scale>
          <a:sx n="120" d="100"/>
          <a:sy n="120" d="100"/>
        </p:scale>
        <p:origin x="666" y="-228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https://d.docs.live.net/ee97a5426a44882b/Immunoreg%20Lab/&#25237;&#31295;&#35542;&#25991;/MLN%20DC%20subsets/Kotaki%20manuscripts/For%20Immunology/Revise/Revise%20Experiments/&#19978;&#28381;&#12373;&#12435;&#12395;&#28193;&#12377;&#29992;&#12487;&#12540;&#12479;/CFSE%20proliferation%202/170310%20Kotaki%20analysis%20CFSE%202/10-Mar-2017.xls" TargetMode="Externa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Kotaki.R\OneDrive\Immunoreg%20Lab\&#21338;&#22763;&#30740;&#31350;\FACS\Ex.%20164%20MLN%20DC%20subsets%20Treg%20induction%20(TGFb%202nd)\Analysis\Ex164%20Treg%20proportion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Kotaki.R\OneDrive\Immunoreg%20Lab\&#25237;&#31295;&#35542;&#25991;\MLN%20DC%20subsets\Kotaki%20manuscripts\For%20Immunology\Revise\Revise%20Experiments\&#19978;&#28381;&#12373;&#12435;&#12395;&#28193;&#12377;&#29992;&#12487;&#12540;&#12479;\CFSE%20PDL1%20blockade%201\170310%20Kotaki%20analysis%20CFSE%20PDL1%201\10-Mar-2017.xls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000" b="1" i="0" u="none" strike="noStrike" kern="1200" spc="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r>
              <a:rPr lang="en-US" altLang="ja-JP" sz="1000" dirty="0"/>
              <a:t>Ag-independent</a:t>
            </a:r>
          </a:p>
          <a:p>
            <a:pPr>
              <a:defRPr sz="1000" b="1" i="0" u="none" strike="noStrike" kern="1200" spc="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r>
              <a:rPr lang="en-US" altLang="ja-JP" sz="1000" i="0" dirty="0"/>
              <a:t>proliferation</a:t>
            </a:r>
            <a:endParaRPr lang="ja-JP" sz="1000" i="0" dirty="0"/>
          </a:p>
        </c:rich>
      </c:tx>
      <c:layout>
        <c:manualLayout>
          <c:xMode val="edge"/>
          <c:yMode val="edge"/>
          <c:x val="0.2688770983566095"/>
          <c:y val="4.9296314518249826E-2"/>
        </c:manualLayout>
      </c:layout>
      <c:overlay val="0"/>
      <c:spPr>
        <a:noFill/>
        <a:ln>
          <a:noFill/>
        </a:ln>
        <a:effectLst/>
      </c:spPr>
    </c:title>
    <c:autoTitleDeleted val="0"/>
    <c:plotArea>
      <c:layout>
        <c:manualLayout>
          <c:layoutTarget val="inner"/>
          <c:xMode val="edge"/>
          <c:yMode val="edge"/>
          <c:x val="0.26802868944170571"/>
          <c:y val="0.2279954546469054"/>
          <c:w val="0.64725170697569212"/>
          <c:h val="0.50469430947799276"/>
        </c:manualLayout>
      </c:layout>
      <c:lineChart>
        <c:grouping val="standard"/>
        <c:varyColors val="0"/>
        <c:ser>
          <c:idx val="0"/>
          <c:order val="0"/>
          <c:tx>
            <c:v>1</c:v>
          </c:tx>
          <c:spPr>
            <a:ln w="28575" cap="rnd">
              <a:noFill/>
              <a:round/>
            </a:ln>
            <a:effectLst/>
          </c:spPr>
          <c:marker>
            <c:symbol val="circle"/>
            <c:size val="4"/>
            <c:spPr>
              <a:noFill/>
              <a:ln w="6350">
                <a:solidFill>
                  <a:schemeClr val="tx1"/>
                </a:solidFill>
              </a:ln>
              <a:effectLst/>
            </c:spPr>
          </c:marker>
          <c:cat>
            <c:multiLvlStrRef>
              <c:f>'[10-Mar-2017.xls]Sheet0'!$I$3:$K$6</c:f>
              <c:multiLvlStrCache>
                <c:ptCount val="4"/>
                <c:lvl>
                  <c:pt idx="0">
                    <c:v>+</c:v>
                  </c:pt>
                  <c:pt idx="1">
                    <c:v>-</c:v>
                  </c:pt>
                  <c:pt idx="2">
                    <c:v>-</c:v>
                  </c:pt>
                  <c:pt idx="3">
                    <c:v>+</c:v>
                  </c:pt>
                </c:lvl>
                <c:lvl>
                  <c:pt idx="0">
                    <c:v>+</c:v>
                  </c:pt>
                  <c:pt idx="1">
                    <c:v>+</c:v>
                  </c:pt>
                  <c:pt idx="2">
                    <c:v>+</c:v>
                  </c:pt>
                  <c:pt idx="3">
                    <c:v>-</c:v>
                  </c:pt>
                </c:lvl>
                <c:lvl>
                  <c:pt idx="0">
                    <c:v>High</c:v>
                  </c:pt>
                  <c:pt idx="1">
                    <c:v>High</c:v>
                  </c:pt>
                  <c:pt idx="2">
                    <c:v>Low</c:v>
                  </c:pt>
                  <c:pt idx="3">
                    <c:v>Int.</c:v>
                  </c:pt>
                </c:lvl>
              </c:multiLvlStrCache>
            </c:multiLvlStrRef>
          </c:cat>
          <c:val>
            <c:numRef>
              <c:f>'[10-Mar-2017.xls]Sheet0'!$Q$3:$Q$6</c:f>
              <c:numCache>
                <c:formatCode>General</c:formatCode>
                <c:ptCount val="4"/>
                <c:pt idx="0">
                  <c:v>0.35</c:v>
                </c:pt>
                <c:pt idx="1">
                  <c:v>0.22</c:v>
                </c:pt>
                <c:pt idx="2">
                  <c:v>0.37</c:v>
                </c:pt>
                <c:pt idx="3">
                  <c:v>2.62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F9B0-4953-9421-D9C6EFB0C1D7}"/>
            </c:ext>
          </c:extLst>
        </c:ser>
        <c:ser>
          <c:idx val="1"/>
          <c:order val="1"/>
          <c:tx>
            <c:v>2</c:v>
          </c:tx>
          <c:spPr>
            <a:ln w="28575" cap="rnd">
              <a:noFill/>
              <a:round/>
            </a:ln>
            <a:effectLst/>
          </c:spPr>
          <c:marker>
            <c:symbol val="circle"/>
            <c:size val="4"/>
            <c:spPr>
              <a:noFill/>
              <a:ln w="6350">
                <a:solidFill>
                  <a:schemeClr val="tx1"/>
                </a:solidFill>
              </a:ln>
              <a:effectLst/>
            </c:spPr>
          </c:marker>
          <c:cat>
            <c:multiLvlStrRef>
              <c:f>'[10-Mar-2017.xls]Sheet0'!$I$3:$K$6</c:f>
              <c:multiLvlStrCache>
                <c:ptCount val="4"/>
                <c:lvl>
                  <c:pt idx="0">
                    <c:v>+</c:v>
                  </c:pt>
                  <c:pt idx="1">
                    <c:v>-</c:v>
                  </c:pt>
                  <c:pt idx="2">
                    <c:v>-</c:v>
                  </c:pt>
                  <c:pt idx="3">
                    <c:v>+</c:v>
                  </c:pt>
                </c:lvl>
                <c:lvl>
                  <c:pt idx="0">
                    <c:v>+</c:v>
                  </c:pt>
                  <c:pt idx="1">
                    <c:v>+</c:v>
                  </c:pt>
                  <c:pt idx="2">
                    <c:v>+</c:v>
                  </c:pt>
                  <c:pt idx="3">
                    <c:v>-</c:v>
                  </c:pt>
                </c:lvl>
                <c:lvl>
                  <c:pt idx="0">
                    <c:v>High</c:v>
                  </c:pt>
                  <c:pt idx="1">
                    <c:v>High</c:v>
                  </c:pt>
                  <c:pt idx="2">
                    <c:v>Low</c:v>
                  </c:pt>
                  <c:pt idx="3">
                    <c:v>Int.</c:v>
                  </c:pt>
                </c:lvl>
              </c:multiLvlStrCache>
            </c:multiLvlStrRef>
          </c:cat>
          <c:val>
            <c:numRef>
              <c:f>'[10-Mar-2017.xls]Sheet0'!$R$3:$R$6</c:f>
              <c:numCache>
                <c:formatCode>General</c:formatCode>
                <c:ptCount val="4"/>
                <c:pt idx="0">
                  <c:v>0.33</c:v>
                </c:pt>
                <c:pt idx="1">
                  <c:v>0.19</c:v>
                </c:pt>
                <c:pt idx="2">
                  <c:v>0.45</c:v>
                </c:pt>
                <c:pt idx="3">
                  <c:v>3.43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1-F9B0-4953-9421-D9C6EFB0C1D7}"/>
            </c:ext>
          </c:extLst>
        </c:ser>
        <c:ser>
          <c:idx val="2"/>
          <c:order val="2"/>
          <c:tx>
            <c:v>3</c:v>
          </c:tx>
          <c:spPr>
            <a:ln w="28575" cap="rnd">
              <a:noFill/>
              <a:round/>
            </a:ln>
            <a:effectLst/>
          </c:spPr>
          <c:marker>
            <c:symbol val="circle"/>
            <c:size val="4"/>
            <c:spPr>
              <a:noFill/>
              <a:ln w="6350">
                <a:solidFill>
                  <a:schemeClr val="tx1"/>
                </a:solidFill>
              </a:ln>
              <a:effectLst/>
            </c:spPr>
          </c:marker>
          <c:cat>
            <c:multiLvlStrRef>
              <c:f>'[10-Mar-2017.xls]Sheet0'!$I$3:$K$6</c:f>
              <c:multiLvlStrCache>
                <c:ptCount val="4"/>
                <c:lvl>
                  <c:pt idx="0">
                    <c:v>+</c:v>
                  </c:pt>
                  <c:pt idx="1">
                    <c:v>-</c:v>
                  </c:pt>
                  <c:pt idx="2">
                    <c:v>-</c:v>
                  </c:pt>
                  <c:pt idx="3">
                    <c:v>+</c:v>
                  </c:pt>
                </c:lvl>
                <c:lvl>
                  <c:pt idx="0">
                    <c:v>+</c:v>
                  </c:pt>
                  <c:pt idx="1">
                    <c:v>+</c:v>
                  </c:pt>
                  <c:pt idx="2">
                    <c:v>+</c:v>
                  </c:pt>
                  <c:pt idx="3">
                    <c:v>-</c:v>
                  </c:pt>
                </c:lvl>
                <c:lvl>
                  <c:pt idx="0">
                    <c:v>High</c:v>
                  </c:pt>
                  <c:pt idx="1">
                    <c:v>High</c:v>
                  </c:pt>
                  <c:pt idx="2">
                    <c:v>Low</c:v>
                  </c:pt>
                  <c:pt idx="3">
                    <c:v>Int.</c:v>
                  </c:pt>
                </c:lvl>
              </c:multiLvlStrCache>
            </c:multiLvlStrRef>
          </c:cat>
          <c:val>
            <c:numRef>
              <c:f>'[10-Mar-2017.xls]Sheet0'!$S$3:$S$6</c:f>
              <c:numCache>
                <c:formatCode>General</c:formatCode>
                <c:ptCount val="4"/>
                <c:pt idx="0">
                  <c:v>0.32</c:v>
                </c:pt>
                <c:pt idx="1">
                  <c:v>0.16</c:v>
                </c:pt>
                <c:pt idx="2">
                  <c:v>0.28000000000000003</c:v>
                </c:pt>
                <c:pt idx="3">
                  <c:v>3.15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2-F9B0-4953-9421-D9C6EFB0C1D7}"/>
            </c:ext>
          </c:extLst>
        </c:ser>
        <c:ser>
          <c:idx val="3"/>
          <c:order val="3"/>
          <c:tx>
            <c:v>mean</c:v>
          </c:tx>
          <c:spPr>
            <a:ln w="28575" cap="rnd">
              <a:noFill/>
              <a:round/>
            </a:ln>
            <a:effectLst/>
          </c:spPr>
          <c:marker>
            <c:symbol val="dash"/>
            <c:size val="5"/>
            <c:spPr>
              <a:solidFill>
                <a:schemeClr val="tx1"/>
              </a:solidFill>
              <a:ln w="6350">
                <a:solidFill>
                  <a:schemeClr val="tx1"/>
                </a:solidFill>
              </a:ln>
              <a:effectLst/>
            </c:spPr>
          </c:marker>
          <c:cat>
            <c:multiLvlStrRef>
              <c:f>'[10-Mar-2017.xls]Sheet0'!$I$3:$K$6</c:f>
              <c:multiLvlStrCache>
                <c:ptCount val="4"/>
                <c:lvl>
                  <c:pt idx="0">
                    <c:v>+</c:v>
                  </c:pt>
                  <c:pt idx="1">
                    <c:v>-</c:v>
                  </c:pt>
                  <c:pt idx="2">
                    <c:v>-</c:v>
                  </c:pt>
                  <c:pt idx="3">
                    <c:v>+</c:v>
                  </c:pt>
                </c:lvl>
                <c:lvl>
                  <c:pt idx="0">
                    <c:v>+</c:v>
                  </c:pt>
                  <c:pt idx="1">
                    <c:v>+</c:v>
                  </c:pt>
                  <c:pt idx="2">
                    <c:v>+</c:v>
                  </c:pt>
                  <c:pt idx="3">
                    <c:v>-</c:v>
                  </c:pt>
                </c:lvl>
                <c:lvl>
                  <c:pt idx="0">
                    <c:v>High</c:v>
                  </c:pt>
                  <c:pt idx="1">
                    <c:v>High</c:v>
                  </c:pt>
                  <c:pt idx="2">
                    <c:v>Low</c:v>
                  </c:pt>
                  <c:pt idx="3">
                    <c:v>Int.</c:v>
                  </c:pt>
                </c:lvl>
              </c:multiLvlStrCache>
            </c:multiLvlStrRef>
          </c:cat>
          <c:val>
            <c:numRef>
              <c:f>'[10-Mar-2017.xls]Sheet0'!$T$3:$T$6</c:f>
              <c:numCache>
                <c:formatCode>General</c:formatCode>
                <c:ptCount val="4"/>
                <c:pt idx="0">
                  <c:v>0.33333333333333331</c:v>
                </c:pt>
                <c:pt idx="1">
                  <c:v>0.19000000000000003</c:v>
                </c:pt>
                <c:pt idx="2">
                  <c:v>0.3666666666666667</c:v>
                </c:pt>
                <c:pt idx="3">
                  <c:v>3.0666666666666669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3-F9B0-4953-9421-D9C6EFB0C1D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-2020581040"/>
        <c:axId val="-2020579408"/>
      </c:lineChart>
      <c:catAx>
        <c:axId val="-202058104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6350" cap="flat" cmpd="sng" algn="ctr">
            <a:solidFill>
              <a:schemeClr val="bg1">
                <a:lumMod val="50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700" b="1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ja-JP"/>
          </a:p>
        </c:txPr>
        <c:crossAx val="-2020579408"/>
        <c:crosses val="autoZero"/>
        <c:auto val="1"/>
        <c:lblAlgn val="ctr"/>
        <c:lblOffset val="100"/>
        <c:noMultiLvlLbl val="0"/>
      </c:catAx>
      <c:valAx>
        <c:axId val="-2020579408"/>
        <c:scaling>
          <c:orientation val="minMax"/>
          <c:max val="25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700" b="1" i="0" u="none" strike="noStrik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en-US" altLang="ja-JP" sz="700"/>
                  <a:t>Proliferated cells (%)</a:t>
                </a:r>
                <a:endParaRPr lang="ja-JP" sz="700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spPr>
          <a:noFill/>
          <a:ln w="6350">
            <a:solidFill>
              <a:schemeClr val="bg1">
                <a:lumMod val="50000"/>
              </a:schemeClr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500" b="1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ja-JP"/>
          </a:p>
        </c:txPr>
        <c:crossAx val="-2020581040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 b="1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pPr>
      <a:endParaRPr lang="ja-JP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Sheet1!$I$2</c:f>
              <c:strCache>
                <c:ptCount val="1"/>
                <c:pt idx="0">
                  <c:v>Mean</c:v>
                </c:pt>
              </c:strCache>
            </c:strRef>
          </c:tx>
          <c:spPr>
            <a:ln w="28575" cap="rnd">
              <a:noFill/>
              <a:round/>
            </a:ln>
            <a:effectLst/>
          </c:spPr>
          <c:marker>
            <c:symbol val="dash"/>
            <c:size val="5"/>
            <c:spPr>
              <a:solidFill>
                <a:schemeClr val="tx1"/>
              </a:solidFill>
              <a:ln w="6350">
                <a:solidFill>
                  <a:schemeClr val="tx1"/>
                </a:solidFill>
              </a:ln>
              <a:effectLst/>
            </c:spPr>
          </c:marker>
          <c:cat>
            <c:multiLvlStrRef>
              <c:f>(Sheet1!$B$3:$E$6,Sheet1!$B$19:$E$19)</c:f>
              <c:multiLvlStrCache>
                <c:ptCount val="5"/>
                <c:lvl>
                  <c:pt idx="0">
                    <c:v>+</c:v>
                  </c:pt>
                  <c:pt idx="1">
                    <c:v>-</c:v>
                  </c:pt>
                  <c:pt idx="2">
                    <c:v>-</c:v>
                  </c:pt>
                  <c:pt idx="3">
                    <c:v>+</c:v>
                  </c:pt>
                  <c:pt idx="4">
                    <c:v>CD11b</c:v>
                  </c:pt>
                </c:lvl>
                <c:lvl>
                  <c:pt idx="0">
                    <c:v>+</c:v>
                  </c:pt>
                  <c:pt idx="1">
                    <c:v>+</c:v>
                  </c:pt>
                  <c:pt idx="2">
                    <c:v>+</c:v>
                  </c:pt>
                  <c:pt idx="3">
                    <c:v>-</c:v>
                  </c:pt>
                  <c:pt idx="4">
                    <c:v>CD103</c:v>
                  </c:pt>
                </c:lvl>
                <c:lvl>
                  <c:pt idx="0">
                    <c:v>-</c:v>
                  </c:pt>
                  <c:pt idx="1">
                    <c:v>Int.</c:v>
                  </c:pt>
                  <c:pt idx="2">
                    <c:v>High</c:v>
                  </c:pt>
                  <c:pt idx="3">
                    <c:v>-</c:v>
                  </c:pt>
                  <c:pt idx="4">
                    <c:v>CD8α</c:v>
                  </c:pt>
                </c:lvl>
                <c:lvl>
                  <c:pt idx="0">
                    <c:v>(High)</c:v>
                  </c:pt>
                  <c:pt idx="1">
                    <c:v>(High)</c:v>
                  </c:pt>
                  <c:pt idx="2">
                    <c:v>(Low)</c:v>
                  </c:pt>
                  <c:pt idx="3">
                    <c:v>(Int.)</c:v>
                  </c:pt>
                  <c:pt idx="4">
                    <c:v>PD-L1</c:v>
                  </c:pt>
                </c:lvl>
              </c:multiLvlStrCache>
            </c:multiLvlStrRef>
          </c:cat>
          <c:val>
            <c:numRef>
              <c:f>Sheet1!$I$15:$I$18</c:f>
              <c:numCache>
                <c:formatCode>General</c:formatCode>
                <c:ptCount val="4"/>
                <c:pt idx="0">
                  <c:v>14.966666666666667</c:v>
                </c:pt>
                <c:pt idx="1">
                  <c:v>17.733333333333334</c:v>
                </c:pt>
                <c:pt idx="2">
                  <c:v>17.900000000000002</c:v>
                </c:pt>
                <c:pt idx="3">
                  <c:v>17.5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9DCE-4900-8837-2F660D4412E6}"/>
            </c:ext>
          </c:extLst>
        </c:ser>
        <c:ser>
          <c:idx val="1"/>
          <c:order val="1"/>
          <c:tx>
            <c:strRef>
              <c:f>Sheet1!$F$2</c:f>
              <c:strCache>
                <c:ptCount val="1"/>
                <c:pt idx="0">
                  <c:v>Well 1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3"/>
            <c:spPr>
              <a:noFill/>
              <a:ln w="6350">
                <a:solidFill>
                  <a:schemeClr val="tx1"/>
                </a:solidFill>
              </a:ln>
              <a:effectLst/>
            </c:spPr>
          </c:marker>
          <c:val>
            <c:numRef>
              <c:f>Sheet1!$F$15:$F$18</c:f>
              <c:numCache>
                <c:formatCode>General</c:formatCode>
                <c:ptCount val="4"/>
                <c:pt idx="0">
                  <c:v>15.6</c:v>
                </c:pt>
                <c:pt idx="1">
                  <c:v>17</c:v>
                </c:pt>
                <c:pt idx="2">
                  <c:v>16.399999999999999</c:v>
                </c:pt>
                <c:pt idx="3">
                  <c:v>16.399999999999999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1-9DCE-4900-8837-2F660D4412E6}"/>
            </c:ext>
          </c:extLst>
        </c:ser>
        <c:ser>
          <c:idx val="2"/>
          <c:order val="2"/>
          <c:tx>
            <c:strRef>
              <c:f>Sheet1!$G$2</c:f>
              <c:strCache>
                <c:ptCount val="1"/>
                <c:pt idx="0">
                  <c:v>Well 2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3"/>
            <c:spPr>
              <a:noFill/>
              <a:ln w="6350">
                <a:solidFill>
                  <a:schemeClr val="tx1"/>
                </a:solidFill>
              </a:ln>
              <a:effectLst/>
            </c:spPr>
          </c:marker>
          <c:val>
            <c:numRef>
              <c:f>Sheet1!$G$15:$G$18</c:f>
              <c:numCache>
                <c:formatCode>General</c:formatCode>
                <c:ptCount val="4"/>
                <c:pt idx="0">
                  <c:v>12.8</c:v>
                </c:pt>
                <c:pt idx="1">
                  <c:v>18.7</c:v>
                </c:pt>
                <c:pt idx="2">
                  <c:v>20.3</c:v>
                </c:pt>
                <c:pt idx="3">
                  <c:v>15.5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2-9DCE-4900-8837-2F660D4412E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-2020582128"/>
        <c:axId val="-2020576688"/>
      </c:lineChart>
      <c:catAx>
        <c:axId val="-202058212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6350" cap="flat" cmpd="sng" algn="ctr">
            <a:solidFill>
              <a:schemeClr val="bg1">
                <a:lumMod val="50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700" b="1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ja-JP"/>
          </a:p>
        </c:txPr>
        <c:crossAx val="-2020576688"/>
        <c:crosses val="autoZero"/>
        <c:auto val="1"/>
        <c:lblAlgn val="ctr"/>
        <c:lblOffset val="100"/>
        <c:noMultiLvlLbl val="0"/>
      </c:catAx>
      <c:valAx>
        <c:axId val="-2020576688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-2020582128"/>
        <c:crosses val="autoZero"/>
        <c:crossBetween val="between"/>
      </c:valAx>
      <c:spPr>
        <a:noFill/>
        <a:ln w="25400"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800" b="1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pPr>
      <a:endParaRPr lang="ja-JP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000" b="1" i="0" u="none" strike="noStrike" kern="1200" spc="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r>
              <a:rPr lang="en-US" altLang="ja-JP" sz="1000"/>
              <a:t>Ag uptake </a:t>
            </a:r>
            <a:r>
              <a:rPr lang="en-US" altLang="ja-JP" sz="1000" i="1"/>
              <a:t>in vitro</a:t>
            </a:r>
            <a:endParaRPr lang="ja-JP" sz="1000" i="1"/>
          </a:p>
        </c:rich>
      </c:tx>
      <c:layout>
        <c:manualLayout>
          <c:xMode val="edge"/>
          <c:yMode val="edge"/>
          <c:x val="0.2775235211529109"/>
          <c:y val="0.10053859964093358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1" i="0" u="none" strike="noStrike" kern="1200" spc="0" baseline="0">
              <a:solidFill>
                <a:schemeClr val="tx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ja-JP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v>iso 1</c:v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4"/>
            <c:spPr>
              <a:noFill/>
              <a:ln w="6350">
                <a:solidFill>
                  <a:schemeClr val="tx1"/>
                </a:solidFill>
              </a:ln>
              <a:effectLst/>
            </c:spPr>
          </c:marker>
          <c:val>
            <c:numRef>
              <c:f>Sheet0!$L$3:$L$10</c:f>
              <c:numCache>
                <c:formatCode>General</c:formatCode>
                <c:ptCount val="8"/>
                <c:pt idx="0">
                  <c:v>37.6</c:v>
                </c:pt>
                <c:pt idx="2">
                  <c:v>21.4</c:v>
                </c:pt>
                <c:pt idx="4">
                  <c:v>50.3</c:v>
                </c:pt>
                <c:pt idx="6">
                  <c:v>76.599999999999994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2434-4A2C-B666-436382B9D3B8}"/>
            </c:ext>
          </c:extLst>
        </c:ser>
        <c:ser>
          <c:idx val="1"/>
          <c:order val="1"/>
          <c:tx>
            <c:v>iso 2</c:v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4"/>
            <c:spPr>
              <a:noFill/>
              <a:ln w="6350">
                <a:solidFill>
                  <a:schemeClr val="tx1"/>
                </a:solidFill>
              </a:ln>
              <a:effectLst/>
            </c:spPr>
          </c:marker>
          <c:val>
            <c:numRef>
              <c:f>Sheet0!$M$3:$M$10</c:f>
              <c:numCache>
                <c:formatCode>General</c:formatCode>
                <c:ptCount val="8"/>
                <c:pt idx="0">
                  <c:v>34.6</c:v>
                </c:pt>
                <c:pt idx="2">
                  <c:v>21.9</c:v>
                </c:pt>
                <c:pt idx="4">
                  <c:v>50.8</c:v>
                </c:pt>
                <c:pt idx="6">
                  <c:v>76.2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1-2434-4A2C-B666-436382B9D3B8}"/>
            </c:ext>
          </c:extLst>
        </c:ser>
        <c:ser>
          <c:idx val="2"/>
          <c:order val="2"/>
          <c:tx>
            <c:v>iso 3</c:v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4"/>
            <c:spPr>
              <a:noFill/>
              <a:ln w="6350">
                <a:solidFill>
                  <a:schemeClr val="tx1"/>
                </a:solidFill>
              </a:ln>
              <a:effectLst/>
            </c:spPr>
          </c:marker>
          <c:val>
            <c:numRef>
              <c:f>Sheet0!$N$3:$N$10</c:f>
              <c:numCache>
                <c:formatCode>General</c:formatCode>
                <c:ptCount val="8"/>
                <c:pt idx="0">
                  <c:v>31.9</c:v>
                </c:pt>
                <c:pt idx="2">
                  <c:v>19.399999999999999</c:v>
                </c:pt>
                <c:pt idx="4">
                  <c:v>48.1</c:v>
                </c:pt>
                <c:pt idx="6">
                  <c:v>77.3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2-2434-4A2C-B666-436382B9D3B8}"/>
            </c:ext>
          </c:extLst>
        </c:ser>
        <c:ser>
          <c:idx val="3"/>
          <c:order val="3"/>
          <c:tx>
            <c:v>iso mean</c:v>
          </c:tx>
          <c:spPr>
            <a:ln w="28575" cap="rnd">
              <a:solidFill>
                <a:schemeClr val="accent4"/>
              </a:solidFill>
              <a:round/>
            </a:ln>
            <a:effectLst/>
          </c:spPr>
          <c:marker>
            <c:symbol val="dash"/>
            <c:size val="5"/>
            <c:spPr>
              <a:solidFill>
                <a:schemeClr val="tx1"/>
              </a:solidFill>
              <a:ln w="6350">
                <a:solidFill>
                  <a:schemeClr val="tx1"/>
                </a:solidFill>
              </a:ln>
              <a:effectLst/>
            </c:spPr>
          </c:marker>
          <c:val>
            <c:numRef>
              <c:f>Sheet0!$O$3:$O$10</c:f>
              <c:numCache>
                <c:formatCode>General</c:formatCode>
                <c:ptCount val="8"/>
                <c:pt idx="0">
                  <c:v>34.699999999999996</c:v>
                </c:pt>
                <c:pt idx="2">
                  <c:v>20.9</c:v>
                </c:pt>
                <c:pt idx="4">
                  <c:v>49.733333333333327</c:v>
                </c:pt>
                <c:pt idx="6">
                  <c:v>76.7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3-2434-4A2C-B666-436382B9D3B8}"/>
            </c:ext>
          </c:extLst>
        </c:ser>
        <c:ser>
          <c:idx val="4"/>
          <c:order val="4"/>
          <c:tx>
            <c:v>anti 1</c:v>
          </c:tx>
          <c:spPr>
            <a:ln w="28575" cap="rnd">
              <a:solidFill>
                <a:schemeClr val="accent5"/>
              </a:solidFill>
              <a:round/>
            </a:ln>
            <a:effectLst/>
          </c:spPr>
          <c:marker>
            <c:symbol val="x"/>
            <c:size val="4"/>
            <c:spPr>
              <a:noFill/>
              <a:ln w="6350">
                <a:solidFill>
                  <a:schemeClr val="tx1"/>
                </a:solidFill>
              </a:ln>
              <a:effectLst/>
            </c:spPr>
          </c:marker>
          <c:val>
            <c:numRef>
              <c:f>Sheet0!$P$3:$P$10</c:f>
              <c:numCache>
                <c:formatCode>General</c:formatCode>
                <c:ptCount val="8"/>
                <c:pt idx="1">
                  <c:v>36.700000000000003</c:v>
                </c:pt>
                <c:pt idx="3">
                  <c:v>23.8</c:v>
                </c:pt>
                <c:pt idx="5">
                  <c:v>54.4</c:v>
                </c:pt>
                <c:pt idx="7">
                  <c:v>77.7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4-2434-4A2C-B666-436382B9D3B8}"/>
            </c:ext>
          </c:extLst>
        </c:ser>
        <c:ser>
          <c:idx val="5"/>
          <c:order val="5"/>
          <c:tx>
            <c:v>anti 2</c:v>
          </c:tx>
          <c:spPr>
            <a:ln w="28575" cap="rnd">
              <a:solidFill>
                <a:schemeClr val="accent6"/>
              </a:solidFill>
              <a:round/>
            </a:ln>
            <a:effectLst/>
          </c:spPr>
          <c:marker>
            <c:symbol val="x"/>
            <c:size val="4"/>
            <c:spPr>
              <a:noFill/>
              <a:ln w="6350">
                <a:solidFill>
                  <a:schemeClr val="tx1"/>
                </a:solidFill>
              </a:ln>
              <a:effectLst/>
            </c:spPr>
          </c:marker>
          <c:val>
            <c:numRef>
              <c:f>Sheet0!$Q$3:$Q$10</c:f>
              <c:numCache>
                <c:formatCode>General</c:formatCode>
                <c:ptCount val="8"/>
                <c:pt idx="1">
                  <c:v>39.299999999999997</c:v>
                </c:pt>
                <c:pt idx="3">
                  <c:v>24.8</c:v>
                </c:pt>
                <c:pt idx="5">
                  <c:v>55.6</c:v>
                </c:pt>
                <c:pt idx="7">
                  <c:v>78.400000000000006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5-2434-4A2C-B666-436382B9D3B8}"/>
            </c:ext>
          </c:extLst>
        </c:ser>
        <c:ser>
          <c:idx val="6"/>
          <c:order val="6"/>
          <c:tx>
            <c:v>anti 3</c:v>
          </c:tx>
          <c:spPr>
            <a:ln w="28575" cap="rnd">
              <a:solidFill>
                <a:schemeClr val="accent1">
                  <a:lumMod val="60000"/>
                </a:schemeClr>
              </a:solidFill>
              <a:round/>
            </a:ln>
            <a:effectLst/>
          </c:spPr>
          <c:marker>
            <c:symbol val="x"/>
            <c:size val="4"/>
            <c:spPr>
              <a:noFill/>
              <a:ln w="6350">
                <a:solidFill>
                  <a:schemeClr val="tx1"/>
                </a:solidFill>
              </a:ln>
              <a:effectLst/>
            </c:spPr>
          </c:marker>
          <c:val>
            <c:numRef>
              <c:f>Sheet0!$R$3:$R$10</c:f>
              <c:numCache>
                <c:formatCode>General</c:formatCode>
                <c:ptCount val="8"/>
                <c:pt idx="1">
                  <c:v>37.799999999999997</c:v>
                </c:pt>
                <c:pt idx="3">
                  <c:v>22.2</c:v>
                </c:pt>
                <c:pt idx="5">
                  <c:v>53.3</c:v>
                </c:pt>
                <c:pt idx="7">
                  <c:v>79.2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6-2434-4A2C-B666-436382B9D3B8}"/>
            </c:ext>
          </c:extLst>
        </c:ser>
        <c:ser>
          <c:idx val="7"/>
          <c:order val="7"/>
          <c:tx>
            <c:v>anti mean</c:v>
          </c:tx>
          <c:spPr>
            <a:ln w="28575" cap="rnd">
              <a:solidFill>
                <a:schemeClr val="accent2">
                  <a:lumMod val="60000"/>
                </a:schemeClr>
              </a:solidFill>
              <a:round/>
            </a:ln>
            <a:effectLst/>
          </c:spPr>
          <c:marker>
            <c:symbol val="dash"/>
            <c:size val="5"/>
            <c:spPr>
              <a:solidFill>
                <a:schemeClr val="tx1"/>
              </a:solidFill>
              <a:ln w="6350">
                <a:solidFill>
                  <a:schemeClr val="tx1"/>
                </a:solidFill>
              </a:ln>
              <a:effectLst/>
            </c:spPr>
          </c:marker>
          <c:val>
            <c:numRef>
              <c:f>Sheet0!$S$3:$S$10</c:f>
              <c:numCache>
                <c:formatCode>General</c:formatCode>
                <c:ptCount val="8"/>
                <c:pt idx="1">
                  <c:v>37.93333333333333</c:v>
                </c:pt>
                <c:pt idx="3">
                  <c:v>23.599999999999998</c:v>
                </c:pt>
                <c:pt idx="5">
                  <c:v>54.433333333333337</c:v>
                </c:pt>
                <c:pt idx="7">
                  <c:v>78.433333333333337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7-2434-4A2C-B666-436382B9D3B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-2017262464"/>
        <c:axId val="-2017267904"/>
      </c:lineChart>
      <c:catAx>
        <c:axId val="-2017262464"/>
        <c:scaling>
          <c:orientation val="minMax"/>
        </c:scaling>
        <c:delete val="1"/>
        <c:axPos val="b"/>
        <c:majorTickMark val="none"/>
        <c:minorTickMark val="none"/>
        <c:tickLblPos val="nextTo"/>
        <c:crossAx val="-2017267904"/>
        <c:crosses val="autoZero"/>
        <c:auto val="1"/>
        <c:lblAlgn val="ctr"/>
        <c:lblOffset val="100"/>
        <c:noMultiLvlLbl val="0"/>
      </c:catAx>
      <c:valAx>
        <c:axId val="-2017267904"/>
        <c:scaling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700" b="1" i="0" u="none" strike="noStrik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en-US" altLang="ja-JP" sz="700"/>
                  <a:t>Proliferated cells (%)</a:t>
                </a:r>
                <a:endParaRPr lang="ja-JP" sz="700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700" b="1" i="0" u="none" strike="noStrike" kern="1200" baseline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pPr>
              <a:endParaRPr lang="ja-JP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 w="6350">
            <a:solidFill>
              <a:schemeClr val="bg1">
                <a:lumMod val="50000"/>
              </a:schemeClr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500" b="1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ja-JP"/>
          </a:p>
        </c:txPr>
        <c:crossAx val="-201726246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b="1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A760F6-63A2-4790-8996-61F041F750FE}" type="datetimeFigureOut">
              <a:rPr kumimoji="1" lang="ja-JP" altLang="en-US" smtClean="0"/>
              <a:t>2017/4/1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3DA00B-E05D-42D5-8501-8A482BC5149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257045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A760F6-63A2-4790-8996-61F041F750FE}" type="datetimeFigureOut">
              <a:rPr kumimoji="1" lang="ja-JP" altLang="en-US" smtClean="0"/>
              <a:t>2017/4/1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3DA00B-E05D-42D5-8501-8A482BC5149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404237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A760F6-63A2-4790-8996-61F041F750FE}" type="datetimeFigureOut">
              <a:rPr kumimoji="1" lang="ja-JP" altLang="en-US" smtClean="0"/>
              <a:t>2017/4/1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3DA00B-E05D-42D5-8501-8A482BC5149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205659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A760F6-63A2-4790-8996-61F041F750FE}" type="datetimeFigureOut">
              <a:rPr kumimoji="1" lang="ja-JP" altLang="en-US" smtClean="0"/>
              <a:t>2017/4/1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3DA00B-E05D-42D5-8501-8A482BC5149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834204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A760F6-63A2-4790-8996-61F041F750FE}" type="datetimeFigureOut">
              <a:rPr kumimoji="1" lang="ja-JP" altLang="en-US" smtClean="0"/>
              <a:t>2017/4/1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3DA00B-E05D-42D5-8501-8A482BC5149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68327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A760F6-63A2-4790-8996-61F041F750FE}" type="datetimeFigureOut">
              <a:rPr kumimoji="1" lang="ja-JP" altLang="en-US" smtClean="0"/>
              <a:t>2017/4/1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3DA00B-E05D-42D5-8501-8A482BC5149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5137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A760F6-63A2-4790-8996-61F041F750FE}" type="datetimeFigureOut">
              <a:rPr kumimoji="1" lang="ja-JP" altLang="en-US" smtClean="0"/>
              <a:t>2017/4/1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3DA00B-E05D-42D5-8501-8A482BC5149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043528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A760F6-63A2-4790-8996-61F041F750FE}" type="datetimeFigureOut">
              <a:rPr kumimoji="1" lang="ja-JP" altLang="en-US" smtClean="0"/>
              <a:t>2017/4/1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3DA00B-E05D-42D5-8501-8A482BC5149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26349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A760F6-63A2-4790-8996-61F041F750FE}" type="datetimeFigureOut">
              <a:rPr kumimoji="1" lang="ja-JP" altLang="en-US" smtClean="0"/>
              <a:t>2017/4/1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3DA00B-E05D-42D5-8501-8A482BC5149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066280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A760F6-63A2-4790-8996-61F041F750FE}" type="datetimeFigureOut">
              <a:rPr kumimoji="1" lang="ja-JP" altLang="en-US" smtClean="0"/>
              <a:t>2017/4/1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3DA00B-E05D-42D5-8501-8A482BC5149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814741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A760F6-63A2-4790-8996-61F041F750FE}" type="datetimeFigureOut">
              <a:rPr kumimoji="1" lang="ja-JP" altLang="en-US" smtClean="0"/>
              <a:t>2017/4/1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3DA00B-E05D-42D5-8501-8A482BC5149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193522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A760F6-63A2-4790-8996-61F041F750FE}" type="datetimeFigureOut">
              <a:rPr kumimoji="1" lang="ja-JP" altLang="en-US" smtClean="0"/>
              <a:t>2017/4/1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3DA00B-E05D-42D5-8501-8A482BC5149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861094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chart" Target="../charts/char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11" Type="http://schemas.openxmlformats.org/officeDocument/2006/relationships/chart" Target="../charts/chart3.xml"/><Relationship Id="rId5" Type="http://schemas.openxmlformats.org/officeDocument/2006/relationships/image" Target="../media/image7.png"/><Relationship Id="rId10" Type="http://schemas.openxmlformats.org/officeDocument/2006/relationships/image" Target="../media/image12.png"/><Relationship Id="rId4" Type="http://schemas.openxmlformats.org/officeDocument/2006/relationships/image" Target="../media/image6.png"/><Relationship Id="rId9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3"/>
          <p:cNvSpPr txBox="1">
            <a:spLocks/>
          </p:cNvSpPr>
          <p:nvPr/>
        </p:nvSpPr>
        <p:spPr>
          <a:xfrm>
            <a:off x="5519377" y="2865029"/>
            <a:ext cx="485117" cy="26439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ja-JP" sz="700" b="1" dirty="0">
                <a:latin typeface="Arial" panose="020B0604020202020204" pitchFamily="34" charset="0"/>
                <a:cs typeface="Arial" panose="020B0604020202020204" pitchFamily="34" charset="0"/>
              </a:rPr>
              <a:t>CD11b</a:t>
            </a:r>
            <a:endParaRPr lang="ja-JP" altLang="en-US" sz="700" b="1" baseline="30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タイトル 3"/>
          <p:cNvSpPr txBox="1">
            <a:spLocks/>
          </p:cNvSpPr>
          <p:nvPr/>
        </p:nvSpPr>
        <p:spPr>
          <a:xfrm>
            <a:off x="5519377" y="3026954"/>
            <a:ext cx="485117" cy="26439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ja-JP" sz="700" b="1" dirty="0">
                <a:latin typeface="Arial" panose="020B0604020202020204" pitchFamily="34" charset="0"/>
                <a:cs typeface="Arial" panose="020B0604020202020204" pitchFamily="34" charset="0"/>
              </a:rPr>
              <a:t>CD103</a:t>
            </a:r>
            <a:endParaRPr lang="ja-JP" altLang="en-US" sz="700" b="1" baseline="30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タイトル 3"/>
          <p:cNvSpPr txBox="1">
            <a:spLocks/>
          </p:cNvSpPr>
          <p:nvPr/>
        </p:nvSpPr>
        <p:spPr>
          <a:xfrm>
            <a:off x="5519377" y="3188879"/>
            <a:ext cx="485117" cy="26439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ja-JP" sz="700" b="1" dirty="0">
                <a:latin typeface="Arial" panose="020B0604020202020204" pitchFamily="34" charset="0"/>
                <a:cs typeface="Arial" panose="020B0604020202020204" pitchFamily="34" charset="0"/>
              </a:rPr>
              <a:t>PD-L1</a:t>
            </a:r>
            <a:endParaRPr lang="ja-JP" altLang="en-US" sz="700" b="1" baseline="30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90723" y="1940466"/>
            <a:ext cx="674212" cy="681295"/>
          </a:xfrm>
          <a:prstGeom prst="rect">
            <a:avLst/>
          </a:prstGeom>
        </p:spPr>
      </p:pic>
      <p:sp>
        <p:nvSpPr>
          <p:cNvPr id="7" name="タイトル 3"/>
          <p:cNvSpPr txBox="1">
            <a:spLocks/>
          </p:cNvSpPr>
          <p:nvPr/>
        </p:nvSpPr>
        <p:spPr>
          <a:xfrm>
            <a:off x="2175413" y="2660788"/>
            <a:ext cx="710260" cy="18058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ja-JP" sz="700" b="1" dirty="0">
                <a:latin typeface="Arial" panose="020B0604020202020204" pitchFamily="34" charset="0"/>
                <a:cs typeface="Arial" panose="020B0604020202020204" pitchFamily="34" charset="0"/>
              </a:rPr>
              <a:t>CFSE</a:t>
            </a:r>
            <a:endParaRPr lang="ja-JP" altLang="en-US" sz="700" b="1" baseline="30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8" name="直線コネクタ 7"/>
          <p:cNvCxnSpPr/>
          <p:nvPr/>
        </p:nvCxnSpPr>
        <p:spPr>
          <a:xfrm flipH="1">
            <a:off x="1144707" y="2667078"/>
            <a:ext cx="2750641" cy="244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タイトル 3"/>
          <p:cNvSpPr txBox="1">
            <a:spLocks/>
          </p:cNvSpPr>
          <p:nvPr/>
        </p:nvSpPr>
        <p:spPr>
          <a:xfrm>
            <a:off x="1174140" y="1501399"/>
            <a:ext cx="614354" cy="42581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ja-JP" sz="700" b="1" dirty="0">
                <a:latin typeface="Arial" panose="020B0604020202020204" pitchFamily="34" charset="0"/>
                <a:cs typeface="Arial" panose="020B0604020202020204" pitchFamily="34" charset="0"/>
              </a:rPr>
              <a:t>CD11b</a:t>
            </a:r>
            <a:r>
              <a:rPr lang="en-US" altLang="ja-JP" sz="700" b="1" baseline="30000" dirty="0"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</a:p>
          <a:p>
            <a:pPr algn="l"/>
            <a:r>
              <a:rPr lang="en-US" altLang="ja-JP" sz="700" b="1" dirty="0">
                <a:latin typeface="Arial" panose="020B0604020202020204" pitchFamily="34" charset="0"/>
                <a:cs typeface="Arial" panose="020B0604020202020204" pitchFamily="34" charset="0"/>
              </a:rPr>
              <a:t>CD103</a:t>
            </a:r>
            <a:r>
              <a:rPr lang="en-US" altLang="ja-JP" sz="700" b="1" baseline="30000" dirty="0"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</a:p>
          <a:p>
            <a:pPr algn="l"/>
            <a:r>
              <a:rPr lang="en-US" altLang="ja-JP" sz="700" b="1" dirty="0">
                <a:latin typeface="Arial" panose="020B0604020202020204" pitchFamily="34" charset="0"/>
                <a:cs typeface="Arial" panose="020B0604020202020204" pitchFamily="34" charset="0"/>
              </a:rPr>
              <a:t>PD-L1</a:t>
            </a:r>
            <a:r>
              <a:rPr lang="en-US" altLang="ja-JP" sz="700" b="1" baseline="30000" dirty="0">
                <a:latin typeface="Arial" panose="020B0604020202020204" pitchFamily="34" charset="0"/>
                <a:cs typeface="Arial" panose="020B0604020202020204" pitchFamily="34" charset="0"/>
              </a:rPr>
              <a:t>High</a:t>
            </a:r>
            <a:endParaRPr lang="ja-JP" altLang="en-US" sz="700" b="1" baseline="30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タイトル 3"/>
          <p:cNvSpPr txBox="1">
            <a:spLocks/>
          </p:cNvSpPr>
          <p:nvPr/>
        </p:nvSpPr>
        <p:spPr>
          <a:xfrm>
            <a:off x="1909450" y="1501399"/>
            <a:ext cx="616935" cy="42581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ja-JP" sz="700" b="1" dirty="0">
                <a:latin typeface="Arial" panose="020B0604020202020204" pitchFamily="34" charset="0"/>
                <a:cs typeface="Arial" panose="020B0604020202020204" pitchFamily="34" charset="0"/>
              </a:rPr>
              <a:t>CD11b</a:t>
            </a:r>
            <a:r>
              <a:rPr lang="en-US" altLang="ja-JP" sz="700" b="1" baseline="30000" dirty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</a:p>
          <a:p>
            <a:pPr algn="l"/>
            <a:r>
              <a:rPr lang="en-US" altLang="ja-JP" sz="700" b="1" dirty="0">
                <a:latin typeface="Arial" panose="020B0604020202020204" pitchFamily="34" charset="0"/>
                <a:cs typeface="Arial" panose="020B0604020202020204" pitchFamily="34" charset="0"/>
              </a:rPr>
              <a:t>CD103</a:t>
            </a:r>
            <a:r>
              <a:rPr lang="en-US" altLang="ja-JP" sz="700" b="1" baseline="30000" dirty="0"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</a:p>
          <a:p>
            <a:pPr algn="l"/>
            <a:r>
              <a:rPr lang="en-US" altLang="ja-JP" sz="700" b="1" dirty="0">
                <a:latin typeface="Arial" panose="020B0604020202020204" pitchFamily="34" charset="0"/>
                <a:cs typeface="Arial" panose="020B0604020202020204" pitchFamily="34" charset="0"/>
              </a:rPr>
              <a:t>PD-L1</a:t>
            </a:r>
            <a:r>
              <a:rPr lang="en-US" altLang="ja-JP" sz="700" b="1" baseline="30000" dirty="0">
                <a:latin typeface="Arial" panose="020B0604020202020204" pitchFamily="34" charset="0"/>
                <a:cs typeface="Arial" panose="020B0604020202020204" pitchFamily="34" charset="0"/>
              </a:rPr>
              <a:t>High</a:t>
            </a:r>
            <a:endParaRPr lang="ja-JP" altLang="en-US" sz="700" b="1" baseline="30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タイトル 3"/>
          <p:cNvSpPr txBox="1">
            <a:spLocks/>
          </p:cNvSpPr>
          <p:nvPr/>
        </p:nvSpPr>
        <p:spPr>
          <a:xfrm>
            <a:off x="2636344" y="1501399"/>
            <a:ext cx="639299" cy="42581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ja-JP" sz="700" b="1" dirty="0">
                <a:latin typeface="Arial" panose="020B0604020202020204" pitchFamily="34" charset="0"/>
                <a:cs typeface="Arial" panose="020B0604020202020204" pitchFamily="34" charset="0"/>
              </a:rPr>
              <a:t>CD11b</a:t>
            </a:r>
            <a:r>
              <a:rPr lang="en-US" altLang="ja-JP" sz="700" b="1" baseline="30000" dirty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</a:p>
          <a:p>
            <a:pPr algn="l"/>
            <a:r>
              <a:rPr lang="en-US" altLang="ja-JP" sz="700" b="1" dirty="0">
                <a:latin typeface="Arial" panose="020B0604020202020204" pitchFamily="34" charset="0"/>
                <a:cs typeface="Arial" panose="020B0604020202020204" pitchFamily="34" charset="0"/>
              </a:rPr>
              <a:t>CD103</a:t>
            </a:r>
            <a:r>
              <a:rPr lang="en-US" altLang="ja-JP" sz="700" b="1" baseline="30000" dirty="0"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</a:p>
          <a:p>
            <a:pPr algn="l"/>
            <a:r>
              <a:rPr lang="en-US" altLang="ja-JP" sz="700" b="1" dirty="0">
                <a:latin typeface="Arial" panose="020B0604020202020204" pitchFamily="34" charset="0"/>
                <a:cs typeface="Arial" panose="020B0604020202020204" pitchFamily="34" charset="0"/>
              </a:rPr>
              <a:t>PD-L1</a:t>
            </a:r>
            <a:r>
              <a:rPr lang="en-US" altLang="ja-JP" sz="700" b="1" baseline="30000" dirty="0">
                <a:latin typeface="Arial" panose="020B0604020202020204" pitchFamily="34" charset="0"/>
                <a:cs typeface="Arial" panose="020B0604020202020204" pitchFamily="34" charset="0"/>
              </a:rPr>
              <a:t>Low</a:t>
            </a:r>
            <a:endParaRPr lang="ja-JP" altLang="en-US" sz="700" b="1" baseline="30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タイトル 3"/>
          <p:cNvSpPr txBox="1">
            <a:spLocks/>
          </p:cNvSpPr>
          <p:nvPr/>
        </p:nvSpPr>
        <p:spPr>
          <a:xfrm>
            <a:off x="3334844" y="1501399"/>
            <a:ext cx="639299" cy="42581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ja-JP" sz="700" b="1" dirty="0">
                <a:latin typeface="Arial" panose="020B0604020202020204" pitchFamily="34" charset="0"/>
                <a:cs typeface="Arial" panose="020B0604020202020204" pitchFamily="34" charset="0"/>
              </a:rPr>
              <a:t>CD11b</a:t>
            </a:r>
            <a:r>
              <a:rPr lang="en-US" altLang="ja-JP" sz="700" b="1" baseline="30000" dirty="0"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</a:p>
          <a:p>
            <a:pPr algn="l"/>
            <a:r>
              <a:rPr lang="en-US" altLang="ja-JP" sz="700" b="1" dirty="0">
                <a:latin typeface="Arial" panose="020B0604020202020204" pitchFamily="34" charset="0"/>
                <a:cs typeface="Arial" panose="020B0604020202020204" pitchFamily="34" charset="0"/>
              </a:rPr>
              <a:t>CD103</a:t>
            </a:r>
            <a:r>
              <a:rPr lang="en-US" altLang="ja-JP" sz="700" b="1" baseline="30000" dirty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</a:p>
          <a:p>
            <a:pPr algn="l"/>
            <a:r>
              <a:rPr lang="en-US" altLang="ja-JP" sz="700" b="1" dirty="0">
                <a:latin typeface="Arial" panose="020B0604020202020204" pitchFamily="34" charset="0"/>
                <a:cs typeface="Arial" panose="020B0604020202020204" pitchFamily="34" charset="0"/>
              </a:rPr>
              <a:t>PD-L1</a:t>
            </a:r>
            <a:r>
              <a:rPr lang="en-US" altLang="ja-JP" sz="700" b="1" baseline="30000" dirty="0">
                <a:latin typeface="Arial" panose="020B0604020202020204" pitchFamily="34" charset="0"/>
                <a:cs typeface="Arial" panose="020B0604020202020204" pitchFamily="34" charset="0"/>
              </a:rPr>
              <a:t>Int.</a:t>
            </a:r>
            <a:endParaRPr lang="ja-JP" altLang="en-US" sz="700" b="1" baseline="30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3" name="図 12"/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817890" y="1932746"/>
            <a:ext cx="677045" cy="686959"/>
          </a:xfrm>
          <a:prstGeom prst="rect">
            <a:avLst/>
          </a:prstGeom>
        </p:spPr>
      </p:pic>
      <p:pic>
        <p:nvPicPr>
          <p:cNvPr id="14" name="図 13"/>
          <p:cNvPicPr>
            <a:picLocks noChangeAspect="1"/>
          </p:cNvPicPr>
          <p:nvPr/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542228" y="1928233"/>
            <a:ext cx="685544" cy="691251"/>
          </a:xfrm>
          <a:prstGeom prst="rect">
            <a:avLst/>
          </a:prstGeom>
        </p:spPr>
      </p:pic>
      <p:pic>
        <p:nvPicPr>
          <p:cNvPr id="15" name="図 14"/>
          <p:cNvPicPr>
            <a:picLocks noChangeAspect="1"/>
          </p:cNvPicPr>
          <p:nvPr/>
        </p:nvPicPr>
        <p:blipFill rotWithShape="1">
          <a:blip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253137" y="1932430"/>
            <a:ext cx="682503" cy="682711"/>
          </a:xfrm>
          <a:prstGeom prst="rect">
            <a:avLst/>
          </a:prstGeom>
        </p:spPr>
      </p:pic>
      <p:sp>
        <p:nvSpPr>
          <p:cNvPr id="16" name="タイトル 3"/>
          <p:cNvSpPr txBox="1">
            <a:spLocks/>
          </p:cNvSpPr>
          <p:nvPr/>
        </p:nvSpPr>
        <p:spPr>
          <a:xfrm rot="16200000">
            <a:off x="673978" y="2155114"/>
            <a:ext cx="533629" cy="26439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ja-JP" sz="700" b="1" dirty="0">
                <a:latin typeface="Arial" panose="020B0604020202020204" pitchFamily="34" charset="0"/>
                <a:cs typeface="Arial" panose="020B0604020202020204" pitchFamily="34" charset="0"/>
              </a:rPr>
              <a:t>CD4</a:t>
            </a:r>
            <a:endParaRPr lang="ja-JP" altLang="en-US" sz="7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7" name="グラフ 16">
            <a:extLst>
              <a:ext uri="{FF2B5EF4-FFF2-40B4-BE49-F238E27FC236}">
                <a16:creationId xmlns:a16="http://schemas.microsoft.com/office/drawing/2014/main" xmlns="" id="{BD4CA735-B765-467E-AF63-70C527C8BDF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48907558"/>
              </p:ext>
            </p:extLst>
          </p:nvPr>
        </p:nvGraphicFramePr>
        <p:xfrm>
          <a:off x="4071466" y="1394857"/>
          <a:ext cx="1648969" cy="206100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18" name="テキスト ボックス 17"/>
          <p:cNvSpPr txBox="1"/>
          <p:nvPr/>
        </p:nvSpPr>
        <p:spPr>
          <a:xfrm>
            <a:off x="4522987" y="2636180"/>
            <a:ext cx="341886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700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lang="en-US" altLang="ja-JP" sz="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4791132" y="2655043"/>
            <a:ext cx="341886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700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lang="en-US" altLang="ja-JP" sz="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5051416" y="2658643"/>
            <a:ext cx="341886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700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lang="en-US" altLang="ja-JP" sz="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5319561" y="2475676"/>
            <a:ext cx="341886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700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endParaRPr lang="en-US" altLang="ja-JP" sz="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タイトル 3"/>
          <p:cNvSpPr txBox="1">
            <a:spLocks/>
          </p:cNvSpPr>
          <p:nvPr/>
        </p:nvSpPr>
        <p:spPr>
          <a:xfrm>
            <a:off x="723336" y="1337140"/>
            <a:ext cx="400923" cy="26439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(a)</a:t>
            </a:r>
            <a:endParaRPr lang="ja-JP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タイトル 3"/>
          <p:cNvSpPr txBox="1">
            <a:spLocks/>
          </p:cNvSpPr>
          <p:nvPr/>
        </p:nvSpPr>
        <p:spPr>
          <a:xfrm>
            <a:off x="4047180" y="1339070"/>
            <a:ext cx="400923" cy="26439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(b)</a:t>
            </a:r>
            <a:endParaRPr lang="ja-JP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テキスト ボックス 1"/>
          <p:cNvSpPr txBox="1"/>
          <p:nvPr/>
        </p:nvSpPr>
        <p:spPr>
          <a:xfrm>
            <a:off x="703376" y="3582099"/>
            <a:ext cx="5366941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000" b="1" dirty="0">
                <a:latin typeface="Arial" panose="020B0604020202020204" pitchFamily="34" charset="0"/>
                <a:cs typeface="Arial" panose="020B0604020202020204" pitchFamily="34" charset="0"/>
              </a:rPr>
              <a:t>Supplementary figure 1. Potential of MLN DC subsets to induce T cell proliferation without Ags.</a:t>
            </a:r>
          </a:p>
          <a:p>
            <a:r>
              <a:rPr lang="en-US" altLang="ja-JP" sz="1000" dirty="0">
                <a:latin typeface="Arial" panose="020B0604020202020204" pitchFamily="34" charset="0"/>
                <a:cs typeface="Arial" panose="020B0604020202020204" pitchFamily="34" charset="0"/>
              </a:rPr>
              <a:t>Four MLN CD11c</a:t>
            </a:r>
            <a:r>
              <a:rPr lang="en-US" altLang="ja-JP" sz="1000" baseline="30000" dirty="0"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  <a:r>
              <a:rPr lang="en-US" altLang="ja-JP" sz="1000" dirty="0">
                <a:latin typeface="Arial" panose="020B0604020202020204" pitchFamily="34" charset="0"/>
                <a:cs typeface="Arial" panose="020B0604020202020204" pitchFamily="34" charset="0"/>
              </a:rPr>
              <a:t> cell subsets from DW-fed mice were cultured with CFSE-labeled CD4</a:t>
            </a:r>
            <a:r>
              <a:rPr lang="en-US" altLang="ja-JP" sz="1000" baseline="30000" dirty="0"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  <a:r>
              <a:rPr lang="en-US" altLang="ja-JP" sz="1000" dirty="0">
                <a:latin typeface="Arial" panose="020B0604020202020204" pitchFamily="34" charset="0"/>
                <a:cs typeface="Arial" panose="020B0604020202020204" pitchFamily="34" charset="0"/>
              </a:rPr>
              <a:t> cells from DO11.10 mice (3 wells/sample) without exogenous Ags. After 3 days, the cells in the each well were collected, and CD4 and CFSE expression on CD4</a:t>
            </a:r>
            <a:r>
              <a:rPr lang="en-US" altLang="ja-JP" sz="1000" baseline="30000" dirty="0"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  <a:r>
              <a:rPr lang="en-US" altLang="ja-JP" sz="1000" dirty="0">
                <a:latin typeface="Arial" panose="020B0604020202020204" pitchFamily="34" charset="0"/>
                <a:cs typeface="Arial" panose="020B0604020202020204" pitchFamily="34" charset="0"/>
              </a:rPr>
              <a:t>CD11c</a:t>
            </a:r>
            <a:r>
              <a:rPr lang="en-US" altLang="ja-JP" sz="1000" baseline="30000" dirty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lang="en-US" altLang="ja-JP" sz="1000" dirty="0">
                <a:latin typeface="Arial" panose="020B0604020202020204" pitchFamily="34" charset="0"/>
                <a:cs typeface="Arial" panose="020B0604020202020204" pitchFamily="34" charset="0"/>
              </a:rPr>
              <a:t> cells were analyzed by flow cytometry. </a:t>
            </a:r>
            <a:r>
              <a:rPr lang="en-US" altLang="ja-JP" sz="1000" dirty="0">
                <a:latin typeface="Arial" panose="020B0604020202020204" pitchFamily="34" charset="0"/>
                <a:cs typeface="Arial" panose="020B0604020202020204" pitchFamily="34" charset="0"/>
              </a:rPr>
              <a:t>Two independent experiments were performed. (</a:t>
            </a:r>
            <a:r>
              <a:rPr lang="en-US" altLang="ja-JP" sz="1000" dirty="0">
                <a:latin typeface="Arial" panose="020B0604020202020204" pitchFamily="34" charset="0"/>
                <a:cs typeface="Arial" panose="020B0604020202020204" pitchFamily="34" charset="0"/>
              </a:rPr>
              <a:t>a) Data are from a representative well of each sample. </a:t>
            </a:r>
            <a:r>
              <a:rPr lang="en-US" altLang="ja-JP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altLang="ja-JP" sz="1000" dirty="0">
                <a:latin typeface="Arial" panose="020B0604020202020204" pitchFamily="34" charset="0"/>
                <a:cs typeface="Arial" panose="020B0604020202020204" pitchFamily="34" charset="0"/>
              </a:rPr>
              <a:t>b) Proportion of proliferated (</a:t>
            </a:r>
            <a:r>
              <a:rPr lang="en-US" altLang="ja-JP" sz="1000" dirty="0" err="1">
                <a:latin typeface="Arial" panose="020B0604020202020204" pitchFamily="34" charset="0"/>
                <a:cs typeface="Arial" panose="020B0604020202020204" pitchFamily="34" charset="0"/>
              </a:rPr>
              <a:t>CFSELow</a:t>
            </a:r>
            <a:r>
              <a:rPr lang="en-US" altLang="ja-JP" sz="1000" dirty="0">
                <a:latin typeface="Arial" panose="020B0604020202020204" pitchFamily="34" charset="0"/>
                <a:cs typeface="Arial" panose="020B0604020202020204" pitchFamily="34" charset="0"/>
              </a:rPr>
              <a:t>) cells in CD4</a:t>
            </a:r>
            <a:r>
              <a:rPr lang="en-US" altLang="ja-JP" sz="1000" baseline="30000" dirty="0"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  <a:r>
              <a:rPr lang="en-US" altLang="ja-JP" sz="1000" dirty="0">
                <a:latin typeface="Arial" panose="020B0604020202020204" pitchFamily="34" charset="0"/>
                <a:cs typeface="Arial" panose="020B0604020202020204" pitchFamily="34" charset="0"/>
              </a:rPr>
              <a:t>CD11c</a:t>
            </a:r>
            <a:r>
              <a:rPr lang="en-US" altLang="ja-JP" sz="1000" baseline="30000" dirty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lang="en-US" altLang="ja-JP" sz="1000" dirty="0">
                <a:latin typeface="Arial" panose="020B0604020202020204" pitchFamily="34" charset="0"/>
                <a:cs typeface="Arial" panose="020B0604020202020204" pitchFamily="34" charset="0"/>
              </a:rPr>
              <a:t> cells (gates shown in (a)) were analyzed. The plot shows representative data from one experiment (</a:t>
            </a:r>
            <a:r>
              <a:rPr lang="en-US" altLang="ja-JP" sz="1000" i="1" dirty="0"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r>
              <a:rPr lang="en-US" altLang="ja-JP" sz="1000" dirty="0">
                <a:latin typeface="Arial" panose="020B0604020202020204" pitchFamily="34" charset="0"/>
                <a:cs typeface="Arial" panose="020B0604020202020204" pitchFamily="34" charset="0"/>
              </a:rPr>
              <a:t> = 3). Circles and horizontal bars indicate data from one well and mean of results from three wells, respectively. Statistical analysis was performed by Tukey’s HSD test. Values not sharing a common letter are significantly different (</a:t>
            </a:r>
            <a:r>
              <a:rPr lang="en-US" altLang="ja-JP" sz="1000" i="1" dirty="0"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en-US" altLang="ja-JP" sz="1000" dirty="0">
                <a:latin typeface="Arial" panose="020B0604020202020204" pitchFamily="34" charset="0"/>
                <a:cs typeface="Arial" panose="020B0604020202020204" pitchFamily="34" charset="0"/>
              </a:rPr>
              <a:t> &lt; 0.05).</a:t>
            </a:r>
          </a:p>
        </p:txBody>
      </p:sp>
    </p:spTree>
    <p:extLst>
      <p:ext uri="{BB962C8B-B14F-4D97-AF65-F5344CB8AC3E}">
        <p14:creationId xmlns:p14="http://schemas.microsoft.com/office/powerpoint/2010/main" val="18871320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" name="グループ化 36"/>
          <p:cNvGrpSpPr/>
          <p:nvPr/>
        </p:nvGrpSpPr>
        <p:grpSpPr>
          <a:xfrm>
            <a:off x="4313470" y="1738712"/>
            <a:ext cx="1632734" cy="1982610"/>
            <a:chOff x="3382370" y="5844429"/>
            <a:chExt cx="1832107" cy="1982610"/>
          </a:xfrm>
        </p:grpSpPr>
        <p:graphicFrame>
          <p:nvGraphicFramePr>
            <p:cNvPr id="38" name="グラフ 37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1968924664"/>
                </p:ext>
              </p:extLst>
            </p:nvPr>
          </p:nvGraphicFramePr>
          <p:xfrm>
            <a:off x="3382370" y="5844429"/>
            <a:ext cx="1832107" cy="198261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sp>
          <p:nvSpPr>
            <p:cNvPr id="39" name="正方形/長方形 38"/>
            <p:cNvSpPr/>
            <p:nvPr/>
          </p:nvSpPr>
          <p:spPr>
            <a:xfrm>
              <a:off x="3476311" y="6019365"/>
              <a:ext cx="1632584" cy="65827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40" name="タイトル 3"/>
          <p:cNvSpPr txBox="1">
            <a:spLocks/>
          </p:cNvSpPr>
          <p:nvPr/>
        </p:nvSpPr>
        <p:spPr>
          <a:xfrm>
            <a:off x="5760758" y="2970555"/>
            <a:ext cx="485117" cy="26439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ja-JP" sz="700" b="1" dirty="0">
                <a:latin typeface="Arial" panose="020B0604020202020204" pitchFamily="34" charset="0"/>
                <a:cs typeface="Arial" panose="020B0604020202020204" pitchFamily="34" charset="0"/>
              </a:rPr>
              <a:t>CD11b</a:t>
            </a:r>
            <a:endParaRPr lang="ja-JP" altLang="en-US" sz="700" b="1" baseline="30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1" name="タイトル 3"/>
          <p:cNvSpPr txBox="1">
            <a:spLocks/>
          </p:cNvSpPr>
          <p:nvPr/>
        </p:nvSpPr>
        <p:spPr>
          <a:xfrm>
            <a:off x="5760758" y="3135655"/>
            <a:ext cx="485117" cy="26439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ja-JP" sz="700" b="1" dirty="0">
                <a:latin typeface="Arial" panose="020B0604020202020204" pitchFamily="34" charset="0"/>
                <a:cs typeface="Arial" panose="020B0604020202020204" pitchFamily="34" charset="0"/>
              </a:rPr>
              <a:t>CD103</a:t>
            </a:r>
            <a:endParaRPr lang="ja-JP" altLang="en-US" sz="700" b="1" baseline="30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2" name="タイトル 3"/>
          <p:cNvSpPr txBox="1">
            <a:spLocks/>
          </p:cNvSpPr>
          <p:nvPr/>
        </p:nvSpPr>
        <p:spPr>
          <a:xfrm>
            <a:off x="5760758" y="3300755"/>
            <a:ext cx="485117" cy="26439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ja-JP" sz="700" b="1" dirty="0">
                <a:latin typeface="Arial" panose="020B0604020202020204" pitchFamily="34" charset="0"/>
                <a:cs typeface="Arial" panose="020B0604020202020204" pitchFamily="34" charset="0"/>
              </a:rPr>
              <a:t>CD8α</a:t>
            </a:r>
            <a:endParaRPr lang="ja-JP" altLang="en-US" sz="700" b="1" baseline="30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3" name="タイトル 3"/>
          <p:cNvSpPr txBox="1">
            <a:spLocks/>
          </p:cNvSpPr>
          <p:nvPr/>
        </p:nvSpPr>
        <p:spPr>
          <a:xfrm>
            <a:off x="5760758" y="3465855"/>
            <a:ext cx="485117" cy="26439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ja-JP" sz="700" b="1" dirty="0">
                <a:latin typeface="Arial" panose="020B0604020202020204" pitchFamily="34" charset="0"/>
                <a:cs typeface="Arial" panose="020B0604020202020204" pitchFamily="34" charset="0"/>
              </a:rPr>
              <a:t>PD-L1</a:t>
            </a:r>
            <a:endParaRPr lang="ja-JP" altLang="en-US" sz="700" b="1" baseline="30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06" name="グループ化 105"/>
          <p:cNvGrpSpPr/>
          <p:nvPr/>
        </p:nvGrpSpPr>
        <p:grpSpPr>
          <a:xfrm>
            <a:off x="5925778" y="2057717"/>
            <a:ext cx="645691" cy="351913"/>
            <a:chOff x="5908090" y="1114480"/>
            <a:chExt cx="781286" cy="351913"/>
          </a:xfrm>
        </p:grpSpPr>
        <p:sp>
          <p:nvSpPr>
            <p:cNvPr id="107" name="タイトル 3"/>
            <p:cNvSpPr txBox="1">
              <a:spLocks/>
            </p:cNvSpPr>
            <p:nvPr/>
          </p:nvSpPr>
          <p:spPr>
            <a:xfrm>
              <a:off x="5908090" y="1114480"/>
              <a:ext cx="781286" cy="35191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ctr" defTabSz="914400" rtl="0" eaLnBrk="1" latinLnBrk="0" hangingPunct="1">
                <a:spcBef>
                  <a:spcPct val="0"/>
                </a:spcBef>
                <a:buNone/>
                <a:defRPr kumimoji="1"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l"/>
              <a:r>
                <a:rPr lang="en-US" altLang="ja-JP" sz="700" b="1" dirty="0">
                  <a:latin typeface="Arial" panose="020B0604020202020204" pitchFamily="34" charset="0"/>
                  <a:cs typeface="Arial" panose="020B0604020202020204" pitchFamily="34" charset="0"/>
                </a:rPr>
                <a:t>Isotype</a:t>
              </a:r>
            </a:p>
            <a:p>
              <a:pPr algn="l"/>
              <a:r>
                <a:rPr lang="en-US" altLang="ja-JP" sz="700" b="1" dirty="0">
                  <a:latin typeface="Arial" panose="020B0604020202020204" pitchFamily="34" charset="0"/>
                  <a:cs typeface="Arial" panose="020B0604020202020204" pitchFamily="34" charset="0"/>
                </a:rPr>
                <a:t>Anti-PD-L1</a:t>
              </a:r>
              <a:endParaRPr lang="ja-JP" altLang="en-US" sz="7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8" name="楕円 107"/>
            <p:cNvSpPr/>
            <p:nvPr/>
          </p:nvSpPr>
          <p:spPr>
            <a:xfrm>
              <a:off x="5919602" y="1220427"/>
              <a:ext cx="45883" cy="45883"/>
            </a:xfrm>
            <a:prstGeom prst="ellipse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09" name="グループ化 108"/>
            <p:cNvGrpSpPr/>
            <p:nvPr/>
          </p:nvGrpSpPr>
          <p:grpSpPr>
            <a:xfrm>
              <a:off x="5918220" y="1323200"/>
              <a:ext cx="48646" cy="48646"/>
              <a:chOff x="4744398" y="4485025"/>
              <a:chExt cx="360000" cy="360000"/>
            </a:xfrm>
          </p:grpSpPr>
          <p:cxnSp>
            <p:nvCxnSpPr>
              <p:cNvPr id="110" name="直線コネクタ 109"/>
              <p:cNvCxnSpPr/>
              <p:nvPr/>
            </p:nvCxnSpPr>
            <p:spPr>
              <a:xfrm>
                <a:off x="4744398" y="4485025"/>
                <a:ext cx="360000" cy="36000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1" name="直線コネクタ 110"/>
              <p:cNvCxnSpPr>
                <a:cxnSpLocks/>
              </p:cNvCxnSpPr>
              <p:nvPr/>
            </p:nvCxnSpPr>
            <p:spPr>
              <a:xfrm flipH="1">
                <a:off x="4744398" y="4485025"/>
                <a:ext cx="360000" cy="36000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pic>
        <p:nvPicPr>
          <p:cNvPr id="17" name="図 16"/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81842" y="1921652"/>
            <a:ext cx="698105" cy="706089"/>
          </a:xfrm>
          <a:prstGeom prst="rect">
            <a:avLst/>
          </a:prstGeom>
        </p:spPr>
      </p:pic>
      <p:pic>
        <p:nvPicPr>
          <p:cNvPr id="18" name="図 17"/>
          <p:cNvPicPr>
            <a:picLocks noChangeAspect="1"/>
          </p:cNvPicPr>
          <p:nvPr/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812575" y="1919287"/>
            <a:ext cx="705466" cy="694465"/>
          </a:xfrm>
          <a:prstGeom prst="rect">
            <a:avLst/>
          </a:prstGeom>
        </p:spPr>
      </p:pic>
      <p:pic>
        <p:nvPicPr>
          <p:cNvPr id="19" name="図 18"/>
          <p:cNvPicPr>
            <a:picLocks noChangeAspect="1"/>
          </p:cNvPicPr>
          <p:nvPr/>
        </p:nvPicPr>
        <p:blipFill rotWithShape="1">
          <a:blip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548359" y="1915347"/>
            <a:ext cx="697361" cy="689855"/>
          </a:xfrm>
          <a:prstGeom prst="rect">
            <a:avLst/>
          </a:prstGeom>
        </p:spPr>
      </p:pic>
      <p:pic>
        <p:nvPicPr>
          <p:cNvPr id="20" name="図 19"/>
          <p:cNvPicPr>
            <a:picLocks noChangeAspect="1"/>
          </p:cNvPicPr>
          <p:nvPr/>
        </p:nvPicPr>
        <p:blipFill rotWithShape="1">
          <a:blip r:embed="rId6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257645" y="1912268"/>
            <a:ext cx="700975" cy="699169"/>
          </a:xfrm>
          <a:prstGeom prst="rect">
            <a:avLst/>
          </a:prstGeom>
        </p:spPr>
      </p:pic>
      <p:pic>
        <p:nvPicPr>
          <p:cNvPr id="21" name="図 20"/>
          <p:cNvPicPr>
            <a:picLocks noChangeAspect="1"/>
          </p:cNvPicPr>
          <p:nvPr/>
        </p:nvPicPr>
        <p:blipFill rotWithShape="1">
          <a:blip r:embed="rId7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75777" y="2686404"/>
            <a:ext cx="709006" cy="705508"/>
          </a:xfrm>
          <a:prstGeom prst="rect">
            <a:avLst/>
          </a:prstGeom>
        </p:spPr>
      </p:pic>
      <p:pic>
        <p:nvPicPr>
          <p:cNvPr id="22" name="図 21"/>
          <p:cNvPicPr>
            <a:picLocks noChangeAspect="1"/>
          </p:cNvPicPr>
          <p:nvPr/>
        </p:nvPicPr>
        <p:blipFill rotWithShape="1">
          <a:blip r:embed="rId8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818764" y="2684146"/>
            <a:ext cx="694203" cy="702229"/>
          </a:xfrm>
          <a:prstGeom prst="rect">
            <a:avLst/>
          </a:prstGeom>
        </p:spPr>
      </p:pic>
      <p:pic>
        <p:nvPicPr>
          <p:cNvPr id="23" name="図 22"/>
          <p:cNvPicPr>
            <a:picLocks noChangeAspect="1"/>
          </p:cNvPicPr>
          <p:nvPr/>
        </p:nvPicPr>
        <p:blipFill rotWithShape="1">
          <a:blip r:embed="rId9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542332" y="2687158"/>
            <a:ext cx="705664" cy="700776"/>
          </a:xfrm>
          <a:prstGeom prst="rect">
            <a:avLst/>
          </a:prstGeom>
        </p:spPr>
      </p:pic>
      <p:pic>
        <p:nvPicPr>
          <p:cNvPr id="24" name="図 23"/>
          <p:cNvPicPr>
            <a:picLocks noChangeAspect="1"/>
          </p:cNvPicPr>
          <p:nvPr/>
        </p:nvPicPr>
        <p:blipFill rotWithShape="1">
          <a:blip r:embed="rId10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264801" y="2675626"/>
            <a:ext cx="694797" cy="705535"/>
          </a:xfrm>
          <a:prstGeom prst="rect">
            <a:avLst/>
          </a:prstGeom>
        </p:spPr>
      </p:pic>
      <p:sp>
        <p:nvSpPr>
          <p:cNvPr id="81" name="タイトル 3"/>
          <p:cNvSpPr txBox="1">
            <a:spLocks/>
          </p:cNvSpPr>
          <p:nvPr/>
        </p:nvSpPr>
        <p:spPr>
          <a:xfrm>
            <a:off x="2175413" y="3433392"/>
            <a:ext cx="710260" cy="18058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ja-JP" sz="700" b="1" dirty="0">
                <a:latin typeface="Arial" panose="020B0604020202020204" pitchFamily="34" charset="0"/>
                <a:cs typeface="Arial" panose="020B0604020202020204" pitchFamily="34" charset="0"/>
              </a:rPr>
              <a:t>CFSE</a:t>
            </a:r>
            <a:endParaRPr lang="ja-JP" altLang="en-US" sz="700" b="1" baseline="30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92" name="直線コネクタ 91"/>
          <p:cNvCxnSpPr/>
          <p:nvPr/>
        </p:nvCxnSpPr>
        <p:spPr>
          <a:xfrm flipH="1">
            <a:off x="1144707" y="3439682"/>
            <a:ext cx="2750641" cy="244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3" name="タイトル 3"/>
          <p:cNvSpPr txBox="1">
            <a:spLocks/>
          </p:cNvSpPr>
          <p:nvPr/>
        </p:nvSpPr>
        <p:spPr>
          <a:xfrm>
            <a:off x="1174140" y="1501399"/>
            <a:ext cx="614354" cy="42581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ja-JP" sz="700" b="1" dirty="0">
                <a:latin typeface="Arial" panose="020B0604020202020204" pitchFamily="34" charset="0"/>
                <a:cs typeface="Arial" panose="020B0604020202020204" pitchFamily="34" charset="0"/>
              </a:rPr>
              <a:t>CD11b</a:t>
            </a:r>
            <a:r>
              <a:rPr lang="en-US" altLang="ja-JP" sz="700" b="1" baseline="30000" dirty="0"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</a:p>
          <a:p>
            <a:pPr algn="l"/>
            <a:r>
              <a:rPr lang="en-US" altLang="ja-JP" sz="700" b="1" dirty="0">
                <a:latin typeface="Arial" panose="020B0604020202020204" pitchFamily="34" charset="0"/>
                <a:cs typeface="Arial" panose="020B0604020202020204" pitchFamily="34" charset="0"/>
              </a:rPr>
              <a:t>CD103</a:t>
            </a:r>
            <a:r>
              <a:rPr lang="en-US" altLang="ja-JP" sz="700" b="1" baseline="30000" dirty="0"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</a:p>
          <a:p>
            <a:pPr algn="l"/>
            <a:r>
              <a:rPr lang="en-US" altLang="ja-JP" sz="700" b="1" dirty="0">
                <a:latin typeface="Arial" panose="020B0604020202020204" pitchFamily="34" charset="0"/>
                <a:cs typeface="Arial" panose="020B0604020202020204" pitchFamily="34" charset="0"/>
              </a:rPr>
              <a:t>PD-L1</a:t>
            </a:r>
            <a:r>
              <a:rPr lang="en-US" altLang="ja-JP" sz="700" b="1" baseline="30000" dirty="0">
                <a:latin typeface="Arial" panose="020B0604020202020204" pitchFamily="34" charset="0"/>
                <a:cs typeface="Arial" panose="020B0604020202020204" pitchFamily="34" charset="0"/>
              </a:rPr>
              <a:t>High</a:t>
            </a:r>
            <a:endParaRPr lang="ja-JP" altLang="en-US" sz="700" b="1" baseline="30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4" name="タイトル 3"/>
          <p:cNvSpPr txBox="1">
            <a:spLocks/>
          </p:cNvSpPr>
          <p:nvPr/>
        </p:nvSpPr>
        <p:spPr>
          <a:xfrm>
            <a:off x="1909450" y="1501399"/>
            <a:ext cx="616935" cy="42581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ja-JP" sz="700" b="1" dirty="0">
                <a:latin typeface="Arial" panose="020B0604020202020204" pitchFamily="34" charset="0"/>
                <a:cs typeface="Arial" panose="020B0604020202020204" pitchFamily="34" charset="0"/>
              </a:rPr>
              <a:t>CD11b</a:t>
            </a:r>
            <a:r>
              <a:rPr lang="en-US" altLang="ja-JP" sz="700" b="1" baseline="30000" dirty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</a:p>
          <a:p>
            <a:pPr algn="l"/>
            <a:r>
              <a:rPr lang="en-US" altLang="ja-JP" sz="700" b="1" dirty="0">
                <a:latin typeface="Arial" panose="020B0604020202020204" pitchFamily="34" charset="0"/>
                <a:cs typeface="Arial" panose="020B0604020202020204" pitchFamily="34" charset="0"/>
              </a:rPr>
              <a:t>CD103</a:t>
            </a:r>
            <a:r>
              <a:rPr lang="en-US" altLang="ja-JP" sz="700" b="1" baseline="30000" dirty="0"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</a:p>
          <a:p>
            <a:pPr algn="l"/>
            <a:r>
              <a:rPr lang="en-US" altLang="ja-JP" sz="700" b="1" dirty="0">
                <a:latin typeface="Arial" panose="020B0604020202020204" pitchFamily="34" charset="0"/>
                <a:cs typeface="Arial" panose="020B0604020202020204" pitchFamily="34" charset="0"/>
              </a:rPr>
              <a:t>PD-L1</a:t>
            </a:r>
            <a:r>
              <a:rPr lang="en-US" altLang="ja-JP" sz="700" b="1" baseline="30000" dirty="0">
                <a:latin typeface="Arial" panose="020B0604020202020204" pitchFamily="34" charset="0"/>
                <a:cs typeface="Arial" panose="020B0604020202020204" pitchFamily="34" charset="0"/>
              </a:rPr>
              <a:t>High</a:t>
            </a:r>
            <a:endParaRPr lang="ja-JP" altLang="en-US" sz="700" b="1" baseline="30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5" name="タイトル 3"/>
          <p:cNvSpPr txBox="1">
            <a:spLocks/>
          </p:cNvSpPr>
          <p:nvPr/>
        </p:nvSpPr>
        <p:spPr>
          <a:xfrm>
            <a:off x="2636344" y="1501399"/>
            <a:ext cx="639299" cy="42581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ja-JP" sz="700" b="1" dirty="0">
                <a:latin typeface="Arial" panose="020B0604020202020204" pitchFamily="34" charset="0"/>
                <a:cs typeface="Arial" panose="020B0604020202020204" pitchFamily="34" charset="0"/>
              </a:rPr>
              <a:t>CD11b</a:t>
            </a:r>
            <a:r>
              <a:rPr lang="en-US" altLang="ja-JP" sz="700" b="1" baseline="30000" dirty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</a:p>
          <a:p>
            <a:pPr algn="l"/>
            <a:r>
              <a:rPr lang="en-US" altLang="ja-JP" sz="700" b="1" dirty="0">
                <a:latin typeface="Arial" panose="020B0604020202020204" pitchFamily="34" charset="0"/>
                <a:cs typeface="Arial" panose="020B0604020202020204" pitchFamily="34" charset="0"/>
              </a:rPr>
              <a:t>CD103</a:t>
            </a:r>
            <a:r>
              <a:rPr lang="en-US" altLang="ja-JP" sz="700" b="1" baseline="30000" dirty="0"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</a:p>
          <a:p>
            <a:pPr algn="l"/>
            <a:r>
              <a:rPr lang="en-US" altLang="ja-JP" sz="700" b="1" dirty="0">
                <a:latin typeface="Arial" panose="020B0604020202020204" pitchFamily="34" charset="0"/>
                <a:cs typeface="Arial" panose="020B0604020202020204" pitchFamily="34" charset="0"/>
              </a:rPr>
              <a:t>PD-L1</a:t>
            </a:r>
            <a:r>
              <a:rPr lang="en-US" altLang="ja-JP" sz="700" b="1" baseline="30000" dirty="0">
                <a:latin typeface="Arial" panose="020B0604020202020204" pitchFamily="34" charset="0"/>
                <a:cs typeface="Arial" panose="020B0604020202020204" pitchFamily="34" charset="0"/>
              </a:rPr>
              <a:t>Low</a:t>
            </a:r>
            <a:endParaRPr lang="ja-JP" altLang="en-US" sz="700" b="1" baseline="30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6" name="タイトル 3"/>
          <p:cNvSpPr txBox="1">
            <a:spLocks/>
          </p:cNvSpPr>
          <p:nvPr/>
        </p:nvSpPr>
        <p:spPr>
          <a:xfrm>
            <a:off x="3334844" y="1501399"/>
            <a:ext cx="639299" cy="42581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ja-JP" sz="700" b="1" dirty="0">
                <a:latin typeface="Arial" panose="020B0604020202020204" pitchFamily="34" charset="0"/>
                <a:cs typeface="Arial" panose="020B0604020202020204" pitchFamily="34" charset="0"/>
              </a:rPr>
              <a:t>CD11b</a:t>
            </a:r>
            <a:r>
              <a:rPr lang="en-US" altLang="ja-JP" sz="700" b="1" baseline="30000" dirty="0"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</a:p>
          <a:p>
            <a:pPr algn="l"/>
            <a:r>
              <a:rPr lang="en-US" altLang="ja-JP" sz="700" b="1" dirty="0">
                <a:latin typeface="Arial" panose="020B0604020202020204" pitchFamily="34" charset="0"/>
                <a:cs typeface="Arial" panose="020B0604020202020204" pitchFamily="34" charset="0"/>
              </a:rPr>
              <a:t>CD103</a:t>
            </a:r>
            <a:r>
              <a:rPr lang="en-US" altLang="ja-JP" sz="700" b="1" baseline="30000" dirty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</a:p>
          <a:p>
            <a:pPr algn="l"/>
            <a:r>
              <a:rPr lang="en-US" altLang="ja-JP" sz="700" b="1" dirty="0">
                <a:latin typeface="Arial" panose="020B0604020202020204" pitchFamily="34" charset="0"/>
                <a:cs typeface="Arial" panose="020B0604020202020204" pitchFamily="34" charset="0"/>
              </a:rPr>
              <a:t>PD-L1</a:t>
            </a:r>
            <a:r>
              <a:rPr lang="en-US" altLang="ja-JP" sz="700" b="1" baseline="30000" dirty="0">
                <a:latin typeface="Arial" panose="020B0604020202020204" pitchFamily="34" charset="0"/>
                <a:cs typeface="Arial" panose="020B0604020202020204" pitchFamily="34" charset="0"/>
              </a:rPr>
              <a:t>Int.</a:t>
            </a:r>
            <a:endParaRPr lang="ja-JP" altLang="en-US" sz="700" b="1" baseline="30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7" name="タイトル 3"/>
          <p:cNvSpPr txBox="1">
            <a:spLocks/>
          </p:cNvSpPr>
          <p:nvPr/>
        </p:nvSpPr>
        <p:spPr>
          <a:xfrm rot="16200000">
            <a:off x="673978" y="2516965"/>
            <a:ext cx="533629" cy="26439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ja-JP" sz="700" b="1" dirty="0">
                <a:latin typeface="Arial" panose="020B0604020202020204" pitchFamily="34" charset="0"/>
                <a:cs typeface="Arial" panose="020B0604020202020204" pitchFamily="34" charset="0"/>
              </a:rPr>
              <a:t>CD4</a:t>
            </a:r>
            <a:endParaRPr lang="ja-JP" altLang="en-US" sz="7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98" name="直線コネクタ 97"/>
          <p:cNvCxnSpPr>
            <a:cxnSpLocks/>
          </p:cNvCxnSpPr>
          <p:nvPr/>
        </p:nvCxnSpPr>
        <p:spPr>
          <a:xfrm>
            <a:off x="1025208" y="1987511"/>
            <a:ext cx="0" cy="1335822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99" name="グラフ 98">
            <a:extLst>
              <a:ext uri="{FF2B5EF4-FFF2-40B4-BE49-F238E27FC236}">
                <a16:creationId xmlns:a16="http://schemas.microsoft.com/office/drawing/2014/main" xmlns="" id="{01ACBB30-8FC8-4664-A94F-9EACCBBE5877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97716319"/>
              </p:ext>
            </p:extLst>
          </p:nvPr>
        </p:nvGraphicFramePr>
        <p:xfrm>
          <a:off x="4027478" y="1382532"/>
          <a:ext cx="1911357" cy="17684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1"/>
          </a:graphicData>
        </a:graphic>
      </p:graphicFrame>
      <p:sp>
        <p:nvSpPr>
          <p:cNvPr id="44" name="タイトル 3"/>
          <p:cNvSpPr txBox="1">
            <a:spLocks/>
          </p:cNvSpPr>
          <p:nvPr/>
        </p:nvSpPr>
        <p:spPr>
          <a:xfrm>
            <a:off x="723336" y="1337140"/>
            <a:ext cx="400923" cy="26439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(a)</a:t>
            </a:r>
            <a:endParaRPr lang="ja-JP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5" name="タイトル 3"/>
          <p:cNvSpPr txBox="1">
            <a:spLocks/>
          </p:cNvSpPr>
          <p:nvPr/>
        </p:nvSpPr>
        <p:spPr>
          <a:xfrm>
            <a:off x="4047180" y="1339070"/>
            <a:ext cx="400923" cy="26439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(b)</a:t>
            </a:r>
            <a:endParaRPr lang="ja-JP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2" name="表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12129730"/>
              </p:ext>
            </p:extLst>
          </p:nvPr>
        </p:nvGraphicFramePr>
        <p:xfrm>
          <a:off x="4193275" y="3821128"/>
          <a:ext cx="1633168" cy="7924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45475">
                  <a:extLst>
                    <a:ext uri="{9D8B030D-6E8A-4147-A177-3AD203B41FA5}">
                      <a16:colId xmlns:a16="http://schemas.microsoft.com/office/drawing/2014/main" xmlns="" val="3836578253"/>
                    </a:ext>
                  </a:extLst>
                </a:gridCol>
                <a:gridCol w="587693">
                  <a:extLst>
                    <a:ext uri="{9D8B030D-6E8A-4147-A177-3AD203B41FA5}">
                      <a16:colId xmlns:a16="http://schemas.microsoft.com/office/drawing/2014/main" xmlns="" val="891202487"/>
                    </a:ext>
                  </a:extLst>
                </a:gridCol>
              </a:tblGrid>
              <a:tr h="0">
                <a:tc gridSpan="2">
                  <a:txBody>
                    <a:bodyPr/>
                    <a:lstStyle/>
                    <a:p>
                      <a:r>
                        <a:rPr kumimoji="1" lang="en-US" altLang="ja-JP" sz="7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Two-way ANOVA</a:t>
                      </a:r>
                      <a:endParaRPr kumimoji="1" lang="ja-JP" altLang="en-US" sz="7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725295536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kumimoji="1" lang="en-US" altLang="ja-JP" sz="7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Subset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700" b="1" i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</a:t>
                      </a:r>
                      <a:r>
                        <a:rPr kumimoji="1" lang="en-US" altLang="ja-JP" sz="7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&lt; 0.001</a:t>
                      </a:r>
                      <a:endParaRPr kumimoji="1" lang="ja-JP" altLang="en-US" sz="7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3473179889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kumimoji="1" lang="en-US" altLang="ja-JP" sz="7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Antibody</a:t>
                      </a:r>
                      <a:endParaRPr kumimoji="1" lang="ja-JP" altLang="en-US" sz="7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700" b="1" i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</a:t>
                      </a:r>
                      <a:r>
                        <a:rPr kumimoji="1" lang="en-US" altLang="ja-JP" sz="7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&lt; 0.001</a:t>
                      </a:r>
                      <a:endParaRPr kumimoji="1" lang="ja-JP" altLang="en-US" sz="7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4154585299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kumimoji="1" lang="en-US" altLang="ja-JP" sz="700" b="1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Subset×Antibody</a:t>
                      </a:r>
                      <a:endParaRPr kumimoji="1" lang="ja-JP" altLang="en-US" sz="7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700" b="1" i="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n.s</a:t>
                      </a:r>
                      <a:r>
                        <a:rPr kumimoji="1" lang="en-US" altLang="ja-JP" sz="700" b="1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</a:t>
                      </a:r>
                      <a:endParaRPr kumimoji="1" lang="ja-JP" altLang="en-US" sz="700" b="1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2216091188"/>
                  </a:ext>
                </a:extLst>
              </a:tr>
            </a:tbl>
          </a:graphicData>
        </a:graphic>
      </p:graphicFrame>
      <p:graphicFrame>
        <p:nvGraphicFramePr>
          <p:cNvPr id="6" name="表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01209481"/>
              </p:ext>
            </p:extLst>
          </p:nvPr>
        </p:nvGraphicFramePr>
        <p:xfrm>
          <a:off x="3714750" y="4705644"/>
          <a:ext cx="2667000" cy="7015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92150">
                  <a:extLst>
                    <a:ext uri="{9D8B030D-6E8A-4147-A177-3AD203B41FA5}">
                      <a16:colId xmlns:a16="http://schemas.microsoft.com/office/drawing/2014/main" xmlns="" val="2416302983"/>
                    </a:ext>
                  </a:extLst>
                </a:gridCol>
                <a:gridCol w="647700">
                  <a:extLst>
                    <a:ext uri="{9D8B030D-6E8A-4147-A177-3AD203B41FA5}">
                      <a16:colId xmlns:a16="http://schemas.microsoft.com/office/drawing/2014/main" xmlns="" val="4181533153"/>
                    </a:ext>
                  </a:extLst>
                </a:gridCol>
                <a:gridCol w="654050">
                  <a:extLst>
                    <a:ext uri="{9D8B030D-6E8A-4147-A177-3AD203B41FA5}">
                      <a16:colId xmlns:a16="http://schemas.microsoft.com/office/drawing/2014/main" xmlns="" val="2238887399"/>
                    </a:ext>
                  </a:extLst>
                </a:gridCol>
                <a:gridCol w="673100">
                  <a:extLst>
                    <a:ext uri="{9D8B030D-6E8A-4147-A177-3AD203B41FA5}">
                      <a16:colId xmlns:a16="http://schemas.microsoft.com/office/drawing/2014/main" xmlns="" val="916787097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endParaRPr kumimoji="1" lang="ja-JP" altLang="en-US" sz="7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34350" marB="34350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7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Subset 2</a:t>
                      </a:r>
                      <a:endParaRPr kumimoji="1" lang="ja-JP" altLang="en-US" sz="7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34350" marB="3435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7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Subset 3</a:t>
                      </a:r>
                      <a:endParaRPr kumimoji="1" lang="ja-JP" altLang="en-US" sz="7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34350" marB="3435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7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Subset 4</a:t>
                      </a:r>
                      <a:endParaRPr kumimoji="1" lang="ja-JP" altLang="en-US" sz="7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34350" marB="3435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70455023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7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Subset 1</a:t>
                      </a:r>
                    </a:p>
                  </a:txBody>
                  <a:tcPr marT="34350" marB="34350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700" b="1" i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</a:t>
                      </a:r>
                      <a:r>
                        <a:rPr kumimoji="1" lang="en-US" altLang="ja-JP" sz="7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&lt; 0.001</a:t>
                      </a:r>
                      <a:endParaRPr kumimoji="1" lang="ja-JP" altLang="en-US" sz="7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34350" marB="3435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700" b="1" i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</a:t>
                      </a:r>
                      <a:r>
                        <a:rPr kumimoji="1" lang="en-US" altLang="ja-JP" sz="7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&lt; 0.001</a:t>
                      </a:r>
                      <a:endParaRPr kumimoji="1" lang="ja-JP" altLang="en-US" sz="7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34350" marB="3435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700" b="1" i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</a:t>
                      </a:r>
                      <a:r>
                        <a:rPr kumimoji="1" lang="en-US" altLang="ja-JP" sz="7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&lt; 0.001</a:t>
                      </a:r>
                      <a:endParaRPr kumimoji="1" lang="ja-JP" altLang="en-US" sz="7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34350" marB="3435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55086466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7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Subset 2</a:t>
                      </a:r>
                      <a:endParaRPr kumimoji="1" lang="ja-JP" altLang="en-US" sz="7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34350" marB="34350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7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kumimoji="1" lang="ja-JP" altLang="en-US" sz="7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34350" marB="3435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700" b="1" i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</a:t>
                      </a:r>
                      <a:r>
                        <a:rPr kumimoji="1" lang="en-US" altLang="ja-JP" sz="7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&lt; 0.001</a:t>
                      </a:r>
                      <a:endParaRPr kumimoji="1" lang="ja-JP" altLang="en-US" sz="7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34350" marB="3435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700" b="1" i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</a:t>
                      </a:r>
                      <a:r>
                        <a:rPr kumimoji="1" lang="en-US" altLang="ja-JP" sz="7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&lt; 0.001</a:t>
                      </a:r>
                      <a:endParaRPr kumimoji="1" lang="ja-JP" altLang="en-US" sz="7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34350" marB="3435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421296039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7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Subset 3</a:t>
                      </a:r>
                      <a:endParaRPr kumimoji="1" lang="ja-JP" altLang="en-US" sz="7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34350" marB="34350"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7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kumimoji="1" lang="ja-JP" altLang="en-US" sz="7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34350" marB="3435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7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kumimoji="1" lang="ja-JP" altLang="en-US" sz="7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34350" marB="3435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700" b="1" i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</a:t>
                      </a:r>
                      <a:r>
                        <a:rPr kumimoji="1" lang="en-US" altLang="ja-JP" sz="7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&lt; 0.001</a:t>
                      </a:r>
                      <a:endParaRPr kumimoji="1" lang="ja-JP" altLang="en-US" sz="7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34350" marB="3435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xmlns="" val="3308973462"/>
                  </a:ext>
                </a:extLst>
              </a:tr>
            </a:tbl>
          </a:graphicData>
        </a:graphic>
      </p:graphicFrame>
      <p:sp>
        <p:nvSpPr>
          <p:cNvPr id="46" name="テキスト ボックス 45"/>
          <p:cNvSpPr txBox="1"/>
          <p:nvPr/>
        </p:nvSpPr>
        <p:spPr>
          <a:xfrm>
            <a:off x="587429" y="5544249"/>
            <a:ext cx="5903635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000" b="1" dirty="0">
                <a:latin typeface="Arial" panose="020B0604020202020204" pitchFamily="34" charset="0"/>
                <a:cs typeface="Arial" panose="020B0604020202020204" pitchFamily="34" charset="0"/>
              </a:rPr>
              <a:t>Supplementary figure 2. PD-L1 is not involved directly in Ag uptake of MLN DC subsets.</a:t>
            </a:r>
          </a:p>
          <a:p>
            <a:r>
              <a:rPr lang="en-US" altLang="ja-JP" sz="1000" dirty="0">
                <a:latin typeface="Arial" panose="020B0604020202020204" pitchFamily="34" charset="0"/>
                <a:cs typeface="Arial" panose="020B0604020202020204" pitchFamily="34" charset="0"/>
              </a:rPr>
              <a:t>Four MLN CD11c</a:t>
            </a:r>
            <a:r>
              <a:rPr lang="en-US" altLang="ja-JP" sz="1000" baseline="30000" dirty="0"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  <a:r>
              <a:rPr lang="en-US" altLang="ja-JP" sz="1000" dirty="0">
                <a:latin typeface="Arial" panose="020B0604020202020204" pitchFamily="34" charset="0"/>
                <a:cs typeface="Arial" panose="020B0604020202020204" pitchFamily="34" charset="0"/>
              </a:rPr>
              <a:t> cell subsets from DW-fed mice were cultured with CFSE-labeled CD4</a:t>
            </a:r>
            <a:r>
              <a:rPr lang="en-US" altLang="ja-JP" sz="1000" baseline="30000" dirty="0"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  <a:r>
              <a:rPr lang="en-US" altLang="ja-JP" sz="1000" dirty="0">
                <a:latin typeface="Arial" panose="020B0604020202020204" pitchFamily="34" charset="0"/>
                <a:cs typeface="Arial" panose="020B0604020202020204" pitchFamily="34" charset="0"/>
              </a:rPr>
              <a:t> cells from DO11.10 mice (3 wells/sample) in the presence of OVA protein (100 ng/mL) with anti-PD-L1 or isotype control antibodies (9 μg/mL). After 3 days, the cells in the each well were collected, and CD4 and CFSE expression on CD4</a:t>
            </a:r>
            <a:r>
              <a:rPr lang="en-US" altLang="ja-JP" sz="1000" baseline="30000" dirty="0"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  <a:r>
              <a:rPr lang="en-US" altLang="ja-JP" sz="1000" dirty="0">
                <a:latin typeface="Arial" panose="020B0604020202020204" pitchFamily="34" charset="0"/>
                <a:cs typeface="Arial" panose="020B0604020202020204" pitchFamily="34" charset="0"/>
              </a:rPr>
              <a:t>CD11c</a:t>
            </a:r>
            <a:r>
              <a:rPr lang="en-US" altLang="ja-JP" sz="1000" baseline="30000" dirty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lang="en-US" altLang="ja-JP" sz="1000" dirty="0">
                <a:latin typeface="Arial" panose="020B0604020202020204" pitchFamily="34" charset="0"/>
                <a:cs typeface="Arial" panose="020B0604020202020204" pitchFamily="34" charset="0"/>
              </a:rPr>
              <a:t> cells were analyzed by flow cytometry</a:t>
            </a:r>
            <a:r>
              <a:rPr lang="en-US" altLang="ja-JP" sz="1000" dirty="0">
                <a:latin typeface="Arial" panose="020B0604020202020204" pitchFamily="34" charset="0"/>
                <a:cs typeface="Arial" panose="020B0604020202020204" pitchFamily="34" charset="0"/>
              </a:rPr>
              <a:t>. Two independent experiments were performed</a:t>
            </a:r>
            <a:r>
              <a:rPr lang="en-US" altLang="ja-JP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. (</a:t>
            </a:r>
            <a:r>
              <a:rPr lang="en-US" altLang="ja-JP" sz="1000" dirty="0">
                <a:latin typeface="Arial" panose="020B0604020202020204" pitchFamily="34" charset="0"/>
                <a:cs typeface="Arial" panose="020B0604020202020204" pitchFamily="34" charset="0"/>
              </a:rPr>
              <a:t>a) Data are from a representative well of each sample. (b) Proportion of proliferated (</a:t>
            </a:r>
            <a:r>
              <a:rPr lang="en-US" altLang="ja-JP" sz="1000" dirty="0" err="1">
                <a:latin typeface="Arial" panose="020B0604020202020204" pitchFamily="34" charset="0"/>
                <a:cs typeface="Arial" panose="020B0604020202020204" pitchFamily="34" charset="0"/>
              </a:rPr>
              <a:t>CFSELow</a:t>
            </a:r>
            <a:r>
              <a:rPr lang="en-US" altLang="ja-JP" sz="1000" dirty="0">
                <a:latin typeface="Arial" panose="020B0604020202020204" pitchFamily="34" charset="0"/>
                <a:cs typeface="Arial" panose="020B0604020202020204" pitchFamily="34" charset="0"/>
              </a:rPr>
              <a:t>) cells in CD4</a:t>
            </a:r>
            <a:r>
              <a:rPr lang="en-US" altLang="ja-JP" sz="1000" baseline="30000" dirty="0"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  <a:r>
              <a:rPr lang="en-US" altLang="ja-JP" sz="1000" dirty="0">
                <a:latin typeface="Arial" panose="020B0604020202020204" pitchFamily="34" charset="0"/>
                <a:cs typeface="Arial" panose="020B0604020202020204" pitchFamily="34" charset="0"/>
              </a:rPr>
              <a:t>CD11c</a:t>
            </a:r>
            <a:r>
              <a:rPr lang="en-US" altLang="ja-JP" sz="1000" baseline="30000" dirty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lang="en-US" altLang="ja-JP" sz="1000" dirty="0">
                <a:latin typeface="Arial" panose="020B0604020202020204" pitchFamily="34" charset="0"/>
                <a:cs typeface="Arial" panose="020B0604020202020204" pitchFamily="34" charset="0"/>
              </a:rPr>
              <a:t> cells (gates shown in (a)) were analyzed. The plot shows representative data from one experiment (</a:t>
            </a:r>
            <a:r>
              <a:rPr lang="en-US" altLang="ja-JP" sz="1000" i="1" dirty="0"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r>
              <a:rPr lang="en-US" altLang="ja-JP" sz="1000" dirty="0">
                <a:latin typeface="Arial" panose="020B0604020202020204" pitchFamily="34" charset="0"/>
                <a:cs typeface="Arial" panose="020B0604020202020204" pitchFamily="34" charset="0"/>
              </a:rPr>
              <a:t> = 3). Circles or crosses and horizontal bars indicate data from one well and mean of results from three wells, respectively. Statistical analysis was performed by two-way ANOVA and subsequent Tukey’s HSD test. </a:t>
            </a:r>
            <a:r>
              <a:rPr lang="en-US" altLang="ja-JP" sz="1000" dirty="0" err="1">
                <a:latin typeface="Arial" panose="020B0604020202020204" pitchFamily="34" charset="0"/>
                <a:cs typeface="Arial" panose="020B0604020202020204" pitchFamily="34" charset="0"/>
              </a:rPr>
              <a:t>n.s</a:t>
            </a:r>
            <a:r>
              <a:rPr lang="en-US" altLang="ja-JP" sz="1000" dirty="0">
                <a:latin typeface="Arial" panose="020B0604020202020204" pitchFamily="34" charset="0"/>
                <a:cs typeface="Arial" panose="020B0604020202020204" pitchFamily="34" charset="0"/>
              </a:rPr>
              <a:t>. (not significant): </a:t>
            </a:r>
            <a:r>
              <a:rPr lang="en-US" altLang="ja-JP" sz="1000" i="1" dirty="0"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en-US" altLang="ja-JP" sz="1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ja-JP" altLang="en-US" sz="1000" dirty="0">
                <a:latin typeface="Arial" panose="020B0604020202020204" pitchFamily="34" charset="0"/>
                <a:cs typeface="Arial" panose="020B0604020202020204" pitchFamily="34" charset="0"/>
              </a:rPr>
              <a:t>≥</a:t>
            </a:r>
            <a:r>
              <a:rPr lang="en-US" altLang="ja-JP" sz="1000" dirty="0">
                <a:latin typeface="Arial" panose="020B0604020202020204" pitchFamily="34" charset="0"/>
                <a:cs typeface="Arial" panose="020B0604020202020204" pitchFamily="34" charset="0"/>
              </a:rPr>
              <a:t> 0.1. </a:t>
            </a:r>
          </a:p>
        </p:txBody>
      </p:sp>
    </p:spTree>
    <p:extLst>
      <p:ext uri="{BB962C8B-B14F-4D97-AF65-F5344CB8AC3E}">
        <p14:creationId xmlns:p14="http://schemas.microsoft.com/office/powerpoint/2010/main" val="155706577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2711</TotalTime>
  <Words>477</Words>
  <Application>Microsoft Office PowerPoint</Application>
  <PresentationFormat>画面に合わせる (4:3)</PresentationFormat>
  <Paragraphs>76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上滝隆太郎</dc:creator>
  <cp:lastModifiedBy>八村敏志</cp:lastModifiedBy>
  <cp:revision>191</cp:revision>
  <cp:lastPrinted>2017-04-01T06:50:00Z</cp:lastPrinted>
  <dcterms:created xsi:type="dcterms:W3CDTF">2015-06-01T09:44:59Z</dcterms:created>
  <dcterms:modified xsi:type="dcterms:W3CDTF">2017-04-01T06:53:02Z</dcterms:modified>
</cp:coreProperties>
</file>