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62" r:id="rId3"/>
    <p:sldId id="264" r:id="rId4"/>
  </p:sldIdLst>
  <p:sldSz cx="6858000" cy="9144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9" autoAdjust="0"/>
  </p:normalViewPr>
  <p:slideViewPr>
    <p:cSldViewPr>
      <p:cViewPr>
        <p:scale>
          <a:sx n="160" d="100"/>
          <a:sy n="160" d="100"/>
        </p:scale>
        <p:origin x="91" y="-43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113517060367457E-2"/>
          <c:y val="7.4548702245552642E-2"/>
          <c:w val="0.8904420384951881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noFill/>
              <a:ln w="190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c:spPr>
          </c:dPt>
          <c:errBars>
            <c:errBarType val="both"/>
            <c:errValType val="cust"/>
            <c:noEndCap val="0"/>
            <c:plus>
              <c:numRef>
                <c:f>Sheet1!$I$10:$I$11</c:f>
                <c:numCache>
                  <c:formatCode>General</c:formatCode>
                  <c:ptCount val="2"/>
                  <c:pt idx="0">
                    <c:v>0.02</c:v>
                  </c:pt>
                  <c:pt idx="1">
                    <c:v>7.0000000000000007E-2</c:v>
                  </c:pt>
                </c:numCache>
              </c:numRef>
            </c:plus>
            <c:minus>
              <c:numRef>
                <c:f>Sheet1!$I$12:$I$13</c:f>
                <c:numCache>
                  <c:formatCode>General</c:formatCode>
                  <c:ptCount val="2"/>
                </c:numCache>
              </c:numRef>
            </c:minus>
            <c:spPr>
              <a:ln w="19050">
                <a:solidFill>
                  <a:schemeClr val="tx1"/>
                </a:solidFill>
              </a:ln>
            </c:spPr>
          </c:errBars>
          <c:val>
            <c:numRef>
              <c:f>Sheet1!$H$10:$H$11</c:f>
              <c:numCache>
                <c:formatCode>General</c:formatCode>
                <c:ptCount val="2"/>
                <c:pt idx="0">
                  <c:v>0.63</c:v>
                </c:pt>
                <c:pt idx="1">
                  <c:v>0.51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3446736"/>
        <c:axId val="243447296"/>
      </c:barChart>
      <c:catAx>
        <c:axId val="24344673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en-US"/>
          </a:p>
        </c:txPr>
        <c:crossAx val="243447296"/>
        <c:crosses val="autoZero"/>
        <c:auto val="1"/>
        <c:lblAlgn val="ctr"/>
        <c:lblOffset val="100"/>
        <c:noMultiLvlLbl val="0"/>
      </c:catAx>
      <c:valAx>
        <c:axId val="243447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800" b="0" i="0" baseline="0">
                <a:latin typeface="Arial" panose="020B0604020202020204" pitchFamily="34" charset="0"/>
              </a:defRPr>
            </a:pPr>
            <a:endParaRPr lang="en-US"/>
          </a:p>
        </c:txPr>
        <c:crossAx val="243446736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noFill/>
              <a:ln w="1905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c:spPr>
          </c:dPt>
          <c:errBars>
            <c:errBarType val="both"/>
            <c:errValType val="cust"/>
            <c:noEndCap val="0"/>
            <c:plus>
              <c:numRef>
                <c:f>Sheet1!$I$6:$I$7</c:f>
                <c:numCache>
                  <c:formatCode>General</c:formatCode>
                  <c:ptCount val="2"/>
                  <c:pt idx="0">
                    <c:v>0.02</c:v>
                  </c:pt>
                  <c:pt idx="1">
                    <c:v>0.04</c:v>
                  </c:pt>
                </c:numCache>
              </c:numRef>
            </c:plus>
            <c:minus>
              <c:numRef>
                <c:f>Sheet1!$I$12:$I$13</c:f>
                <c:numCache>
                  <c:formatCode>General</c:formatCode>
                  <c:ptCount val="2"/>
                </c:numCache>
              </c:numRef>
            </c:minus>
            <c:spPr>
              <a:ln w="19050">
                <a:solidFill>
                  <a:schemeClr val="tx1"/>
                </a:solidFill>
              </a:ln>
            </c:spPr>
          </c:errBars>
          <c:val>
            <c:numRef>
              <c:f>Sheet1!$H$6:$H$7</c:f>
              <c:numCache>
                <c:formatCode>General</c:formatCode>
                <c:ptCount val="2"/>
                <c:pt idx="0">
                  <c:v>0.48</c:v>
                </c:pt>
                <c:pt idx="1">
                  <c:v>0.31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3449536"/>
        <c:axId val="243450096"/>
      </c:barChart>
      <c:catAx>
        <c:axId val="24344953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b="1" i="0" baseline="0">
                <a:solidFill>
                  <a:schemeClr val="bg1"/>
                </a:solidFill>
              </a:defRPr>
            </a:pPr>
            <a:endParaRPr lang="en-US"/>
          </a:p>
        </c:txPr>
        <c:crossAx val="243450096"/>
        <c:crosses val="autoZero"/>
        <c:auto val="1"/>
        <c:lblAlgn val="ctr"/>
        <c:lblOffset val="100"/>
        <c:noMultiLvlLbl val="0"/>
      </c:catAx>
      <c:valAx>
        <c:axId val="2434500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800" b="0" i="0" baseline="0">
                <a:latin typeface="Arial" panose="020B0604020202020204" pitchFamily="34" charset="0"/>
              </a:defRPr>
            </a:pPr>
            <a:endParaRPr lang="en-US"/>
          </a:p>
        </c:txPr>
        <c:crossAx val="243449536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FCC10E7-C42D-493D-9725-3EE374733055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701675"/>
            <a:ext cx="2635250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3797FE86-D60D-4E77-9AF2-10B1B19D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074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23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054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28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60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79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31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928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4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27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34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90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6E829-4800-45FB-B154-F64453E0C78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282BD-3EB6-4C31-89A6-F065AED3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34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2811" y="6781800"/>
            <a:ext cx="605795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information Figure S1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assay on isolated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hepatic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mitochondria</a:t>
            </a:r>
            <a:r>
              <a:rPr lang="en-US" altLang="zh-CN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A,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calculation of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basal respiration rate and proton leak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mitochondrial coupling assay.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B,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of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capacities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complex I, II and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 in the mitochondrial electron flow assay. C, The original Seahorse OCR graph of coupling experiments. D, The original Seahorse OCR graph of electron flow experiments. E, Immunoblotting of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marker proteins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lysosomes (LAMP-1), peroxisomes (catalase), and mitochondria (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ATP5A1)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crude mitochondrial fractions used for the mitochondrial activity analysis. LAMP-1,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lysosome-associated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membrane protein 1; ATP5A1, ATP synthase </a:t>
            </a:r>
            <a:r>
              <a:rPr lang="el-GR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subunit 1;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antimycin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A; FCCP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carbonilcyanide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triflouromethoxyphenylhydrazone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OLIGO,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oligomycin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TMP,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5,10,15,20-tetrakis (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2,4,6-trimethylphenyl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porphyrin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0476" y="163290"/>
            <a:ext cx="27975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information for online publication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40" y="446419"/>
            <a:ext cx="2880698" cy="186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7" y="446419"/>
            <a:ext cx="2895600" cy="190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70" y="2350789"/>
            <a:ext cx="4224670" cy="187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58" y="4343400"/>
            <a:ext cx="3954866" cy="226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76444" y="446419"/>
            <a:ext cx="2857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463695" y="2314198"/>
            <a:ext cx="2857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dirty="0">
                <a:latin typeface="Arial" pitchFamily="34" charset="0"/>
                <a:cs typeface="Arial" pitchFamily="34" charset="0"/>
              </a:rPr>
              <a:t>C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4"/>
          <p:cNvSpPr txBox="1">
            <a:spLocks noChangeArrowheads="1"/>
          </p:cNvSpPr>
          <p:nvPr/>
        </p:nvSpPr>
        <p:spPr bwMode="auto">
          <a:xfrm>
            <a:off x="433569" y="4343400"/>
            <a:ext cx="2857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381311" y="4398107"/>
            <a:ext cx="2017711" cy="706964"/>
            <a:chOff x="4535489" y="4790731"/>
            <a:chExt cx="2017711" cy="706964"/>
          </a:xfrm>
        </p:grpSpPr>
        <p:pic>
          <p:nvPicPr>
            <p:cNvPr id="23" name="Picture 2"/>
            <p:cNvPicPr preferRelativeResize="0"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2577" y="5029051"/>
              <a:ext cx="896112" cy="137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3"/>
            <p:cNvPicPr preferRelativeResize="0">
              <a:picLocks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8" r="1"/>
            <a:stretch/>
          </p:blipFill>
          <p:spPr bwMode="auto">
            <a:xfrm>
              <a:off x="5512577" y="5321393"/>
              <a:ext cx="896112" cy="137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4535489" y="4989909"/>
              <a:ext cx="10602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LAMP-1 (H4A3)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935081" y="5282251"/>
              <a:ext cx="6477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ATP5A1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10640" y="4828996"/>
              <a:ext cx="114256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WT   </a:t>
              </a:r>
              <a:r>
                <a:rPr lang="en-US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KO   </a:t>
              </a:r>
              <a:r>
                <a:rPr lang="en-US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8" name="Picture 27"/>
            <p:cNvPicPr preferRelativeResize="0"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2577" y="5176967"/>
              <a:ext cx="896112" cy="137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4649600" y="5137825"/>
              <a:ext cx="9352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Catalase 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H9)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4"/>
            <p:cNvSpPr txBox="1">
              <a:spLocks noChangeArrowheads="1"/>
            </p:cNvSpPr>
            <p:nvPr/>
          </p:nvSpPr>
          <p:spPr bwMode="auto">
            <a:xfrm>
              <a:off x="4935081" y="4790731"/>
              <a:ext cx="28575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dirty="0">
                  <a:latin typeface="Arial" pitchFamily="34" charset="0"/>
                  <a:cs typeface="Arial" pitchFamily="34" charset="0"/>
                </a:rPr>
                <a:t>E</a:t>
              </a:r>
              <a:endPara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209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27095" y="4648200"/>
            <a:ext cx="609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Information Figure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S2 Altered hepatic mitochondrial protein expression in BCO2 KO mice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Decreased expression of HADH (A) and VDAC1 (B)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BCO2 KO compared to WT mice (n=6, p&lt;0.05).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HADH: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hydroxyacyl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-coenzyme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dehydrogenase;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VDAC1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voltage-dependent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anion-selective channel protein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endParaRPr 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7752" y="2300668"/>
            <a:ext cx="132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HADH</a:t>
            </a:r>
          </a:p>
          <a:p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VDAC1</a:t>
            </a: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271" y="3870934"/>
            <a:ext cx="167955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271" y="3491715"/>
            <a:ext cx="167955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390850" y="3260883"/>
            <a:ext cx="1676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WT        </a:t>
            </a: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KO        </a:t>
            </a:r>
            <a:r>
              <a:rPr lang="en-US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767752" y="3230105"/>
            <a:ext cx="5715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solidFill>
                  <a:srgbClr val="000000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997107"/>
              </p:ext>
            </p:extLst>
          </p:nvPr>
        </p:nvGraphicFramePr>
        <p:xfrm>
          <a:off x="3446488" y="3247285"/>
          <a:ext cx="1320066" cy="980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1165406"/>
              </p:ext>
            </p:extLst>
          </p:nvPr>
        </p:nvGraphicFramePr>
        <p:xfrm>
          <a:off x="3381031" y="2200458"/>
          <a:ext cx="1524000" cy="1081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375990" y="3337825"/>
            <a:ext cx="301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754339" y="3991969"/>
            <a:ext cx="97975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WT             KO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2727241" y="3422421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Band intensity</a:t>
            </a:r>
          </a:p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(VDAC1/</a:t>
            </a:r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-actin)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767752" y="2088178"/>
            <a:ext cx="3968794" cy="1116148"/>
            <a:chOff x="767752" y="2088178"/>
            <a:chExt cx="3968794" cy="1116148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0468" y="2300668"/>
              <a:ext cx="1676400" cy="236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0468" y="2681677"/>
              <a:ext cx="1676400" cy="258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1401091" y="2088178"/>
              <a:ext cx="16764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WT     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sz="900" dirty="0" err="1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    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KO      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</a:t>
              </a:r>
              <a:r>
                <a:rPr lang="en-US" sz="900" dirty="0" err="1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4"/>
            <p:cNvSpPr txBox="1">
              <a:spLocks noChangeArrowheads="1"/>
            </p:cNvSpPr>
            <p:nvPr/>
          </p:nvSpPr>
          <p:spPr bwMode="auto">
            <a:xfrm>
              <a:off x="767752" y="2100757"/>
              <a:ext cx="5715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SimSun" pitchFamily="2" charset="-122"/>
                  <a:cs typeface="Arial" panose="020B0604020202020204" pitchFamily="34" charset="0"/>
                </a:rPr>
                <a:t>A</a:t>
              </a:r>
              <a:endPara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371631" y="2396048"/>
              <a:ext cx="3012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756791" y="2973494"/>
              <a:ext cx="97975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WT             KO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2787727" y="2432639"/>
              <a:ext cx="1005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Band intensity</a:t>
              </a:r>
            </a:p>
            <a:p>
              <a:pPr algn="ctr"/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(HADH/</a:t>
              </a:r>
              <a:r>
                <a:rPr lang="el-GR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-actin)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45902" y="595393"/>
            <a:ext cx="27975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information for online publication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86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91" y="990600"/>
            <a:ext cx="6876291" cy="254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1000" y="5943600"/>
            <a:ext cx="609600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Information Figure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S3 Lack of </a:t>
            </a:r>
            <a:r>
              <a:rPr lang="en-US" sz="11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BCO2 remodels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ETC/OXPHOS proteome and leads to oxidative stress in 6-week-old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male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mice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Hepatic mitochondrial LC-MS/MS raw data were uploaded to the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Ingenuity Pathway Analysis (IPA).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Altered ETC/OXPHOS proteomes were then analyzed.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ETC/OXPHOS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proteins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up-regulated and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down-regulated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BCO2 KO compared to the WT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were shown in pink diamonds and green diamonds, respectively. The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protein levels of complex I, II, IV and V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predicted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downregulated, while complex III was 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predicted to be upregulated 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BCO2 KO compared to WT mice</a:t>
            </a: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en-US" altLang="zh-C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Proteomic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IPA bioinformatics showed decreased levels of GSR, SOD2 and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aconitase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elevated level of PRX3 and PRX5 indicative of oxidative stress in BCO2 KO liver compared to the WT. n=3/group, with 4 technical replicates. GSR, Glutathione reductase; PRX3,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peroxiredoxin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3; PRX5,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peroxiredoxin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5; SOD2, mitochondrial manganese superoxide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dismutase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lewu\Desktop\Paper\Journal of Nutritional Biochemistry\Figures\Oxidative stress--liver--2014--Proteomic study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62" y="3507432"/>
            <a:ext cx="5056537" cy="229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5800" y="446314"/>
            <a:ext cx="27975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information for online publication</a:t>
            </a: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04120" y="838200"/>
            <a:ext cx="5715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819212" y="3810000"/>
            <a:ext cx="5715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dirty="0">
                <a:solidFill>
                  <a:srgbClr val="000000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</a:t>
            </a:r>
            <a:endParaRPr kumimoji="0" lang="en-US" altLang="en-US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97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5766</TotalTime>
  <Words>432</Words>
  <Application>Microsoft Office PowerPoint</Application>
  <PresentationFormat>On-screen Show (4:3)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SimSun</vt:lpstr>
      <vt:lpstr>SimSun</vt:lpstr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Dingbo Lin</dc:creator>
  <cp:lastModifiedBy>Lin</cp:lastModifiedBy>
  <cp:revision>87</cp:revision>
  <cp:lastPrinted>2016-02-17T00:09:53Z</cp:lastPrinted>
  <dcterms:created xsi:type="dcterms:W3CDTF">2015-08-27T20:34:35Z</dcterms:created>
  <dcterms:modified xsi:type="dcterms:W3CDTF">2016-10-18T03:22:58Z</dcterms:modified>
</cp:coreProperties>
</file>