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04" y="12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4089F-2662-469B-84E2-78C57135A95A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1153C-69C2-4C4B-823F-93F3338B9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644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4089F-2662-469B-84E2-78C57135A95A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1153C-69C2-4C4B-823F-93F3338B9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818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4089F-2662-469B-84E2-78C57135A95A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1153C-69C2-4C4B-823F-93F3338B9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747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4089F-2662-469B-84E2-78C57135A95A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1153C-69C2-4C4B-823F-93F3338B9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649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4089F-2662-469B-84E2-78C57135A95A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1153C-69C2-4C4B-823F-93F3338B9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382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4089F-2662-469B-84E2-78C57135A95A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1153C-69C2-4C4B-823F-93F3338B9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597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4089F-2662-469B-84E2-78C57135A95A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1153C-69C2-4C4B-823F-93F3338B9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247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4089F-2662-469B-84E2-78C57135A95A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1153C-69C2-4C4B-823F-93F3338B9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477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4089F-2662-469B-84E2-78C57135A95A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1153C-69C2-4C4B-823F-93F3338B9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523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4089F-2662-469B-84E2-78C57135A95A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1153C-69C2-4C4B-823F-93F3338B9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222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4089F-2662-469B-84E2-78C57135A95A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1153C-69C2-4C4B-823F-93F3338B9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779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4089F-2662-469B-84E2-78C57135A95A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1153C-69C2-4C4B-823F-93F3338B9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739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extBox 159"/>
          <p:cNvSpPr txBox="1"/>
          <p:nvPr/>
        </p:nvSpPr>
        <p:spPr>
          <a:xfrm>
            <a:off x="609600" y="304795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609600" y="3436020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65" name="Group 164"/>
          <p:cNvGrpSpPr/>
          <p:nvPr/>
        </p:nvGrpSpPr>
        <p:grpSpPr>
          <a:xfrm>
            <a:off x="838200" y="3837889"/>
            <a:ext cx="7543800" cy="2715311"/>
            <a:chOff x="838200" y="3837889"/>
            <a:chExt cx="7543800" cy="2715311"/>
          </a:xfrm>
        </p:grpSpPr>
        <p:grpSp>
          <p:nvGrpSpPr>
            <p:cNvPr id="5" name="Group 4"/>
            <p:cNvGrpSpPr/>
            <p:nvPr/>
          </p:nvGrpSpPr>
          <p:grpSpPr>
            <a:xfrm>
              <a:off x="1306489" y="3837889"/>
              <a:ext cx="6883725" cy="1932866"/>
              <a:chOff x="1371635" y="3692028"/>
              <a:chExt cx="7350113" cy="1840069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2103148" y="4776880"/>
                <a:ext cx="5486340" cy="755217"/>
                <a:chOff x="1892327" y="3609196"/>
                <a:chExt cx="5486340" cy="755217"/>
              </a:xfrm>
            </p:grpSpPr>
            <p:sp>
              <p:nvSpPr>
                <p:cNvPr id="27" name="Hexagon 26"/>
                <p:cNvSpPr/>
                <p:nvPr/>
              </p:nvSpPr>
              <p:spPr>
                <a:xfrm>
                  <a:off x="3348862" y="3611878"/>
                  <a:ext cx="45720" cy="274316"/>
                </a:xfrm>
                <a:prstGeom prst="hexagon">
                  <a:avLst/>
                </a:prstGeom>
                <a:solidFill>
                  <a:schemeClr val="bg1"/>
                </a:solidFill>
                <a:ln>
                  <a:solidFill>
                    <a:srgbClr val="D6009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2011708" y="3611878"/>
                  <a:ext cx="81419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TATA box</a:t>
                  </a:r>
                  <a:endPara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" name="Oval 28"/>
                <p:cNvSpPr/>
                <p:nvPr/>
              </p:nvSpPr>
              <p:spPr>
                <a:xfrm>
                  <a:off x="1920269" y="3611878"/>
                  <a:ext cx="45720" cy="27431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3498110" y="3611878"/>
                  <a:ext cx="89101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/>
                  <a:r>
                    <a:rPr lang="en-US" sz="1200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CAAT box </a:t>
                  </a:r>
                  <a:endParaRPr lang="en-US" sz="1200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1" name="Flowchart: Collate 30"/>
                <p:cNvSpPr/>
                <p:nvPr/>
              </p:nvSpPr>
              <p:spPr>
                <a:xfrm>
                  <a:off x="5275570" y="3611878"/>
                  <a:ext cx="45720" cy="274317"/>
                </a:xfrm>
                <a:prstGeom prst="flowChartCollate">
                  <a:avLst/>
                </a:prstGeom>
                <a:solidFill>
                  <a:schemeClr val="bg1"/>
                </a:solidFill>
                <a:ln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2" name="Rectangle 31"/>
                <p:cNvSpPr/>
                <p:nvPr/>
              </p:nvSpPr>
              <p:spPr>
                <a:xfrm>
                  <a:off x="5405090" y="3609196"/>
                  <a:ext cx="1169231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/>
                  <a:r>
                    <a:rPr lang="en-US" sz="1200" dirty="0" smtClean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ACGT- element</a:t>
                  </a:r>
                </a:p>
              </p:txBody>
            </p:sp>
            <p:sp>
              <p:nvSpPr>
                <p:cNvPr id="33" name="Flowchart: Sort 32"/>
                <p:cNvSpPr/>
                <p:nvPr/>
              </p:nvSpPr>
              <p:spPr>
                <a:xfrm>
                  <a:off x="6692874" y="3611878"/>
                  <a:ext cx="45720" cy="274320"/>
                </a:xfrm>
                <a:prstGeom prst="flowChartSort">
                  <a:avLst/>
                </a:prstGeom>
                <a:solidFill>
                  <a:schemeClr val="bg1"/>
                </a:solidFill>
                <a:ln>
                  <a:solidFill>
                    <a:srgbClr val="CC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Rectangle 33"/>
                <p:cNvSpPr/>
                <p:nvPr/>
              </p:nvSpPr>
              <p:spPr>
                <a:xfrm>
                  <a:off x="6778823" y="3609196"/>
                  <a:ext cx="599844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/>
                  <a:r>
                    <a:rPr lang="en-US" sz="1200" dirty="0" smtClean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E-box </a:t>
                  </a:r>
                  <a:endParaRPr lang="en-US" sz="1200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5" name="Cube 34"/>
                <p:cNvSpPr/>
                <p:nvPr/>
              </p:nvSpPr>
              <p:spPr>
                <a:xfrm>
                  <a:off x="1892327" y="4102940"/>
                  <a:ext cx="91440" cy="182880"/>
                </a:xfrm>
                <a:prstGeom prst="cube">
                  <a:avLst/>
                </a:prstGeom>
                <a:solidFill>
                  <a:schemeClr val="bg1"/>
                </a:solidFill>
                <a:ln>
                  <a:solidFill>
                    <a:srgbClr val="16263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>
                  <a:off x="1983766" y="4066391"/>
                  <a:ext cx="117532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/>
                  <a:r>
                    <a:rPr lang="en-US" sz="1200" dirty="0" smtClean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ABRE-element </a:t>
                  </a:r>
                  <a:endParaRPr lang="en-US" sz="1200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" name="Sun 36"/>
                <p:cNvSpPr/>
                <p:nvPr/>
              </p:nvSpPr>
              <p:spPr>
                <a:xfrm>
                  <a:off x="3321484" y="4104065"/>
                  <a:ext cx="91440" cy="182880"/>
                </a:xfrm>
                <a:prstGeom prst="sun">
                  <a:avLst/>
                </a:prstGeom>
                <a:solidFill>
                  <a:schemeClr val="bg1"/>
                </a:solidFill>
                <a:ln>
                  <a:solidFill>
                    <a:srgbClr val="FF00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Rectangle 37"/>
                <p:cNvSpPr/>
                <p:nvPr/>
              </p:nvSpPr>
              <p:spPr>
                <a:xfrm>
                  <a:off x="3412924" y="4069073"/>
                  <a:ext cx="169309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2Sseedprotbanapa-motif</a:t>
                  </a:r>
                  <a:endPara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" name="Isosceles Triangle 38"/>
                <p:cNvSpPr/>
                <p:nvPr/>
              </p:nvSpPr>
              <p:spPr>
                <a:xfrm rot="10800000">
                  <a:off x="5253555" y="4090093"/>
                  <a:ext cx="45720" cy="2743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solidFill>
                    <a:srgbClr val="7704E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5331632" y="4066391"/>
                  <a:ext cx="121392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/>
                  <a:r>
                    <a:rPr lang="en-US" sz="1200" dirty="0" smtClean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RY-repeat motif </a:t>
                  </a:r>
                  <a:endParaRPr lang="en-US" sz="1200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7" name="Group 6"/>
              <p:cNvGrpSpPr/>
              <p:nvPr/>
            </p:nvGrpSpPr>
            <p:grpSpPr>
              <a:xfrm>
                <a:off x="1371635" y="3692028"/>
                <a:ext cx="7040803" cy="285609"/>
                <a:chOff x="1005878" y="2594760"/>
                <a:chExt cx="7040803" cy="285609"/>
              </a:xfrm>
            </p:grpSpPr>
            <p:sp>
              <p:nvSpPr>
                <p:cNvPr id="9" name="Rectangle 8"/>
                <p:cNvSpPr/>
                <p:nvPr/>
              </p:nvSpPr>
              <p:spPr>
                <a:xfrm>
                  <a:off x="1005878" y="2743212"/>
                  <a:ext cx="7040803" cy="4571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" name="Oval 9"/>
                <p:cNvSpPr/>
                <p:nvPr/>
              </p:nvSpPr>
              <p:spPr>
                <a:xfrm>
                  <a:off x="7749223" y="2606049"/>
                  <a:ext cx="45720" cy="27431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" name="Oval 10"/>
                <p:cNvSpPr/>
                <p:nvPr/>
              </p:nvSpPr>
              <p:spPr>
                <a:xfrm>
                  <a:off x="3154694" y="2606049"/>
                  <a:ext cx="45720" cy="27431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Hexagon 11"/>
                <p:cNvSpPr/>
                <p:nvPr/>
              </p:nvSpPr>
              <p:spPr>
                <a:xfrm>
                  <a:off x="2286587" y="2606050"/>
                  <a:ext cx="45720" cy="274316"/>
                </a:xfrm>
                <a:prstGeom prst="hexagon">
                  <a:avLst/>
                </a:prstGeom>
                <a:solidFill>
                  <a:schemeClr val="bg1"/>
                </a:solidFill>
                <a:ln>
                  <a:solidFill>
                    <a:srgbClr val="D6009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Hexagon 12"/>
                <p:cNvSpPr/>
                <p:nvPr/>
              </p:nvSpPr>
              <p:spPr>
                <a:xfrm>
                  <a:off x="1737391" y="2606049"/>
                  <a:ext cx="45720" cy="274316"/>
                </a:xfrm>
                <a:prstGeom prst="hexagon">
                  <a:avLst/>
                </a:prstGeom>
                <a:solidFill>
                  <a:schemeClr val="bg1"/>
                </a:solidFill>
                <a:ln>
                  <a:solidFill>
                    <a:srgbClr val="D6009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Flowchart: Collate 13"/>
                <p:cNvSpPr/>
                <p:nvPr/>
              </p:nvSpPr>
              <p:spPr>
                <a:xfrm>
                  <a:off x="6260804" y="2606049"/>
                  <a:ext cx="45720" cy="274317"/>
                </a:xfrm>
                <a:prstGeom prst="flowChartCollate">
                  <a:avLst/>
                </a:prstGeom>
                <a:solidFill>
                  <a:schemeClr val="bg1"/>
                </a:solidFill>
                <a:ln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5" name="Flowchart: Collate 14"/>
                <p:cNvSpPr/>
                <p:nvPr/>
              </p:nvSpPr>
              <p:spPr>
                <a:xfrm>
                  <a:off x="6103320" y="2606049"/>
                  <a:ext cx="45720" cy="274317"/>
                </a:xfrm>
                <a:prstGeom prst="flowChartCollate">
                  <a:avLst/>
                </a:prstGeom>
                <a:solidFill>
                  <a:schemeClr val="bg1"/>
                </a:solidFill>
                <a:ln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6" name="Flowchart: Collate 15"/>
                <p:cNvSpPr/>
                <p:nvPr/>
              </p:nvSpPr>
              <p:spPr>
                <a:xfrm>
                  <a:off x="6043462" y="2606049"/>
                  <a:ext cx="50292" cy="274317"/>
                </a:xfrm>
                <a:prstGeom prst="flowChartCollate">
                  <a:avLst/>
                </a:prstGeom>
                <a:solidFill>
                  <a:schemeClr val="bg1"/>
                </a:solidFill>
                <a:ln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7" name="Flowchart: Collate 16"/>
                <p:cNvSpPr/>
                <p:nvPr/>
              </p:nvSpPr>
              <p:spPr>
                <a:xfrm>
                  <a:off x="3851213" y="2606049"/>
                  <a:ext cx="45720" cy="274317"/>
                </a:xfrm>
                <a:prstGeom prst="flowChartCollate">
                  <a:avLst/>
                </a:prstGeom>
                <a:solidFill>
                  <a:schemeClr val="bg1"/>
                </a:solidFill>
                <a:ln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8" name="Flowchart: Collate 17"/>
                <p:cNvSpPr/>
                <p:nvPr/>
              </p:nvSpPr>
              <p:spPr>
                <a:xfrm>
                  <a:off x="2103146" y="2594760"/>
                  <a:ext cx="45720" cy="274317"/>
                </a:xfrm>
                <a:prstGeom prst="flowChartCollate">
                  <a:avLst/>
                </a:prstGeom>
                <a:solidFill>
                  <a:schemeClr val="bg1"/>
                </a:solidFill>
                <a:ln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9" name="Flowchart: Collate 18"/>
                <p:cNvSpPr/>
                <p:nvPr/>
              </p:nvSpPr>
              <p:spPr>
                <a:xfrm>
                  <a:off x="1302774" y="2606049"/>
                  <a:ext cx="45720" cy="274317"/>
                </a:xfrm>
                <a:prstGeom prst="flowChartCollate">
                  <a:avLst/>
                </a:prstGeom>
                <a:solidFill>
                  <a:schemeClr val="bg1"/>
                </a:solidFill>
                <a:ln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0" name="Flowchart: Sort 19"/>
                <p:cNvSpPr/>
                <p:nvPr/>
              </p:nvSpPr>
              <p:spPr>
                <a:xfrm>
                  <a:off x="6812254" y="2606049"/>
                  <a:ext cx="45720" cy="274320"/>
                </a:xfrm>
                <a:prstGeom prst="flowChartSort">
                  <a:avLst/>
                </a:prstGeom>
                <a:solidFill>
                  <a:schemeClr val="bg1"/>
                </a:solidFill>
                <a:ln>
                  <a:solidFill>
                    <a:srgbClr val="CC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Flowchart: Sort 20"/>
                <p:cNvSpPr/>
                <p:nvPr/>
              </p:nvSpPr>
              <p:spPr>
                <a:xfrm>
                  <a:off x="6400780" y="2606049"/>
                  <a:ext cx="45720" cy="274320"/>
                </a:xfrm>
                <a:prstGeom prst="flowChartSort">
                  <a:avLst/>
                </a:prstGeom>
                <a:solidFill>
                  <a:schemeClr val="bg1"/>
                </a:solidFill>
                <a:ln>
                  <a:solidFill>
                    <a:srgbClr val="CC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Flowchart: Sort 21"/>
                <p:cNvSpPr/>
                <p:nvPr/>
              </p:nvSpPr>
              <p:spPr>
                <a:xfrm>
                  <a:off x="5039919" y="2606049"/>
                  <a:ext cx="45720" cy="274320"/>
                </a:xfrm>
                <a:prstGeom prst="flowChartSort">
                  <a:avLst/>
                </a:prstGeom>
                <a:solidFill>
                  <a:schemeClr val="bg1"/>
                </a:solidFill>
                <a:ln>
                  <a:solidFill>
                    <a:srgbClr val="CC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Flowchart: Sort 22"/>
                <p:cNvSpPr/>
                <p:nvPr/>
              </p:nvSpPr>
              <p:spPr>
                <a:xfrm>
                  <a:off x="1406629" y="2606049"/>
                  <a:ext cx="45720" cy="274320"/>
                </a:xfrm>
                <a:prstGeom prst="flowChartSort">
                  <a:avLst/>
                </a:prstGeom>
                <a:solidFill>
                  <a:schemeClr val="bg1"/>
                </a:solidFill>
                <a:ln>
                  <a:solidFill>
                    <a:srgbClr val="CC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Cube 23"/>
                <p:cNvSpPr/>
                <p:nvPr/>
              </p:nvSpPr>
              <p:spPr>
                <a:xfrm>
                  <a:off x="2000419" y="2663619"/>
                  <a:ext cx="91440" cy="182880"/>
                </a:xfrm>
                <a:prstGeom prst="cube">
                  <a:avLst/>
                </a:prstGeom>
                <a:solidFill>
                  <a:schemeClr val="bg1"/>
                </a:solidFill>
                <a:ln>
                  <a:solidFill>
                    <a:srgbClr val="16263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Sun 24"/>
                <p:cNvSpPr/>
                <p:nvPr/>
              </p:nvSpPr>
              <p:spPr>
                <a:xfrm>
                  <a:off x="2834657" y="2663619"/>
                  <a:ext cx="91440" cy="182880"/>
                </a:xfrm>
                <a:prstGeom prst="sun">
                  <a:avLst/>
                </a:prstGeom>
                <a:solidFill>
                  <a:schemeClr val="bg1"/>
                </a:solidFill>
                <a:ln>
                  <a:solidFill>
                    <a:srgbClr val="FF00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Isosceles Triangle 25"/>
                <p:cNvSpPr/>
                <p:nvPr/>
              </p:nvSpPr>
              <p:spPr>
                <a:xfrm rot="10800000">
                  <a:off x="7189300" y="2606049"/>
                  <a:ext cx="45720" cy="2743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solidFill>
                    <a:srgbClr val="7704E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pic>
            <p:nvPicPr>
              <p:cNvPr id="8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71635" y="4000215"/>
                <a:ext cx="7350113" cy="3462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62" name="Rectangle 161"/>
            <p:cNvSpPr/>
            <p:nvPr/>
          </p:nvSpPr>
          <p:spPr>
            <a:xfrm>
              <a:off x="838200" y="6091535"/>
              <a:ext cx="75438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S2 Fig.</a:t>
              </a:r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Schematic diagram showing different seed specific motifs and frequent elements of </a:t>
              </a:r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SCT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endogenous promoter. Symbols for the </a:t>
              </a:r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cis-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elements have been described below the diagram</a:t>
              </a:r>
            </a:p>
          </p:txBody>
        </p:sp>
      </p:grpSp>
      <p:grpSp>
        <p:nvGrpSpPr>
          <p:cNvPr id="164" name="Group 163"/>
          <p:cNvGrpSpPr/>
          <p:nvPr/>
        </p:nvGrpSpPr>
        <p:grpSpPr>
          <a:xfrm>
            <a:off x="876300" y="599016"/>
            <a:ext cx="7391400" cy="2661249"/>
            <a:chOff x="876300" y="599016"/>
            <a:chExt cx="7391400" cy="2661249"/>
          </a:xfrm>
        </p:grpSpPr>
        <p:grpSp>
          <p:nvGrpSpPr>
            <p:cNvPr id="41" name="Group 40"/>
            <p:cNvGrpSpPr/>
            <p:nvPr/>
          </p:nvGrpSpPr>
          <p:grpSpPr>
            <a:xfrm>
              <a:off x="1406238" y="599016"/>
              <a:ext cx="6670962" cy="1839383"/>
              <a:chOff x="2061035" y="817928"/>
              <a:chExt cx="5918519" cy="2194560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2103148" y="817928"/>
                <a:ext cx="5876406" cy="2194560"/>
                <a:chOff x="1892327" y="2606049"/>
                <a:chExt cx="5876406" cy="2218241"/>
              </a:xfrm>
            </p:grpSpPr>
            <p:grpSp>
              <p:nvGrpSpPr>
                <p:cNvPr id="117" name="Group 116"/>
                <p:cNvGrpSpPr/>
                <p:nvPr/>
              </p:nvGrpSpPr>
              <p:grpSpPr>
                <a:xfrm>
                  <a:off x="1931559" y="2606049"/>
                  <a:ext cx="5486340" cy="274324"/>
                  <a:chOff x="1931559" y="3520435"/>
                  <a:chExt cx="5486340" cy="274324"/>
                </a:xfrm>
              </p:grpSpPr>
              <p:sp>
                <p:nvSpPr>
                  <p:cNvPr id="140" name="Rectangle 139"/>
                  <p:cNvSpPr/>
                  <p:nvPr/>
                </p:nvSpPr>
                <p:spPr>
                  <a:xfrm>
                    <a:off x="1931559" y="3657598"/>
                    <a:ext cx="5486340" cy="4571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1" name="Hexagon 140"/>
                  <p:cNvSpPr/>
                  <p:nvPr/>
                </p:nvSpPr>
                <p:spPr>
                  <a:xfrm>
                    <a:off x="6969962" y="3520439"/>
                    <a:ext cx="45720" cy="274316"/>
                  </a:xfrm>
                  <a:prstGeom prst="hexagon">
                    <a:avLst/>
                  </a:prstGeom>
                  <a:solidFill>
                    <a:schemeClr val="bg1"/>
                  </a:solidFill>
                  <a:ln>
                    <a:solidFill>
                      <a:srgbClr val="D6009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2" name="Oval 141"/>
                  <p:cNvSpPr/>
                  <p:nvPr/>
                </p:nvSpPr>
                <p:spPr>
                  <a:xfrm>
                    <a:off x="6238450" y="3520439"/>
                    <a:ext cx="45720" cy="27431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3" name="Hexagon 142"/>
                  <p:cNvSpPr/>
                  <p:nvPr/>
                </p:nvSpPr>
                <p:spPr>
                  <a:xfrm>
                    <a:off x="5315928" y="3520439"/>
                    <a:ext cx="45720" cy="274316"/>
                  </a:xfrm>
                  <a:prstGeom prst="hexagon">
                    <a:avLst/>
                  </a:prstGeom>
                  <a:solidFill>
                    <a:schemeClr val="bg1"/>
                  </a:solidFill>
                  <a:ln>
                    <a:solidFill>
                      <a:srgbClr val="D6009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4" name="Flowchart: Collate 143"/>
                  <p:cNvSpPr/>
                  <p:nvPr/>
                </p:nvSpPr>
                <p:spPr>
                  <a:xfrm>
                    <a:off x="2332308" y="3520439"/>
                    <a:ext cx="45720" cy="274317"/>
                  </a:xfrm>
                  <a:prstGeom prst="flowChartCollate">
                    <a:avLst/>
                  </a:prstGeom>
                  <a:solidFill>
                    <a:schemeClr val="bg1"/>
                  </a:solidFill>
                  <a:ln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45" name="Flowchart: Collate 144"/>
                  <p:cNvSpPr/>
                  <p:nvPr/>
                </p:nvSpPr>
                <p:spPr>
                  <a:xfrm>
                    <a:off x="3749049" y="3520439"/>
                    <a:ext cx="45720" cy="274317"/>
                  </a:xfrm>
                  <a:prstGeom prst="flowChartCollate">
                    <a:avLst/>
                  </a:prstGeom>
                  <a:solidFill>
                    <a:schemeClr val="bg1"/>
                  </a:solidFill>
                  <a:ln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46" name="Flowchart: Collate 145"/>
                  <p:cNvSpPr/>
                  <p:nvPr/>
                </p:nvSpPr>
                <p:spPr>
                  <a:xfrm>
                    <a:off x="5726840" y="3520439"/>
                    <a:ext cx="45720" cy="274317"/>
                  </a:xfrm>
                  <a:prstGeom prst="flowChartCollate">
                    <a:avLst/>
                  </a:prstGeom>
                  <a:solidFill>
                    <a:schemeClr val="bg1"/>
                  </a:solidFill>
                  <a:ln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47" name="Flowchart: Sort 146"/>
                  <p:cNvSpPr/>
                  <p:nvPr/>
                </p:nvSpPr>
                <p:spPr>
                  <a:xfrm>
                    <a:off x="4434841" y="3520436"/>
                    <a:ext cx="45720" cy="274320"/>
                  </a:xfrm>
                  <a:prstGeom prst="flowChartSort">
                    <a:avLst/>
                  </a:prstGeom>
                  <a:solidFill>
                    <a:schemeClr val="bg1"/>
                  </a:solidFill>
                  <a:ln>
                    <a:solidFill>
                      <a:srgbClr val="CC33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8" name="Flowchart: Sort 147"/>
                  <p:cNvSpPr/>
                  <p:nvPr/>
                </p:nvSpPr>
                <p:spPr>
                  <a:xfrm>
                    <a:off x="5383662" y="3520436"/>
                    <a:ext cx="45720" cy="274320"/>
                  </a:xfrm>
                  <a:prstGeom prst="flowChartSort">
                    <a:avLst/>
                  </a:prstGeom>
                  <a:solidFill>
                    <a:schemeClr val="bg1"/>
                  </a:solidFill>
                  <a:ln>
                    <a:solidFill>
                      <a:srgbClr val="CC33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9" name="Flowchart: Sort 148"/>
                  <p:cNvSpPr/>
                  <p:nvPr/>
                </p:nvSpPr>
                <p:spPr>
                  <a:xfrm>
                    <a:off x="5669268" y="3520439"/>
                    <a:ext cx="45720" cy="274320"/>
                  </a:xfrm>
                  <a:prstGeom prst="flowChartSort">
                    <a:avLst/>
                  </a:prstGeom>
                  <a:solidFill>
                    <a:schemeClr val="bg1"/>
                  </a:solidFill>
                  <a:ln>
                    <a:solidFill>
                      <a:srgbClr val="CC33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0" name="Rectangle 149"/>
                  <p:cNvSpPr/>
                  <p:nvPr/>
                </p:nvSpPr>
                <p:spPr>
                  <a:xfrm>
                    <a:off x="2788939" y="3520436"/>
                    <a:ext cx="45720" cy="27432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1FCFE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1" name="Rectangle 150"/>
                  <p:cNvSpPr/>
                  <p:nvPr/>
                </p:nvSpPr>
                <p:spPr>
                  <a:xfrm>
                    <a:off x="2880378" y="3520436"/>
                    <a:ext cx="45720" cy="27432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1FCFE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2" name="Cube 151"/>
                  <p:cNvSpPr/>
                  <p:nvPr/>
                </p:nvSpPr>
                <p:spPr>
                  <a:xfrm>
                    <a:off x="5794574" y="3565595"/>
                    <a:ext cx="91440" cy="182880"/>
                  </a:xfrm>
                  <a:prstGeom prst="cube">
                    <a:avLst/>
                  </a:prstGeom>
                  <a:solidFill>
                    <a:schemeClr val="bg1"/>
                  </a:solidFill>
                  <a:ln>
                    <a:solidFill>
                      <a:srgbClr val="16263A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3" name="Can 152"/>
                  <p:cNvSpPr/>
                  <p:nvPr/>
                </p:nvSpPr>
                <p:spPr>
                  <a:xfrm>
                    <a:off x="4732300" y="3520436"/>
                    <a:ext cx="45720" cy="274320"/>
                  </a:xfrm>
                  <a:prstGeom prst="can">
                    <a:avLst/>
                  </a:prstGeom>
                  <a:solidFill>
                    <a:schemeClr val="bg1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4" name="Sun 153"/>
                  <p:cNvSpPr/>
                  <p:nvPr/>
                </p:nvSpPr>
                <p:spPr>
                  <a:xfrm>
                    <a:off x="4629571" y="3566720"/>
                    <a:ext cx="91440" cy="182880"/>
                  </a:xfrm>
                  <a:prstGeom prst="sun">
                    <a:avLst/>
                  </a:prstGeom>
                  <a:solidFill>
                    <a:schemeClr val="bg1"/>
                  </a:solidFill>
                  <a:ln>
                    <a:solidFill>
                      <a:srgbClr val="FF0066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5" name="Lightning Bolt 154"/>
                  <p:cNvSpPr/>
                  <p:nvPr/>
                </p:nvSpPr>
                <p:spPr>
                  <a:xfrm>
                    <a:off x="2011708" y="3520441"/>
                    <a:ext cx="74225" cy="274315"/>
                  </a:xfrm>
                  <a:prstGeom prst="lightningBolt">
                    <a:avLst/>
                  </a:prstGeom>
                  <a:solidFill>
                    <a:schemeClr val="bg1"/>
                  </a:solidFill>
                  <a:ln>
                    <a:solidFill>
                      <a:schemeClr val="bg2">
                        <a:lumMod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6" name="Isosceles Triangle 155"/>
                  <p:cNvSpPr/>
                  <p:nvPr/>
                </p:nvSpPr>
                <p:spPr>
                  <a:xfrm rot="10800000">
                    <a:off x="5921007" y="3520436"/>
                    <a:ext cx="45720" cy="2743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solidFill>
                      <a:srgbClr val="7704EA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7" name="Isosceles Triangle 156"/>
                  <p:cNvSpPr/>
                  <p:nvPr/>
                </p:nvSpPr>
                <p:spPr>
                  <a:xfrm rot="10800000">
                    <a:off x="3943217" y="3520435"/>
                    <a:ext cx="45720" cy="2743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solidFill>
                      <a:srgbClr val="7704EA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8" name="Isosceles Triangle 157"/>
                  <p:cNvSpPr/>
                  <p:nvPr/>
                </p:nvSpPr>
                <p:spPr>
                  <a:xfrm rot="10800000">
                    <a:off x="5520820" y="3520435"/>
                    <a:ext cx="45720" cy="27432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solidFill>
                      <a:srgbClr val="7704EA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9" name="Quad Arrow Callout 158"/>
                  <p:cNvSpPr/>
                  <p:nvPr/>
                </p:nvSpPr>
                <p:spPr>
                  <a:xfrm>
                    <a:off x="4331550" y="3565593"/>
                    <a:ext cx="91439" cy="182880"/>
                  </a:xfrm>
                  <a:prstGeom prst="quadArrowCallout">
                    <a:avLst/>
                  </a:prstGeom>
                  <a:solidFill>
                    <a:schemeClr val="bg1"/>
                  </a:solidFill>
                  <a:ln>
                    <a:solidFill>
                      <a:srgbClr val="C002B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18" name="Hexagon 117"/>
                <p:cNvSpPr/>
                <p:nvPr/>
              </p:nvSpPr>
              <p:spPr>
                <a:xfrm>
                  <a:off x="3348862" y="3611878"/>
                  <a:ext cx="45720" cy="274316"/>
                </a:xfrm>
                <a:prstGeom prst="hexagon">
                  <a:avLst/>
                </a:prstGeom>
                <a:solidFill>
                  <a:schemeClr val="bg1"/>
                </a:solidFill>
                <a:ln>
                  <a:solidFill>
                    <a:srgbClr val="D6009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9" name="TextBox 118"/>
                <p:cNvSpPr txBox="1"/>
                <p:nvPr/>
              </p:nvSpPr>
              <p:spPr>
                <a:xfrm>
                  <a:off x="2011708" y="3611878"/>
                  <a:ext cx="814197" cy="27998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TATA box</a:t>
                  </a:r>
                  <a:endPara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0" name="Oval 119"/>
                <p:cNvSpPr/>
                <p:nvPr/>
              </p:nvSpPr>
              <p:spPr>
                <a:xfrm>
                  <a:off x="1920269" y="3611878"/>
                  <a:ext cx="45720" cy="27431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1" name="Rectangle 120"/>
                <p:cNvSpPr/>
                <p:nvPr/>
              </p:nvSpPr>
              <p:spPr>
                <a:xfrm>
                  <a:off x="3498109" y="3611878"/>
                  <a:ext cx="891013" cy="27998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/>
                  <a:r>
                    <a:rPr lang="en-US" sz="1200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CAAT box </a:t>
                  </a:r>
                  <a:endParaRPr lang="en-US" sz="1200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2" name="Flowchart: Collate 121"/>
                <p:cNvSpPr/>
                <p:nvPr/>
              </p:nvSpPr>
              <p:spPr>
                <a:xfrm>
                  <a:off x="4736274" y="3611878"/>
                  <a:ext cx="45720" cy="274317"/>
                </a:xfrm>
                <a:prstGeom prst="flowChartCollate">
                  <a:avLst/>
                </a:prstGeom>
                <a:solidFill>
                  <a:schemeClr val="bg1"/>
                </a:solidFill>
                <a:ln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23" name="Rectangle 122"/>
                <p:cNvSpPr/>
                <p:nvPr/>
              </p:nvSpPr>
              <p:spPr>
                <a:xfrm>
                  <a:off x="4865793" y="3609196"/>
                  <a:ext cx="1169231" cy="27998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/>
                  <a:r>
                    <a:rPr lang="en-US" sz="1200" dirty="0" smtClean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ACGT- element</a:t>
                  </a:r>
                </a:p>
              </p:txBody>
            </p:sp>
            <p:sp>
              <p:nvSpPr>
                <p:cNvPr id="124" name="Flowchart: Sort 123"/>
                <p:cNvSpPr/>
                <p:nvPr/>
              </p:nvSpPr>
              <p:spPr>
                <a:xfrm>
                  <a:off x="6720816" y="3611878"/>
                  <a:ext cx="45720" cy="274320"/>
                </a:xfrm>
                <a:prstGeom prst="flowChartSort">
                  <a:avLst/>
                </a:prstGeom>
                <a:solidFill>
                  <a:schemeClr val="bg1"/>
                </a:solidFill>
                <a:ln>
                  <a:solidFill>
                    <a:srgbClr val="CC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5" name="Rectangle 124"/>
                <p:cNvSpPr/>
                <p:nvPr/>
              </p:nvSpPr>
              <p:spPr>
                <a:xfrm>
                  <a:off x="6806765" y="3609196"/>
                  <a:ext cx="599844" cy="27998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/>
                  <a:r>
                    <a:rPr lang="en-US" sz="1200" dirty="0" smtClean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E-box </a:t>
                  </a:r>
                  <a:endParaRPr lang="en-US" sz="1200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" name="Rectangle 125"/>
                <p:cNvSpPr/>
                <p:nvPr/>
              </p:nvSpPr>
              <p:spPr>
                <a:xfrm>
                  <a:off x="1920269" y="4073540"/>
                  <a:ext cx="45720" cy="27432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1FCFE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7" name="Rectangle 126"/>
                <p:cNvSpPr/>
                <p:nvPr/>
              </p:nvSpPr>
              <p:spPr>
                <a:xfrm>
                  <a:off x="2002583" y="4069073"/>
                  <a:ext cx="1106393" cy="27998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/>
                  <a:r>
                    <a:rPr lang="en-US" sz="1200" dirty="0" smtClean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SEF4-element </a:t>
                  </a:r>
                  <a:endParaRPr lang="en-US" sz="1200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" name="Cube 127"/>
                <p:cNvSpPr/>
                <p:nvPr/>
              </p:nvSpPr>
              <p:spPr>
                <a:xfrm>
                  <a:off x="3323839" y="4102940"/>
                  <a:ext cx="91440" cy="182880"/>
                </a:xfrm>
                <a:prstGeom prst="cube">
                  <a:avLst/>
                </a:prstGeom>
                <a:solidFill>
                  <a:schemeClr val="bg1"/>
                </a:solidFill>
                <a:ln>
                  <a:solidFill>
                    <a:srgbClr val="16263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9" name="Rectangle 128"/>
                <p:cNvSpPr/>
                <p:nvPr/>
              </p:nvSpPr>
              <p:spPr>
                <a:xfrm>
                  <a:off x="3415278" y="4066391"/>
                  <a:ext cx="1175322" cy="27998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/>
                  <a:r>
                    <a:rPr lang="en-US" sz="1200" dirty="0" smtClean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ABRE-element </a:t>
                  </a:r>
                  <a:endParaRPr lang="en-US" sz="1200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0" name="Sun 129"/>
                <p:cNvSpPr/>
                <p:nvPr/>
              </p:nvSpPr>
              <p:spPr>
                <a:xfrm>
                  <a:off x="4720511" y="4104065"/>
                  <a:ext cx="91440" cy="182880"/>
                </a:xfrm>
                <a:prstGeom prst="sun">
                  <a:avLst/>
                </a:prstGeom>
                <a:solidFill>
                  <a:schemeClr val="bg1"/>
                </a:solidFill>
                <a:ln>
                  <a:solidFill>
                    <a:srgbClr val="FF00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1" name="Rectangle 130"/>
                <p:cNvSpPr/>
                <p:nvPr/>
              </p:nvSpPr>
              <p:spPr>
                <a:xfrm>
                  <a:off x="4811951" y="4069073"/>
                  <a:ext cx="1693092" cy="27998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2Sseedprotbanapa-motif</a:t>
                  </a:r>
                  <a:endPara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2" name="Can 131"/>
                <p:cNvSpPr/>
                <p:nvPr/>
              </p:nvSpPr>
              <p:spPr>
                <a:xfrm>
                  <a:off x="6720816" y="4069073"/>
                  <a:ext cx="45720" cy="274320"/>
                </a:xfrm>
                <a:prstGeom prst="can">
                  <a:avLst/>
                </a:prstGeom>
                <a:solidFill>
                  <a:schemeClr val="bg1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3" name="Rectangle 132"/>
                <p:cNvSpPr/>
                <p:nvPr/>
              </p:nvSpPr>
              <p:spPr>
                <a:xfrm>
                  <a:off x="6766536" y="4057784"/>
                  <a:ext cx="1002197" cy="27998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Prox</a:t>
                  </a:r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-B motif</a:t>
                  </a:r>
                  <a:endPara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4" name="Lightning Bolt 133"/>
                <p:cNvSpPr/>
                <p:nvPr/>
              </p:nvSpPr>
              <p:spPr>
                <a:xfrm>
                  <a:off x="1892327" y="4526270"/>
                  <a:ext cx="74225" cy="274315"/>
                </a:xfrm>
                <a:prstGeom prst="lightningBolt">
                  <a:avLst/>
                </a:prstGeom>
                <a:solidFill>
                  <a:schemeClr val="bg1"/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5" name="Rectangle 134"/>
                <p:cNvSpPr/>
                <p:nvPr/>
              </p:nvSpPr>
              <p:spPr>
                <a:xfrm>
                  <a:off x="2011708" y="4526268"/>
                  <a:ext cx="1152880" cy="27998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Pyrimidine-box</a:t>
                  </a:r>
                  <a:endPara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6" name="Isosceles Triangle 135"/>
                <p:cNvSpPr/>
                <p:nvPr/>
              </p:nvSpPr>
              <p:spPr>
                <a:xfrm rot="10800000">
                  <a:off x="3337573" y="4549970"/>
                  <a:ext cx="45720" cy="27432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solidFill>
                    <a:srgbClr val="7704E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7" name="Rectangle 136"/>
                <p:cNvSpPr/>
                <p:nvPr/>
              </p:nvSpPr>
              <p:spPr>
                <a:xfrm>
                  <a:off x="3415650" y="4526268"/>
                  <a:ext cx="1213922" cy="27998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/>
                  <a:r>
                    <a:rPr lang="en-US" sz="1200" dirty="0" smtClean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RY-repeat motif </a:t>
                  </a:r>
                  <a:endParaRPr lang="en-US" sz="1200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8" name="Quad Arrow Callout 137"/>
                <p:cNvSpPr/>
                <p:nvPr/>
              </p:nvSpPr>
              <p:spPr>
                <a:xfrm>
                  <a:off x="4721011" y="4582713"/>
                  <a:ext cx="91439" cy="182880"/>
                </a:xfrm>
                <a:prstGeom prst="quadArrowCallout">
                  <a:avLst/>
                </a:prstGeom>
                <a:solidFill>
                  <a:schemeClr val="bg1"/>
                </a:solidFill>
                <a:ln>
                  <a:solidFill>
                    <a:srgbClr val="C002B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9" name="Rectangle 138"/>
                <p:cNvSpPr/>
                <p:nvPr/>
              </p:nvSpPr>
              <p:spPr>
                <a:xfrm>
                  <a:off x="4810213" y="4526268"/>
                  <a:ext cx="1499128" cy="27998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B-box (</a:t>
                  </a:r>
                  <a:r>
                    <a:rPr lang="en-US" sz="1200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dist</a:t>
                  </a:r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-B)  motif</a:t>
                  </a:r>
                  <a:endPara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43" name="Group 42"/>
              <p:cNvGrpSpPr/>
              <p:nvPr/>
            </p:nvGrpSpPr>
            <p:grpSpPr>
              <a:xfrm>
                <a:off x="2061035" y="1143025"/>
                <a:ext cx="5869431" cy="353748"/>
                <a:chOff x="2872979" y="2331732"/>
                <a:chExt cx="4816432" cy="353748"/>
              </a:xfrm>
            </p:grpSpPr>
            <p:sp>
              <p:nvSpPr>
                <p:cNvPr id="44" name="Rectangle 5"/>
                <p:cNvSpPr>
                  <a:spLocks noChangeArrowheads="1"/>
                </p:cNvSpPr>
                <p:nvPr/>
              </p:nvSpPr>
              <p:spPr bwMode="auto">
                <a:xfrm rot="16200000">
                  <a:off x="2813391" y="2486984"/>
                  <a:ext cx="258084" cy="1389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10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-350</a:t>
                  </a:r>
                  <a:endParaRPr kumimoji="0" lang="en-US" altLang="en-US" sz="11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5" name="Rectangle 6"/>
                <p:cNvSpPr>
                  <a:spLocks noChangeArrowheads="1"/>
                </p:cNvSpPr>
                <p:nvPr/>
              </p:nvSpPr>
              <p:spPr bwMode="auto">
                <a:xfrm rot="16200000">
                  <a:off x="2941978" y="2486984"/>
                  <a:ext cx="258084" cy="1389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10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-340</a:t>
                  </a:r>
                  <a:endParaRPr kumimoji="0" lang="en-US" altLang="en-US" sz="11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6" name="Rectangle 7"/>
                <p:cNvSpPr>
                  <a:spLocks noChangeArrowheads="1"/>
                </p:cNvSpPr>
                <p:nvPr/>
              </p:nvSpPr>
              <p:spPr bwMode="auto">
                <a:xfrm rot="16200000">
                  <a:off x="3072153" y="2486984"/>
                  <a:ext cx="258084" cy="1389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10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-330</a:t>
                  </a:r>
                  <a:endParaRPr kumimoji="0" lang="en-US" altLang="en-US" sz="110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7" name="Rectangle 8"/>
                <p:cNvSpPr>
                  <a:spLocks noChangeArrowheads="1"/>
                </p:cNvSpPr>
                <p:nvPr/>
              </p:nvSpPr>
              <p:spPr bwMode="auto">
                <a:xfrm rot="16200000">
                  <a:off x="3202328" y="2486984"/>
                  <a:ext cx="258084" cy="1389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10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-320</a:t>
                  </a:r>
                  <a:endParaRPr kumimoji="0" lang="en-US" altLang="en-US" sz="11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8" name="Rectangle 9"/>
                <p:cNvSpPr>
                  <a:spLocks noChangeArrowheads="1"/>
                </p:cNvSpPr>
                <p:nvPr/>
              </p:nvSpPr>
              <p:spPr bwMode="auto">
                <a:xfrm rot="16200000">
                  <a:off x="3330915" y="2486984"/>
                  <a:ext cx="258084" cy="1389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10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-310</a:t>
                  </a:r>
                  <a:endParaRPr kumimoji="0" lang="en-US" altLang="en-US" sz="110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9" name="Rectangle 10"/>
                <p:cNvSpPr>
                  <a:spLocks noChangeArrowheads="1"/>
                </p:cNvSpPr>
                <p:nvPr/>
              </p:nvSpPr>
              <p:spPr bwMode="auto">
                <a:xfrm rot="16200000">
                  <a:off x="3461090" y="2485396"/>
                  <a:ext cx="258084" cy="1389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10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-300</a:t>
                  </a:r>
                  <a:endParaRPr kumimoji="0" lang="en-US" altLang="en-US" sz="110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0" name="Rectangle 11"/>
                <p:cNvSpPr>
                  <a:spLocks noChangeArrowheads="1"/>
                </p:cNvSpPr>
                <p:nvPr/>
              </p:nvSpPr>
              <p:spPr bwMode="auto">
                <a:xfrm rot="16200000">
                  <a:off x="3589678" y="2485396"/>
                  <a:ext cx="258084" cy="1389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10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-290</a:t>
                  </a:r>
                  <a:endParaRPr kumimoji="0" lang="en-US" altLang="en-US" sz="110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1" name="Rectangle 12"/>
                <p:cNvSpPr>
                  <a:spLocks noChangeArrowheads="1"/>
                </p:cNvSpPr>
                <p:nvPr/>
              </p:nvSpPr>
              <p:spPr bwMode="auto">
                <a:xfrm rot="16200000">
                  <a:off x="3719853" y="2485396"/>
                  <a:ext cx="258084" cy="1389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10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-280</a:t>
                  </a:r>
                  <a:endParaRPr kumimoji="0" lang="en-US" altLang="en-US" sz="110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2" name="Rectangle 13"/>
                <p:cNvSpPr>
                  <a:spLocks noChangeArrowheads="1"/>
                </p:cNvSpPr>
                <p:nvPr/>
              </p:nvSpPr>
              <p:spPr bwMode="auto">
                <a:xfrm rot="16200000">
                  <a:off x="3848440" y="2485396"/>
                  <a:ext cx="258084" cy="1389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10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-270</a:t>
                  </a:r>
                  <a:endParaRPr kumimoji="0" lang="en-US" altLang="en-US" sz="110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3" name="Rectangle 14"/>
                <p:cNvSpPr>
                  <a:spLocks noChangeArrowheads="1"/>
                </p:cNvSpPr>
                <p:nvPr/>
              </p:nvSpPr>
              <p:spPr bwMode="auto">
                <a:xfrm rot="16200000">
                  <a:off x="3978615" y="2485396"/>
                  <a:ext cx="258084" cy="1389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10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-260</a:t>
                  </a:r>
                  <a:endParaRPr kumimoji="0" lang="en-US" altLang="en-US" sz="110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4" name="Rectangle 15"/>
                <p:cNvSpPr>
                  <a:spLocks noChangeArrowheads="1"/>
                </p:cNvSpPr>
                <p:nvPr/>
              </p:nvSpPr>
              <p:spPr bwMode="auto">
                <a:xfrm rot="16200000">
                  <a:off x="4108790" y="2485396"/>
                  <a:ext cx="258084" cy="1389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10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-250</a:t>
                  </a:r>
                  <a:endParaRPr kumimoji="0" lang="en-US" altLang="en-US" sz="110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5" name="Rectangle 16"/>
                <p:cNvSpPr>
                  <a:spLocks noChangeArrowheads="1"/>
                </p:cNvSpPr>
                <p:nvPr/>
              </p:nvSpPr>
              <p:spPr bwMode="auto">
                <a:xfrm rot="16200000">
                  <a:off x="4237377" y="2485396"/>
                  <a:ext cx="258084" cy="1389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10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-240</a:t>
                  </a:r>
                  <a:endParaRPr kumimoji="0" lang="en-US" altLang="en-US" sz="11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6" name="Rectangle 17"/>
                <p:cNvSpPr>
                  <a:spLocks noChangeArrowheads="1"/>
                </p:cNvSpPr>
                <p:nvPr/>
              </p:nvSpPr>
              <p:spPr bwMode="auto">
                <a:xfrm rot="16200000">
                  <a:off x="4367552" y="2485396"/>
                  <a:ext cx="258084" cy="1389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10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-230</a:t>
                  </a:r>
                  <a:endParaRPr kumimoji="0" lang="en-US" altLang="en-US" sz="11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7" name="Rectangle 18"/>
                <p:cNvSpPr>
                  <a:spLocks noChangeArrowheads="1"/>
                </p:cNvSpPr>
                <p:nvPr/>
              </p:nvSpPr>
              <p:spPr bwMode="auto">
                <a:xfrm rot="16200000">
                  <a:off x="4496141" y="2485396"/>
                  <a:ext cx="258084" cy="1389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10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-220</a:t>
                  </a:r>
                  <a:endParaRPr kumimoji="0" lang="en-US" altLang="en-US" sz="110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8" name="Rectangle 19"/>
                <p:cNvSpPr>
                  <a:spLocks noChangeArrowheads="1"/>
                </p:cNvSpPr>
                <p:nvPr/>
              </p:nvSpPr>
              <p:spPr bwMode="auto">
                <a:xfrm rot="16200000">
                  <a:off x="4626316" y="2485396"/>
                  <a:ext cx="258084" cy="1389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10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-210</a:t>
                  </a:r>
                  <a:endParaRPr kumimoji="0" lang="en-US" altLang="en-US" sz="11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9" name="Rectangle 20"/>
                <p:cNvSpPr>
                  <a:spLocks noChangeArrowheads="1"/>
                </p:cNvSpPr>
                <p:nvPr/>
              </p:nvSpPr>
              <p:spPr bwMode="auto">
                <a:xfrm rot="16200000">
                  <a:off x="4754902" y="2485396"/>
                  <a:ext cx="258084" cy="1389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10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-200</a:t>
                  </a:r>
                  <a:endParaRPr kumimoji="0" lang="en-US" altLang="en-US" sz="110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0" name="Rectangle 21"/>
                <p:cNvSpPr>
                  <a:spLocks noChangeArrowheads="1"/>
                </p:cNvSpPr>
                <p:nvPr/>
              </p:nvSpPr>
              <p:spPr bwMode="auto">
                <a:xfrm rot="16200000">
                  <a:off x="4885077" y="2485396"/>
                  <a:ext cx="258084" cy="1389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10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-190</a:t>
                  </a:r>
                  <a:endParaRPr kumimoji="0" lang="en-US" altLang="en-US" sz="110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1" name="Rectangle 22"/>
                <p:cNvSpPr>
                  <a:spLocks noChangeArrowheads="1"/>
                </p:cNvSpPr>
                <p:nvPr/>
              </p:nvSpPr>
              <p:spPr bwMode="auto">
                <a:xfrm rot="16200000">
                  <a:off x="5015252" y="2485396"/>
                  <a:ext cx="258084" cy="1389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10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-180</a:t>
                  </a:r>
                  <a:endParaRPr kumimoji="0" lang="en-US" altLang="en-US" sz="11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2" name="Rectangle 23"/>
                <p:cNvSpPr>
                  <a:spLocks noChangeArrowheads="1"/>
                </p:cNvSpPr>
                <p:nvPr/>
              </p:nvSpPr>
              <p:spPr bwMode="auto">
                <a:xfrm rot="16200000">
                  <a:off x="5143841" y="2485396"/>
                  <a:ext cx="258084" cy="1389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10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-170</a:t>
                  </a:r>
                  <a:endParaRPr kumimoji="0" lang="en-US" altLang="en-US" sz="110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3" name="Rectangle 24"/>
                <p:cNvSpPr>
                  <a:spLocks noChangeArrowheads="1"/>
                </p:cNvSpPr>
                <p:nvPr/>
              </p:nvSpPr>
              <p:spPr bwMode="auto">
                <a:xfrm rot="16200000">
                  <a:off x="5272427" y="2485396"/>
                  <a:ext cx="258084" cy="1389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10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-160</a:t>
                  </a:r>
                  <a:endParaRPr kumimoji="0" lang="en-US" altLang="en-US" sz="11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4" name="Rectangle 25"/>
                <p:cNvSpPr>
                  <a:spLocks noChangeArrowheads="1"/>
                </p:cNvSpPr>
                <p:nvPr/>
              </p:nvSpPr>
              <p:spPr bwMode="auto">
                <a:xfrm rot="16200000">
                  <a:off x="5402602" y="2485396"/>
                  <a:ext cx="258084" cy="1389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10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-150</a:t>
                  </a:r>
                  <a:endParaRPr kumimoji="0" lang="en-US" altLang="en-US" sz="110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5" name="Rectangle 26"/>
                <p:cNvSpPr>
                  <a:spLocks noChangeArrowheads="1"/>
                </p:cNvSpPr>
                <p:nvPr/>
              </p:nvSpPr>
              <p:spPr bwMode="auto">
                <a:xfrm rot="16200000">
                  <a:off x="5531191" y="2485396"/>
                  <a:ext cx="258084" cy="1389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10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-140</a:t>
                  </a:r>
                  <a:endParaRPr kumimoji="0" lang="en-US" altLang="en-US" sz="110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6" name="Rectangle 27"/>
                <p:cNvSpPr>
                  <a:spLocks noChangeArrowheads="1"/>
                </p:cNvSpPr>
                <p:nvPr/>
              </p:nvSpPr>
              <p:spPr bwMode="auto">
                <a:xfrm rot="16200000">
                  <a:off x="5661366" y="2485396"/>
                  <a:ext cx="258084" cy="1389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10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-130</a:t>
                  </a:r>
                  <a:endParaRPr kumimoji="0" lang="en-US" altLang="en-US" sz="110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7" name="Rectangle 28"/>
                <p:cNvSpPr>
                  <a:spLocks noChangeArrowheads="1"/>
                </p:cNvSpPr>
                <p:nvPr/>
              </p:nvSpPr>
              <p:spPr bwMode="auto">
                <a:xfrm rot="16200000">
                  <a:off x="5789952" y="2485396"/>
                  <a:ext cx="258084" cy="1389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10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-120</a:t>
                  </a:r>
                  <a:endParaRPr kumimoji="0" lang="en-US" altLang="en-US" sz="110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8" name="Rectangle 29"/>
                <p:cNvSpPr>
                  <a:spLocks noChangeArrowheads="1"/>
                </p:cNvSpPr>
                <p:nvPr/>
              </p:nvSpPr>
              <p:spPr bwMode="auto">
                <a:xfrm rot="16200000">
                  <a:off x="5920127" y="2485396"/>
                  <a:ext cx="258084" cy="1389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10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-110</a:t>
                  </a:r>
                  <a:endParaRPr kumimoji="0" lang="en-US" altLang="en-US" sz="110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9" name="Rectangle 30"/>
                <p:cNvSpPr>
                  <a:spLocks noChangeArrowheads="1"/>
                </p:cNvSpPr>
                <p:nvPr/>
              </p:nvSpPr>
              <p:spPr bwMode="auto">
                <a:xfrm rot="16200000">
                  <a:off x="6050302" y="2485396"/>
                  <a:ext cx="258084" cy="1389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10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-100</a:t>
                  </a:r>
                  <a:endParaRPr kumimoji="0" lang="en-US" altLang="en-US" sz="110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0" name="Rectangle 31"/>
                <p:cNvSpPr>
                  <a:spLocks noChangeArrowheads="1"/>
                </p:cNvSpPr>
                <p:nvPr/>
              </p:nvSpPr>
              <p:spPr bwMode="auto">
                <a:xfrm rot="16200000">
                  <a:off x="6214949" y="2453646"/>
                  <a:ext cx="187552" cy="1389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10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-90</a:t>
                  </a:r>
                  <a:endParaRPr kumimoji="0" lang="en-US" altLang="en-US" sz="110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1" name="Rectangle 32"/>
                <p:cNvSpPr>
                  <a:spLocks noChangeArrowheads="1"/>
                </p:cNvSpPr>
                <p:nvPr/>
              </p:nvSpPr>
              <p:spPr bwMode="auto">
                <a:xfrm rot="16200000">
                  <a:off x="6345124" y="2455234"/>
                  <a:ext cx="187552" cy="1389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10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-80</a:t>
                  </a:r>
                  <a:endParaRPr kumimoji="0" lang="en-US" altLang="en-US" sz="110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2" name="Rectangle 33"/>
                <p:cNvSpPr>
                  <a:spLocks noChangeArrowheads="1"/>
                </p:cNvSpPr>
                <p:nvPr/>
              </p:nvSpPr>
              <p:spPr bwMode="auto">
                <a:xfrm rot="16200000">
                  <a:off x="6473713" y="2455234"/>
                  <a:ext cx="187552" cy="1389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10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-70</a:t>
                  </a:r>
                  <a:endParaRPr kumimoji="0" lang="en-US" altLang="en-US" sz="11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3" name="Rectangle 34"/>
                <p:cNvSpPr>
                  <a:spLocks noChangeArrowheads="1"/>
                </p:cNvSpPr>
                <p:nvPr/>
              </p:nvSpPr>
              <p:spPr bwMode="auto">
                <a:xfrm rot="16200000">
                  <a:off x="6603888" y="2455234"/>
                  <a:ext cx="187552" cy="1389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10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-60</a:t>
                  </a:r>
                  <a:endParaRPr kumimoji="0" lang="en-US" altLang="en-US" sz="110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4" name="Rectangle 35"/>
                <p:cNvSpPr>
                  <a:spLocks noChangeArrowheads="1"/>
                </p:cNvSpPr>
                <p:nvPr/>
              </p:nvSpPr>
              <p:spPr bwMode="auto">
                <a:xfrm rot="16200000">
                  <a:off x="6732474" y="2455234"/>
                  <a:ext cx="187552" cy="1389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10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-50</a:t>
                  </a:r>
                  <a:endParaRPr kumimoji="0" lang="en-US" altLang="en-US" sz="110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5" name="Rectangle 36"/>
                <p:cNvSpPr>
                  <a:spLocks noChangeArrowheads="1"/>
                </p:cNvSpPr>
                <p:nvPr/>
              </p:nvSpPr>
              <p:spPr bwMode="auto">
                <a:xfrm rot="16200000">
                  <a:off x="6862649" y="2455234"/>
                  <a:ext cx="187552" cy="1389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10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-40</a:t>
                  </a:r>
                  <a:endParaRPr kumimoji="0" lang="en-US" altLang="en-US" sz="110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6" name="Rectangle 37"/>
                <p:cNvSpPr>
                  <a:spLocks noChangeArrowheads="1"/>
                </p:cNvSpPr>
                <p:nvPr/>
              </p:nvSpPr>
              <p:spPr bwMode="auto">
                <a:xfrm rot="16200000">
                  <a:off x="6992824" y="2455234"/>
                  <a:ext cx="187552" cy="1389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10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-30</a:t>
                  </a:r>
                  <a:endParaRPr kumimoji="0" lang="en-US" altLang="en-US" sz="110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7" name="Rectangle 38"/>
                <p:cNvSpPr>
                  <a:spLocks noChangeArrowheads="1"/>
                </p:cNvSpPr>
                <p:nvPr/>
              </p:nvSpPr>
              <p:spPr bwMode="auto">
                <a:xfrm rot="16200000">
                  <a:off x="7121413" y="2455234"/>
                  <a:ext cx="187552" cy="1389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10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-20</a:t>
                  </a:r>
                  <a:endParaRPr kumimoji="0" lang="en-US" altLang="en-US" sz="11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8" name="Rectangle 39"/>
                <p:cNvSpPr>
                  <a:spLocks noChangeArrowheads="1"/>
                </p:cNvSpPr>
                <p:nvPr/>
              </p:nvSpPr>
              <p:spPr bwMode="auto">
                <a:xfrm rot="16200000">
                  <a:off x="7251588" y="2455234"/>
                  <a:ext cx="187552" cy="1389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10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-10</a:t>
                  </a:r>
                  <a:endParaRPr kumimoji="0" lang="en-US" altLang="en-US" sz="110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9" name="Rectangle 40"/>
                <p:cNvSpPr>
                  <a:spLocks noChangeArrowheads="1"/>
                </p:cNvSpPr>
                <p:nvPr/>
              </p:nvSpPr>
              <p:spPr bwMode="auto">
                <a:xfrm>
                  <a:off x="7450005" y="2423171"/>
                  <a:ext cx="239406" cy="1692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altLang="en-US" sz="1100" dirty="0" smtClean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ATG</a:t>
                  </a:r>
                  <a:endParaRPr kumimoji="0" lang="en-US" altLang="en-US" sz="11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0" name="Line 41"/>
                <p:cNvSpPr>
                  <a:spLocks noChangeShapeType="1"/>
                </p:cNvSpPr>
                <p:nvPr/>
              </p:nvSpPr>
              <p:spPr bwMode="auto">
                <a:xfrm flipV="1">
                  <a:off x="2927350" y="2331732"/>
                  <a:ext cx="0" cy="68263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1" name="Line 42"/>
                <p:cNvSpPr>
                  <a:spLocks noChangeShapeType="1"/>
                </p:cNvSpPr>
                <p:nvPr/>
              </p:nvSpPr>
              <p:spPr bwMode="auto">
                <a:xfrm flipV="1">
                  <a:off x="3055938" y="2331732"/>
                  <a:ext cx="0" cy="3492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2" name="Line 43"/>
                <p:cNvSpPr>
                  <a:spLocks noChangeShapeType="1"/>
                </p:cNvSpPr>
                <p:nvPr/>
              </p:nvSpPr>
              <p:spPr bwMode="auto">
                <a:xfrm flipV="1">
                  <a:off x="3186113" y="2331732"/>
                  <a:ext cx="0" cy="3492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3" name="Line 44"/>
                <p:cNvSpPr>
                  <a:spLocks noChangeShapeType="1"/>
                </p:cNvSpPr>
                <p:nvPr/>
              </p:nvSpPr>
              <p:spPr bwMode="auto">
                <a:xfrm flipV="1">
                  <a:off x="3314700" y="2331732"/>
                  <a:ext cx="0" cy="3492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4" name="Line 45"/>
                <p:cNvSpPr>
                  <a:spLocks noChangeShapeType="1"/>
                </p:cNvSpPr>
                <p:nvPr/>
              </p:nvSpPr>
              <p:spPr bwMode="auto">
                <a:xfrm flipV="1">
                  <a:off x="3444875" y="2331732"/>
                  <a:ext cx="0" cy="3492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5" name="Line 46"/>
                <p:cNvSpPr>
                  <a:spLocks noChangeShapeType="1"/>
                </p:cNvSpPr>
                <p:nvPr/>
              </p:nvSpPr>
              <p:spPr bwMode="auto">
                <a:xfrm flipV="1">
                  <a:off x="3573463" y="2331732"/>
                  <a:ext cx="0" cy="68263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6" name="Line 47"/>
                <p:cNvSpPr>
                  <a:spLocks noChangeShapeType="1"/>
                </p:cNvSpPr>
                <p:nvPr/>
              </p:nvSpPr>
              <p:spPr bwMode="auto">
                <a:xfrm flipV="1">
                  <a:off x="3703638" y="2331732"/>
                  <a:ext cx="0" cy="3492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7" name="Line 48"/>
                <p:cNvSpPr>
                  <a:spLocks noChangeShapeType="1"/>
                </p:cNvSpPr>
                <p:nvPr/>
              </p:nvSpPr>
              <p:spPr bwMode="auto">
                <a:xfrm flipV="1">
                  <a:off x="3833813" y="2331732"/>
                  <a:ext cx="0" cy="3492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8" name="Line 49"/>
                <p:cNvSpPr>
                  <a:spLocks noChangeShapeType="1"/>
                </p:cNvSpPr>
                <p:nvPr/>
              </p:nvSpPr>
              <p:spPr bwMode="auto">
                <a:xfrm flipV="1">
                  <a:off x="3962400" y="2331732"/>
                  <a:ext cx="0" cy="3492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9" name="Line 50"/>
                <p:cNvSpPr>
                  <a:spLocks noChangeShapeType="1"/>
                </p:cNvSpPr>
                <p:nvPr/>
              </p:nvSpPr>
              <p:spPr bwMode="auto">
                <a:xfrm flipV="1">
                  <a:off x="4092575" y="2331732"/>
                  <a:ext cx="0" cy="3492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0" name="Line 51"/>
                <p:cNvSpPr>
                  <a:spLocks noChangeShapeType="1"/>
                </p:cNvSpPr>
                <p:nvPr/>
              </p:nvSpPr>
              <p:spPr bwMode="auto">
                <a:xfrm flipV="1">
                  <a:off x="4221163" y="2331732"/>
                  <a:ext cx="0" cy="68263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1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4351338" y="2331732"/>
                  <a:ext cx="0" cy="3492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2" name="Line 53"/>
                <p:cNvSpPr>
                  <a:spLocks noChangeShapeType="1"/>
                </p:cNvSpPr>
                <p:nvPr/>
              </p:nvSpPr>
              <p:spPr bwMode="auto">
                <a:xfrm flipV="1">
                  <a:off x="4479925" y="2331732"/>
                  <a:ext cx="0" cy="3492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3" name="Line 54"/>
                <p:cNvSpPr>
                  <a:spLocks noChangeShapeType="1"/>
                </p:cNvSpPr>
                <p:nvPr/>
              </p:nvSpPr>
              <p:spPr bwMode="auto">
                <a:xfrm flipV="1">
                  <a:off x="4610100" y="2331732"/>
                  <a:ext cx="0" cy="3492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4" name="Line 55"/>
                <p:cNvSpPr>
                  <a:spLocks noChangeShapeType="1"/>
                </p:cNvSpPr>
                <p:nvPr/>
              </p:nvSpPr>
              <p:spPr bwMode="auto">
                <a:xfrm flipV="1">
                  <a:off x="4740275" y="2331732"/>
                  <a:ext cx="0" cy="3492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5" name="Line 56"/>
                <p:cNvSpPr>
                  <a:spLocks noChangeShapeType="1"/>
                </p:cNvSpPr>
                <p:nvPr/>
              </p:nvSpPr>
              <p:spPr bwMode="auto">
                <a:xfrm flipV="1">
                  <a:off x="4868863" y="2331732"/>
                  <a:ext cx="0" cy="68263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6" name="Line 57"/>
                <p:cNvSpPr>
                  <a:spLocks noChangeShapeType="1"/>
                </p:cNvSpPr>
                <p:nvPr/>
              </p:nvSpPr>
              <p:spPr bwMode="auto">
                <a:xfrm flipV="1">
                  <a:off x="4999038" y="2331732"/>
                  <a:ext cx="0" cy="3492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7" name="Line 58"/>
                <p:cNvSpPr>
                  <a:spLocks noChangeShapeType="1"/>
                </p:cNvSpPr>
                <p:nvPr/>
              </p:nvSpPr>
              <p:spPr bwMode="auto">
                <a:xfrm flipV="1">
                  <a:off x="5127625" y="2331732"/>
                  <a:ext cx="0" cy="3492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8" name="Line 59"/>
                <p:cNvSpPr>
                  <a:spLocks noChangeShapeType="1"/>
                </p:cNvSpPr>
                <p:nvPr/>
              </p:nvSpPr>
              <p:spPr bwMode="auto">
                <a:xfrm flipV="1">
                  <a:off x="5256213" y="2331732"/>
                  <a:ext cx="0" cy="3492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9" name="Line 60"/>
                <p:cNvSpPr>
                  <a:spLocks noChangeShapeType="1"/>
                </p:cNvSpPr>
                <p:nvPr/>
              </p:nvSpPr>
              <p:spPr bwMode="auto">
                <a:xfrm flipV="1">
                  <a:off x="5386388" y="2331732"/>
                  <a:ext cx="0" cy="3492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0" name="Line 61"/>
                <p:cNvSpPr>
                  <a:spLocks noChangeShapeType="1"/>
                </p:cNvSpPr>
                <p:nvPr/>
              </p:nvSpPr>
              <p:spPr bwMode="auto">
                <a:xfrm flipV="1">
                  <a:off x="5514975" y="2331732"/>
                  <a:ext cx="0" cy="68263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1" name="Line 62"/>
                <p:cNvSpPr>
                  <a:spLocks noChangeShapeType="1"/>
                </p:cNvSpPr>
                <p:nvPr/>
              </p:nvSpPr>
              <p:spPr bwMode="auto">
                <a:xfrm flipV="1">
                  <a:off x="5645150" y="2331732"/>
                  <a:ext cx="0" cy="3492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" name="Line 63"/>
                <p:cNvSpPr>
                  <a:spLocks noChangeShapeType="1"/>
                </p:cNvSpPr>
                <p:nvPr/>
              </p:nvSpPr>
              <p:spPr bwMode="auto">
                <a:xfrm flipV="1">
                  <a:off x="5775325" y="2331732"/>
                  <a:ext cx="0" cy="3492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" name="Line 64"/>
                <p:cNvSpPr>
                  <a:spLocks noChangeShapeType="1"/>
                </p:cNvSpPr>
                <p:nvPr/>
              </p:nvSpPr>
              <p:spPr bwMode="auto">
                <a:xfrm flipV="1">
                  <a:off x="5903913" y="2331732"/>
                  <a:ext cx="0" cy="3492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4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6034088" y="2331732"/>
                  <a:ext cx="0" cy="3492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5" name="Line 66"/>
                <p:cNvSpPr>
                  <a:spLocks noChangeShapeType="1"/>
                </p:cNvSpPr>
                <p:nvPr/>
              </p:nvSpPr>
              <p:spPr bwMode="auto">
                <a:xfrm flipV="1">
                  <a:off x="6162675" y="2331732"/>
                  <a:ext cx="0" cy="68263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6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6292850" y="2331732"/>
                  <a:ext cx="0" cy="3492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7" name="Line 68"/>
                <p:cNvSpPr>
                  <a:spLocks noChangeShapeType="1"/>
                </p:cNvSpPr>
                <p:nvPr/>
              </p:nvSpPr>
              <p:spPr bwMode="auto">
                <a:xfrm flipV="1">
                  <a:off x="6421438" y="2331732"/>
                  <a:ext cx="0" cy="3492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8" name="Line 69"/>
                <p:cNvSpPr>
                  <a:spLocks noChangeShapeType="1"/>
                </p:cNvSpPr>
                <p:nvPr/>
              </p:nvSpPr>
              <p:spPr bwMode="auto">
                <a:xfrm flipV="1">
                  <a:off x="6551613" y="2331732"/>
                  <a:ext cx="0" cy="3492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9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6681788" y="2331732"/>
                  <a:ext cx="0" cy="3492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0" name="Line 71"/>
                <p:cNvSpPr>
                  <a:spLocks noChangeShapeType="1"/>
                </p:cNvSpPr>
                <p:nvPr/>
              </p:nvSpPr>
              <p:spPr bwMode="auto">
                <a:xfrm flipV="1">
                  <a:off x="6810375" y="2331732"/>
                  <a:ext cx="0" cy="68263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1" name="Line 72"/>
                <p:cNvSpPr>
                  <a:spLocks noChangeShapeType="1"/>
                </p:cNvSpPr>
                <p:nvPr/>
              </p:nvSpPr>
              <p:spPr bwMode="auto">
                <a:xfrm flipV="1">
                  <a:off x="6940550" y="2331732"/>
                  <a:ext cx="0" cy="3492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2" name="Line 73"/>
                <p:cNvSpPr>
                  <a:spLocks noChangeShapeType="1"/>
                </p:cNvSpPr>
                <p:nvPr/>
              </p:nvSpPr>
              <p:spPr bwMode="auto">
                <a:xfrm flipV="1">
                  <a:off x="7069138" y="2331732"/>
                  <a:ext cx="0" cy="3492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3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7199313" y="2331732"/>
                  <a:ext cx="0" cy="3492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4" name="Line 75"/>
                <p:cNvSpPr>
                  <a:spLocks noChangeShapeType="1"/>
                </p:cNvSpPr>
                <p:nvPr/>
              </p:nvSpPr>
              <p:spPr bwMode="auto">
                <a:xfrm flipV="1">
                  <a:off x="7327900" y="2331732"/>
                  <a:ext cx="0" cy="3492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5" name="Line 76"/>
                <p:cNvSpPr>
                  <a:spLocks noChangeShapeType="1"/>
                </p:cNvSpPr>
                <p:nvPr/>
              </p:nvSpPr>
              <p:spPr bwMode="auto">
                <a:xfrm flipV="1">
                  <a:off x="7458075" y="2331732"/>
                  <a:ext cx="0" cy="68263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6" name="Line 77"/>
                <p:cNvSpPr>
                  <a:spLocks noChangeShapeType="1"/>
                </p:cNvSpPr>
                <p:nvPr/>
              </p:nvSpPr>
              <p:spPr bwMode="auto">
                <a:xfrm>
                  <a:off x="2927350" y="2331732"/>
                  <a:ext cx="4530725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163" name="Rectangle 162"/>
            <p:cNvSpPr/>
            <p:nvPr/>
          </p:nvSpPr>
          <p:spPr>
            <a:xfrm>
              <a:off x="876300" y="2743200"/>
              <a:ext cx="7391400" cy="5170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15000"/>
                </a:lnSpc>
                <a:spcAft>
                  <a:spcPts val="1800"/>
                </a:spcAft>
              </a:pPr>
              <a:r>
                <a:rPr lang="en-US" sz="1200" b="1" dirty="0" smtClean="0">
                  <a:effectLst/>
                  <a:latin typeface="Times New Roman"/>
                  <a:ea typeface="Times New Roman"/>
                </a:rPr>
                <a:t>S4 Fig. </a:t>
              </a:r>
              <a:r>
                <a:rPr lang="en-US" sz="1200" dirty="0" smtClean="0">
                  <a:effectLst/>
                  <a:latin typeface="Times New Roman"/>
                  <a:ea typeface="Times New Roman"/>
                </a:rPr>
                <a:t>Schematic diagram showing different seed-specific motifs and common elements of </a:t>
              </a:r>
              <a:r>
                <a:rPr lang="en-US" sz="1200" dirty="0" err="1" smtClean="0">
                  <a:effectLst/>
                  <a:latin typeface="Times New Roman"/>
                  <a:ea typeface="Times New Roman"/>
                </a:rPr>
                <a:t>napin</a:t>
              </a:r>
              <a:r>
                <a:rPr lang="en-US" sz="1200" dirty="0" smtClean="0">
                  <a:effectLst/>
                  <a:latin typeface="Times New Roman"/>
                  <a:ea typeface="Times New Roman"/>
                </a:rPr>
                <a:t> promoter. Symbols for the </a:t>
              </a:r>
              <a:r>
                <a:rPr lang="en-US" sz="1200" i="1" dirty="0" smtClean="0">
                  <a:effectLst/>
                  <a:latin typeface="Times New Roman"/>
                  <a:ea typeface="Times New Roman"/>
                </a:rPr>
                <a:t>cis-</a:t>
              </a:r>
              <a:r>
                <a:rPr lang="en-US" sz="1200" dirty="0" smtClean="0">
                  <a:effectLst/>
                  <a:latin typeface="Times New Roman"/>
                  <a:ea typeface="Times New Roman"/>
                </a:rPr>
                <a:t>elements have been described below the diagram</a:t>
              </a:r>
              <a:endParaRPr lang="en-US" sz="1200" dirty="0">
                <a:effectLst/>
                <a:latin typeface="Times New Roman"/>
                <a:ea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36249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162</Words>
  <Application>Microsoft Office PowerPoint</Application>
  <PresentationFormat>On-screen Show (4:3)</PresentationFormat>
  <Paragraphs>58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Sachin Kajla</dc:creator>
  <cp:lastModifiedBy>Sachin Kajla</cp:lastModifiedBy>
  <cp:revision>6</cp:revision>
  <dcterms:created xsi:type="dcterms:W3CDTF">2017-05-08T10:30:58Z</dcterms:created>
  <dcterms:modified xsi:type="dcterms:W3CDTF">2017-07-03T12:00:00Z</dcterms:modified>
</cp:coreProperties>
</file>