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8"/>
    <p:restoredTop sz="94646"/>
  </p:normalViewPr>
  <p:slideViewPr>
    <p:cSldViewPr snapToGrid="0" snapToObjects="1" showGuides="1">
      <p:cViewPr varScale="1">
        <p:scale>
          <a:sx n="93" d="100"/>
          <a:sy n="93" d="100"/>
        </p:scale>
        <p:origin x="-120" y="-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87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21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80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84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6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783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536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92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3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085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7297D-32A6-4540-BA0D-2AB4E33BD1D2}" type="datetimeFigureOut">
              <a:rPr lang="en-US" smtClean="0"/>
              <a:t>5/13/17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DE8D8-C96E-EF4D-A53E-271F8C86F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90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017755"/>
              </p:ext>
            </p:extLst>
          </p:nvPr>
        </p:nvGraphicFramePr>
        <p:xfrm>
          <a:off x="397042" y="532648"/>
          <a:ext cx="8980727" cy="199142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460534"/>
                <a:gridCol w="571534"/>
                <a:gridCol w="1765334"/>
                <a:gridCol w="741397"/>
                <a:gridCol w="1874872"/>
                <a:gridCol w="1984409"/>
                <a:gridCol w="582647"/>
              </a:tblGrid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Target</a:t>
                      </a:r>
                      <a:endParaRPr lang="en-US" sz="700" b="1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Primer</a:t>
                      </a:r>
                      <a:endParaRPr lang="en-US" sz="700" b="1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700" b="1" i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Sequence (5'-3')</a:t>
                      </a:r>
                      <a:endParaRPr lang="mr-IN" sz="700" b="1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Amplicon length</a:t>
                      </a:r>
                      <a:endParaRPr lang="en-US" sz="700" b="1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1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Reference standard</a:t>
                      </a:r>
                      <a:endParaRPr lang="en-US" sz="700" b="1" i="1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1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Limit of </a:t>
                      </a:r>
                      <a:r>
                        <a:rPr lang="en-US" sz="700" b="1" i="1" u="none" strike="noStrike" noProof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detection</a:t>
                      </a:r>
                      <a:r>
                        <a:rPr lang="en-US" sz="700" b="1" i="1" u="none" strike="noStrike" baseline="0" noProof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700" b="1" i="1" u="none" strike="noStrike" noProof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</a:t>
                      </a:r>
                      <a:r>
                        <a:rPr lang="en-US" sz="700" b="1" i="1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based on standard curve)</a:t>
                      </a:r>
                      <a:endParaRPr lang="en-US" sz="700" b="1" i="1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Reference</a:t>
                      </a:r>
                      <a:endParaRPr lang="en-US" sz="700" b="1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405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Pathogens</a:t>
                      </a:r>
                      <a:endParaRPr lang="en-US" sz="700" b="1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i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G. lamblia </a:t>
                      </a:r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18S rRNA</a:t>
                      </a:r>
                      <a:endParaRPr lang="en-US" sz="700" b="0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Giardia-80F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GACGGCTCAGGACAACGGTT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700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62 bp</a:t>
                      </a:r>
                      <a:endParaRPr lang="is-I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i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Giardia lamblia </a:t>
                      </a:r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H3 cysts</a:t>
                      </a:r>
                      <a:endParaRPr lang="en-US" sz="700" b="0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 cysts </a:t>
                      </a:r>
                      <a:endParaRPr lang="en-US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Bartelt, 2013</a:t>
                      </a:r>
                      <a:endParaRPr lang="nl-NL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Giardia-127R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TTGCCAGCGGTGTCCG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Giardia-105T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FAM-CCCGCGGCGGTCCCTGCTAG-BHQ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EAEC </a:t>
                      </a:r>
                      <a:r>
                        <a:rPr lang="en-US" sz="700" i="1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aap</a:t>
                      </a:r>
                      <a:endParaRPr lang="en-US" sz="700" b="0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aap-F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CTTGGGTATCAGCCTGAATG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700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348 bp</a:t>
                      </a:r>
                      <a:endParaRPr lang="is-I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enteroaggregative</a:t>
                      </a:r>
                      <a:r>
                        <a:rPr lang="en-US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700" i="1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Escherichia </a:t>
                      </a:r>
                      <a:r>
                        <a:rPr lang="en-US" sz="700" i="1" u="none" strike="noStrike" noProof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coli </a:t>
                      </a:r>
                      <a:r>
                        <a:rPr lang="en-US" sz="700" u="none" strike="noStrike" noProof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042</a:t>
                      </a:r>
                      <a:endParaRPr lang="en-US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 CFU</a:t>
                      </a:r>
                      <a:endParaRPr lang="fr-FR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Bolick, 2013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aap-R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AACCCATTCGGTTAGAGCAC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2405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Bacteria Group</a:t>
                      </a:r>
                      <a:endParaRPr lang="en-US" sz="700" b="1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Total bacteria (Universal 16S rRNA)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Uni-F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GTGSTGCAYGGYTGTCGTCA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147</a:t>
                      </a:r>
                      <a:r>
                        <a:rPr lang="is-IS" sz="700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bp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i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Enterococcus faecalis </a:t>
                      </a:r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OG1RFD genomic DNA</a:t>
                      </a:r>
                      <a:endParaRPr lang="en-US" sz="700" b="0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140 </a:t>
                      </a:r>
                      <a:r>
                        <a:rPr lang="it-IT" sz="700" u="none" strike="noStrike" noProof="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copies</a:t>
                      </a:r>
                      <a:r>
                        <a:rPr lang="it-IT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per 0.0001 </a:t>
                      </a:r>
                      <a:r>
                        <a:rPr lang="it-IT" sz="700" u="none" strike="noStrike" noProof="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ng</a:t>
                      </a:r>
                      <a:r>
                        <a:rPr lang="it-IT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DNA</a:t>
                      </a:r>
                      <a:endParaRPr lang="it-IT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Packey,</a:t>
                      </a:r>
                      <a:r>
                        <a:rPr lang="en-US" sz="700" u="none" strike="noStrike" baseline="0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2013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Uni-R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ACGTCRTCCMCACCTTCCTC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Bacteroidetes</a:t>
                      </a:r>
                      <a:r>
                        <a:rPr lang="en-US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phyla</a:t>
                      </a:r>
                      <a:endParaRPr lang="en-US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Bact-934</a:t>
                      </a:r>
                      <a:endParaRPr lang="mr-IN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GGARCATGTGGTTTAATTCGATGAT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700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126</a:t>
                      </a:r>
                      <a:r>
                        <a:rPr lang="is-IS" sz="700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bp</a:t>
                      </a:r>
                      <a:endParaRPr lang="tr-TR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i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Bacteroidetes fragilis</a:t>
                      </a:r>
                      <a:endParaRPr lang="en-US" sz="700" b="0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noProof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 </a:t>
                      </a:r>
                      <a:r>
                        <a:rPr lang="fr-FR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CFU</a:t>
                      </a:r>
                      <a:endParaRPr lang="fr-FR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Moore, 2016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Bact-106</a:t>
                      </a:r>
                      <a:endParaRPr lang="mr-IN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AGCTGACGACAACCATGCAG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Firmicutes</a:t>
                      </a:r>
                      <a:r>
                        <a:rPr lang="en-US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phyla</a:t>
                      </a:r>
                      <a:endParaRPr lang="en-US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Firm-350</a:t>
                      </a:r>
                      <a:endParaRPr lang="mr-IN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GGCAGCAGTRGGGAATCTTC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700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484 bp</a:t>
                      </a:r>
                      <a:endParaRPr lang="is-I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i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Lactobacillus reuteri</a:t>
                      </a:r>
                      <a:endParaRPr lang="en-US" sz="700" b="0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noProof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 </a:t>
                      </a:r>
                      <a:r>
                        <a:rPr lang="fr-FR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CFU</a:t>
                      </a:r>
                      <a:endParaRPr lang="fr-FR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Moore, 2016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Firm-814</a:t>
                      </a:r>
                      <a:endParaRPr lang="mr-IN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ACACYTAGYACTCATCGTTT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i="1" u="none" strike="noStrike" noProof="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Enterobacteriaceae</a:t>
                      </a:r>
                      <a:r>
                        <a:rPr lang="en-US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family</a:t>
                      </a:r>
                      <a:endParaRPr lang="en-US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uk-UA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Uni515</a:t>
                      </a:r>
                      <a:endParaRPr lang="uk-UA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GTGCCAGCMGCCGCGGTAA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355</a:t>
                      </a:r>
                      <a:r>
                        <a:rPr lang="is-IS" sz="700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bp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i="1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Escherichia </a:t>
                      </a:r>
                      <a:r>
                        <a:rPr lang="en-US" sz="700" i="1" u="none" strike="noStrike" noProof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coli</a:t>
                      </a:r>
                      <a:endParaRPr lang="en-US" sz="700" b="0" i="1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700" u="none" strike="noStrike" noProof="0" dirty="0" smtClean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 </a:t>
                      </a:r>
                      <a:r>
                        <a:rPr lang="fr-FR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CFU</a:t>
                      </a:r>
                      <a:endParaRPr lang="fr-FR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Moore, 2016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14507"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Ent826</a:t>
                      </a:r>
                      <a:endParaRPr lang="de-DE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GCCTCAAGGGCACAACCTCCAAG</a:t>
                      </a:r>
                      <a:endParaRPr lang="en-US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k-SK" sz="700" u="none" strike="noStrike" noProof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lang="sk-SK" sz="7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542" marR="9542" marT="95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08811" y="2745394"/>
            <a:ext cx="976582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Supplemental Table:  List of gene targets and primer sequences used in this study.</a:t>
            </a:r>
          </a:p>
          <a:p>
            <a:endParaRPr lang="en-US" sz="1200" dirty="0">
              <a:effectLst/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qPCR references: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  Bartelt LA, Roche J,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Kolling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G,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Bolick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D, Noronha F, Naylor C, et al. Persistent G. lamblia impairs growth in a murine malnutrition model. J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Clin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Invest. 2013;123(6):2672-84.</a:t>
            </a:r>
          </a:p>
          <a:p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Bolick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DT,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Kolling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GL, Moore JH, 2nd, de Oliveira LA, Tung K, Philipson C, et al. Zinc deficiency alters host response and pathogen virulence in a mouse model of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enteroaggregative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escherichia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coli-induced diarrhea. Gut Microbes. 2014;5(5):618-27. 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Packey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CD, Shanahan MT,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Manick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S, Bower MA,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Ellerman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M,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Tonkonogy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SL, Carroll IM, Sartor RB, Molecular detection of bacterial contamination in </a:t>
            </a:r>
            <a:r>
              <a:rPr lang="en-US" sz="1200" dirty="0" err="1" smtClean="0">
                <a:effectLst/>
                <a:latin typeface="Arial" charset="0"/>
                <a:ea typeface="Arial" charset="0"/>
                <a:cs typeface="Arial" charset="0"/>
              </a:rPr>
              <a:t>gnotobiotic</a:t>
            </a:r>
            <a:r>
              <a:rPr lang="en-US" sz="1200" dirty="0" smtClean="0">
                <a:effectLst/>
                <a:latin typeface="Arial" charset="0"/>
                <a:ea typeface="Arial" charset="0"/>
                <a:cs typeface="Arial" charset="0"/>
              </a:rPr>
              <a:t> rodent units. Gut Microbes. 2013; 4(5):351070. </a:t>
            </a:r>
            <a:endParaRPr lang="en-US" sz="12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  Moore J.,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Pinheiro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C.,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Zaenker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E.,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Bolick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D.,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Kolling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G., et al. Defined nutrient diets alter susceptibility to Clostridium difficile associated disease in a murine model.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PLoS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One. 2015; 10(7): e0131829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0311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383</Words>
  <Application>Microsoft Macintosh PowerPoint</Application>
  <PresentationFormat>Custom</PresentationFormat>
  <Paragraphs>107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Luther Bartelt</dc:creator>
  <cp:lastModifiedBy>Luther Bartelt</cp:lastModifiedBy>
  <cp:revision>7</cp:revision>
  <cp:lastPrinted>2017-05-11T15:46:41Z</cp:lastPrinted>
  <dcterms:created xsi:type="dcterms:W3CDTF">2017-05-11T15:45:02Z</dcterms:created>
  <dcterms:modified xsi:type="dcterms:W3CDTF">2017-05-14T01:18:27Z</dcterms:modified>
</cp:coreProperties>
</file>