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56" userDrawn="1">
          <p15:clr>
            <a:srgbClr val="A4A3A4"/>
          </p15:clr>
        </p15:guide>
        <p15:guide id="2" pos="4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55" autoAdjust="0"/>
    <p:restoredTop sz="81010" autoAdjust="0"/>
  </p:normalViewPr>
  <p:slideViewPr>
    <p:cSldViewPr snapToGrid="0" showGuides="1">
      <p:cViewPr>
        <p:scale>
          <a:sx n="82" d="100"/>
          <a:sy n="82" d="100"/>
        </p:scale>
        <p:origin x="-390" y="-288"/>
      </p:cViewPr>
      <p:guideLst>
        <p:guide orient="horz" pos="2856"/>
        <p:guide pos="4176"/>
      </p:guideLst>
    </p:cSldViewPr>
  </p:slideViewPr>
  <p:notesTextViewPr>
    <p:cViewPr>
      <p:scale>
        <a:sx n="155" d="100"/>
        <a:sy n="15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803E1-CBFC-4ABA-8C94-A831948757F3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DA221-0BAC-4643-A50D-3CB3ACB06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400" b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S4 Fig.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caused the insertion mutation in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GmMER3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gene of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mer3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mutant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Transposon insertion sequence from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GmMER3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gene was amplified by conducting long-range PCR and compared to both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140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Tgmt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the two highly similar transposons characterized from soybean. A) The orientation of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insertion in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MER3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gene and primers used for nested PCR and sequencing are shown. B) First PCR product was amplified using primers 1 and 2. The amplified PCR product was 2,823 </a:t>
            </a:r>
            <a:r>
              <a:rPr lang="en-US" sz="140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bp.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C) The nested PCR product was amplified using primers 3 and 4. The amplified PCR product was 2,758 </a:t>
            </a:r>
            <a:r>
              <a:rPr lang="en-US" sz="140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bp.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Primer 3 was used for sequencing the PCR product represented by the dashed line X. Primer 4 was used to sequence the PCR product and produced sequence represented by the dashed line Y. D) Sequence from primer 3 matched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MER3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gene and the start of the 5’ end of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transposon sequence shown with the red font. E) Sequence from primer 4 aligned to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140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Tgmt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. The PCR product matches the 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Tgm9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sequence perfectly. Polymorphic nucleotides between the insertion sequence and </a:t>
            </a:r>
            <a:r>
              <a:rPr lang="en-US" sz="140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Tgmt</a:t>
            </a:r>
            <a:r>
              <a:rPr lang="en-US" sz="1400" i="1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* 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sequence are shown in red font.</a:t>
            </a:r>
            <a:endParaRPr lang="en-US" sz="1400" kern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DA221-0BAC-4643-A50D-3CB3ACB068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6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0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7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4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97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5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2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7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10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1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5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5925-4BEF-4819-A3F0-8AC43AE60B08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C0DD4-5AD2-4D0C-AF4A-DD27DDB4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6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 flipH="1" flipV="1">
            <a:off x="1600678" y="457202"/>
            <a:ext cx="3435687" cy="12668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79850" y="1325731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3713401" y="595000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32615" y="1315681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3367567" y="595520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</a:t>
            </a:r>
          </a:p>
        </p:txBody>
      </p:sp>
      <p:cxnSp>
        <p:nvCxnSpPr>
          <p:cNvPr id="72" name="Elbow Connector 71"/>
          <p:cNvCxnSpPr/>
          <p:nvPr/>
        </p:nvCxnSpPr>
        <p:spPr>
          <a:xfrm flipV="1">
            <a:off x="692053" y="1554524"/>
            <a:ext cx="724582" cy="200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flipV="1">
            <a:off x="1150932" y="1553436"/>
            <a:ext cx="724582" cy="200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/>
          <p:nvPr/>
        </p:nvCxnSpPr>
        <p:spPr>
          <a:xfrm rot="10800000" flipV="1">
            <a:off x="3303068" y="464843"/>
            <a:ext cx="603286" cy="195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rot="10800000" flipV="1">
            <a:off x="3653262" y="464844"/>
            <a:ext cx="603286" cy="195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1"/>
          <p:cNvSpPr>
            <a:spLocks noChangeArrowheads="1"/>
          </p:cNvSpPr>
          <p:nvPr/>
        </p:nvSpPr>
        <p:spPr bwMode="auto">
          <a:xfrm>
            <a:off x="519905" y="4741760"/>
            <a:ext cx="4353689" cy="18466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4742" tIns="0" rIns="104742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   ATGCAGTCATATATTCTTTACGGTGGTATGAAAGGAATCTATATATTGTTCTGGGATTTG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MER3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ATGCAGTCATATATTCTTTACGGTGGTATGAAAGGAATCTATATATTGTTCTGGGATTTG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sz="8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   GCTAAATAATAATTCTTACTGGAAAGTGATTGCAATCCCATGCACCTGAATTAGAATTTC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MER3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GCTAAATAATAATTCTTACTGGAAAGTGATTGCAATCCCATGCACCTGAATTAGAATTTC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   AAATTGGTAGATATGTGACTTTTAGAAAATGGCTTTCCTAGTAGTTGGTTATCACAATGG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MER3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AAATTGGTAGATATGTGACTTTTAGAAAATGGCTTTCCTAGTAGTTGGTTATCACAATGG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   TGGGCTTTGCCTCAAAGATCGAAGTATTGTGGAAGGCCT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CACTACTAGAATAATGTTTTT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MER3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TGGGCTTTGCCTCAAAGATCGAAGTATTGTGGAAGGCCT---------------------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               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7197917" y="1417"/>
            <a:ext cx="4292775" cy="68941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4742" tIns="0" rIns="104742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AACAAACCATAACTAGAGAAAAAACTAGA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ACACAAAAAGTAAGAAATAAAAATGCTAAA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AACAAACCATAACTAGAGAAAAAACTAGA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ACACAAAAAGTAAGAAATAAAAATGCTAAA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lang="en-US" altLang="en-US" sz="800" i="1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AACAAACCATAACTAGAGAAAAAACTAGA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ACACAAAAAGTAAGAAATAAAAATGCTAAA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*****************************.******************************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AAAATGCAATTACAGGTTACCTTAGAAAATGAAGGTCTGATATGTGCCTCTTAATTTTCA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AAAATGCAATTACAGGTTACCTTAGAAAATGAAGGTCTGATATGTGCCTCTTAATTTTCA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AAAATGCAATTACAGGTTACCTTAGAAAATGAAGGTCTGATATGTGCCTCTTAATTTTCA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ACAACAGCTAACATGTAATCCGCAACGCTAGTTTTGCAGGCTGCAAAAATAATGTAGAAC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ACAACAGCTAACATGTAATCCGCAACGCTAGTTTTGCAGGCTGCAAAAATAATGTAGAAC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ACAACAGCTAACATGTAATCCGCAACGCTAGTTTTGCAGGCTGCAAAAATAATGTAGAAC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TGCAATGAAGTTCAACATGTATAGCCCTTTTCCTTTCTTAATGTGGAGATGGATAAATAA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TGCAATGAAGTTCAACATGTATAGCCCTTTTCCTTTCTTAATGTGGAGATGGATAAATAA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TGCAATGAAGTTCAACATGTATAGCCCTTTTCCTTTCTTAATGTGGAGATGGATAAATAA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ATTGCTAAAATGA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CATGTTCGAGAAAAACTAACCTAAGATCAATTCAAAGAGTAATGAT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ATTGCTAAAATGA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CATGTTCGAGAAAAACTAACCTAAGATCAATTCAAAGAGTAATGAT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ATTGCTAAAATGA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CATGTTCGAGAAAAACTAACCTAAGATCAATTCAAAGAGTAATGAT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 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ACATTTTTTCTGTCTAATTAGCAAAGAACTAATTATAAATTATATAGAGGGTAATGAGCA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ACATTTTTTCTGTCTAATTAGCAAAGAACTAATTATAAATTATATAGAGGGTAATGAGCA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ACATTTTTTCTGTCTAATTAGCAAAGAACTAATTATAAATTATATAGAGGGTAATGAGCA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AAGACATCGAGTTAGAAAATGATCCATCAGTTGCATATATAT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GAAACAAGGGATTCTAA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AAGACATCGAGTTAGAAAATGATCCATCAGTTGCATATATAT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GAAACAAGGGATTCTAA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AAGACATCGAGTTAGAAAATGATCCATCAGTTGCATATATAT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GAAACAAGGGATTCTAA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******************************************.*****************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AGTATTATTGTATGCTTGGTTTGAAGAAAGGGAGCAAAATTGAAAATGAATGAAGCAAAT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AGTATTATTGTATGCTTGGTTTGAAGAAAGGGAGCAAAATTGAAAATGAATGAAGCAAAT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AGTATTATTGTATGCTTGGTTTGAAGAAAGGGAGCAAAATTGAAAATGAATGAAGCAAAT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CTCTCAAAAGTGATTTTACAAAGGCACCTTGGTAGATTAGAATGTTAACTTTATCTTTCT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CTCTCAAAAGTGATTTTACAAAGGCACCTTGGTAGATTAGAATGTTAACTTTATCTTTCT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CTCTCAAAAGTGATTTTACAAAGGCACCTTGGTAGATTAGAATGTTAACTTTATCTTTCT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GATATAAATTGGAAAAACTATCTATTATAGATTCACTGCACTATTTTATTTTTGCCTGTT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GATATAAATTGGAAAAACTATCTATTATAGATTCACTGCACTATTTTATTTTTGCCTGTT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GATATAAATTGGAAAAACTATCTATTATAGATTCACTGCACTATTTTATTTTTGCCTGTT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ATTACTGGTTTATTGAAGTTTTGAGTGTTATGTCTCTGGAGTTACATGTTCTGTCAGCAA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ATTACTGGTTTATTGAAGTTTTGAGTGTTATGTCTCTGGAGTTACATGTTCTGTCAGCAA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ATTACTGGTTTATTGAAGTTTTGAGTGTTATGTCTCTGGAGTTACATGTTCTGTCAGCAA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AAAAATATTAAGGGAAACTGTTTATTTAAAATTTCCAACATTGTGTCTGGTGCTGTCTCA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AAAAATATTAAGGGAAACTGTTTATTTAAAATTTCCAACATTGTGTCTGGTGCTGTCTCA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AAAAATATTAAGGGAAACTGTTTATTTAAAATTTCCAACATTGTGTCTGGTGCTGTCTCA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TTGTAGTGGGTCAAAGAACTTGCTACTTTCTATCATCAGGTGGGTCTTTTTGTGTTATTA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TTGTAGTGGGTCAAAGAACTTGCTACTTTCTATCATCAGGTGGGTCTTTTTGTGTTATTA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TTGTAGTGGGTCAAAGAACTTGCTACTTTCTATCATCAGGTGGGTCTTTTTGTGTTATTA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************************************************************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Tgmt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GAGTTAGACTACTGATTTTT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TTTTTAATTTTTAGTCATTTTTTTGAACATTTTGTACTA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Tgm9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GAGTTAGACTACTGATTTTT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TTTTTAATTTTTAGTCATTTTTTTGAACATTTTGTACTA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PCR</a:t>
            </a:r>
            <a:r>
              <a:rPr kumimoji="0" lang="en-US" altLang="en-US" sz="8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GAGTTAGACTACTGATTTTT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TTTTTAATTTTTAGTCATTTTTTTGAACATTTTGTACTA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********************.***************************************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495226" y="82603"/>
            <a:ext cx="445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5’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145268" y="1588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24520" y="208439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111778" y="322690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89083" y="442334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6740717" y="1588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2489754" y="120971"/>
            <a:ext cx="103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Tgm9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543457" y="1824763"/>
            <a:ext cx="85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MER3</a:t>
            </a:r>
            <a:endParaRPr lang="en-US" i="1" dirty="0"/>
          </a:p>
        </p:txBody>
      </p:sp>
      <p:sp>
        <p:nvSpPr>
          <p:cNvPr id="2" name="Rectangle 1"/>
          <p:cNvSpPr/>
          <p:nvPr/>
        </p:nvSpPr>
        <p:spPr>
          <a:xfrm>
            <a:off x="5507489" y="-377661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S4 Fig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600678" y="478728"/>
            <a:ext cx="34356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52765" y="1765035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52765" y="1859560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52766" y="2690377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52766" y="2784902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081775" y="2253656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1534540" y="2243606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cxnSp>
        <p:nvCxnSpPr>
          <p:cNvPr id="64" name="Elbow Connector 63"/>
          <p:cNvCxnSpPr/>
          <p:nvPr/>
        </p:nvCxnSpPr>
        <p:spPr>
          <a:xfrm flipV="1">
            <a:off x="693978" y="2482449"/>
            <a:ext cx="724582" cy="200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flipV="1">
            <a:off x="1152857" y="2481361"/>
            <a:ext cx="724582" cy="200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444551" y="2923500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98717" y="2924020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</a:t>
            </a:r>
          </a:p>
        </p:txBody>
      </p:sp>
      <p:cxnSp>
        <p:nvCxnSpPr>
          <p:cNvPr id="70" name="Elbow Connector 69"/>
          <p:cNvCxnSpPr/>
          <p:nvPr/>
        </p:nvCxnSpPr>
        <p:spPr>
          <a:xfrm rot="10800000" flipV="1">
            <a:off x="4034218" y="2793343"/>
            <a:ext cx="603286" cy="195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 flipV="1">
            <a:off x="4384412" y="2793344"/>
            <a:ext cx="603286" cy="195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89416" y="3687752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689416" y="3782277"/>
            <a:ext cx="4389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1571190" y="3240981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</a:t>
            </a:r>
            <a:endParaRPr lang="en-US" sz="1400" dirty="0"/>
          </a:p>
        </p:txBody>
      </p:sp>
      <p:cxnSp>
        <p:nvCxnSpPr>
          <p:cNvPr id="104" name="Elbow Connector 103"/>
          <p:cNvCxnSpPr/>
          <p:nvPr/>
        </p:nvCxnSpPr>
        <p:spPr>
          <a:xfrm flipV="1">
            <a:off x="1189507" y="3478736"/>
            <a:ext cx="724582" cy="200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4135367" y="3921395"/>
            <a:ext cx="34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</a:t>
            </a:r>
          </a:p>
        </p:txBody>
      </p:sp>
      <p:cxnSp>
        <p:nvCxnSpPr>
          <p:cNvPr id="107" name="Elbow Connector 106"/>
          <p:cNvCxnSpPr/>
          <p:nvPr/>
        </p:nvCxnSpPr>
        <p:spPr>
          <a:xfrm rot="10800000" flipV="1">
            <a:off x="4070868" y="3779143"/>
            <a:ext cx="603286" cy="195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51798" y="3598610"/>
            <a:ext cx="991659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359423" y="3889910"/>
            <a:ext cx="991659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89753" y="3302803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3670895" y="382574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6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391</Words>
  <Application>Microsoft Office PowerPoint</Application>
  <PresentationFormat>Custom</PresentationFormat>
  <Paragraphs>94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Baumbach, Jordan L [AGRON]</dc:creator>
  <cp:lastModifiedBy>Devinder Sandhu</cp:lastModifiedBy>
  <cp:revision>24</cp:revision>
  <dcterms:created xsi:type="dcterms:W3CDTF">2016-11-21T16:06:44Z</dcterms:created>
  <dcterms:modified xsi:type="dcterms:W3CDTF">2017-06-30T16:38:05Z</dcterms:modified>
</cp:coreProperties>
</file>