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pdf" ContentType="application/pd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9" r:id="rId2"/>
    <p:sldId id="281" r:id="rId3"/>
    <p:sldId id="273" r:id="rId4"/>
    <p:sldId id="282" r:id="rId5"/>
    <p:sldId id="275" r:id="rId6"/>
    <p:sldId id="274" r:id="rId7"/>
    <p:sldId id="283" r:id="rId8"/>
    <p:sldId id="280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ta  Domingues" initials="R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86294"/>
    <a:srgbClr val="4D7FBB"/>
    <a:srgbClr val="EA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22" autoAdjust="0"/>
    <p:restoredTop sz="92349" autoAdjust="0"/>
  </p:normalViewPr>
  <p:slideViewPr>
    <p:cSldViewPr>
      <p:cViewPr>
        <p:scale>
          <a:sx n="70" d="100"/>
          <a:sy n="70" d="100"/>
        </p:scale>
        <p:origin x="-37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6A8BC-8D9A-46F6-AB03-572A8BB3F81B}" type="datetimeFigureOut">
              <a:rPr lang="pt-PT" smtClean="0"/>
              <a:pPr/>
              <a:t>17/02/2016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DAF6D-E283-470A-AD6D-5AB4716C10A8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169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5807A-B04F-4226-860E-E3030AA2B887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798F9-8EEF-4FB9-98A6-5CD2A40F1B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06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138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4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3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14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6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74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36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8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7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87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0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0FE22-FAC0-41F6-9995-B079A79571B8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1E5B5-2E0B-4F3F-AD52-E70BF5C70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6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d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d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0.png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982325" y="1628800"/>
            <a:ext cx="6758028" cy="3292934"/>
            <a:chOff x="-53969" y="1066799"/>
            <a:chExt cx="4475519" cy="218075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129474" y="1066799"/>
              <a:ext cx="2318480" cy="2180751"/>
            </a:xfrm>
            <a:prstGeom prst="rect">
              <a:avLst/>
            </a:prstGeom>
          </p:spPr>
        </p:pic>
        <p:sp>
          <p:nvSpPr>
            <p:cNvPr id="15" name="TextBox 38"/>
            <p:cNvSpPr txBox="1">
              <a:spLocks noChangeArrowheads="1"/>
            </p:cNvSpPr>
            <p:nvPr/>
          </p:nvSpPr>
          <p:spPr bwMode="auto">
            <a:xfrm rot="16200000">
              <a:off x="-791172" y="2002920"/>
              <a:ext cx="1657850" cy="183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% Max</a:t>
              </a:r>
              <a:endParaRPr lang="en-US" sz="1200" b="1" dirty="0">
                <a:latin typeface="Arial"/>
                <a:cs typeface="Arial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400303" y="1354048"/>
              <a:ext cx="2021247" cy="926314"/>
              <a:chOff x="7086600" y="3809997"/>
              <a:chExt cx="2021247" cy="926314"/>
            </a:xfrm>
          </p:grpSpPr>
          <p:grpSp>
            <p:nvGrpSpPr>
              <p:cNvPr id="17" name="Group 55"/>
              <p:cNvGrpSpPr/>
              <p:nvPr/>
            </p:nvGrpSpPr>
            <p:grpSpPr>
              <a:xfrm>
                <a:off x="7086600" y="3809997"/>
                <a:ext cx="2021247" cy="926314"/>
                <a:chOff x="7289801" y="1969286"/>
                <a:chExt cx="2021247" cy="926314"/>
              </a:xfrm>
            </p:grpSpPr>
            <p:grpSp>
              <p:nvGrpSpPr>
                <p:cNvPr id="19" name="Group 37"/>
                <p:cNvGrpSpPr/>
                <p:nvPr/>
              </p:nvGrpSpPr>
              <p:grpSpPr>
                <a:xfrm>
                  <a:off x="7289801" y="2171700"/>
                  <a:ext cx="2021247" cy="723900"/>
                  <a:chOff x="7581903" y="916015"/>
                  <a:chExt cx="2021247" cy="723900"/>
                </a:xfrm>
              </p:grpSpPr>
              <p:grpSp>
                <p:nvGrpSpPr>
                  <p:cNvPr id="21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8042041" y="963526"/>
                    <a:ext cx="1561109" cy="616848"/>
                    <a:chOff x="5737659" y="1742459"/>
                    <a:chExt cx="1044599" cy="616848"/>
                  </a:xfrm>
                </p:grpSpPr>
                <p:sp>
                  <p:nvSpPr>
                    <p:cNvPr id="23" name="TextBox 29"/>
                    <p:cNvSpPr txBox="1"/>
                    <p:nvPr/>
                  </p:nvSpPr>
                  <p:spPr>
                    <a:xfrm>
                      <a:off x="5737659" y="1742459"/>
                      <a:ext cx="1044599" cy="183443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defTabSz="91440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200" kern="0" dirty="0">
                          <a:latin typeface="Arial"/>
                          <a:ea typeface="+mn-ea"/>
                          <a:cs typeface="Arial"/>
                        </a:rPr>
                        <a:t>E6.1 </a:t>
                      </a:r>
                      <a:r>
                        <a:rPr lang="en-US" sz="1200" kern="0" dirty="0" smtClean="0">
                          <a:latin typeface="Arial"/>
                          <a:ea typeface="+mn-ea"/>
                          <a:cs typeface="Arial"/>
                        </a:rPr>
                        <a:t>Act                 884            </a:t>
                      </a:r>
                      <a:endParaRPr lang="en-US" sz="1200" kern="0" dirty="0"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24" name="TextBox 30"/>
                    <p:cNvSpPr txBox="1"/>
                    <p:nvPr/>
                  </p:nvSpPr>
                  <p:spPr>
                    <a:xfrm>
                      <a:off x="5737659" y="2175864"/>
                      <a:ext cx="1041424" cy="183443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defTabSz="91440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200" kern="0" dirty="0" err="1">
                          <a:latin typeface="Arial"/>
                          <a:ea typeface="+mn-ea"/>
                          <a:cs typeface="Arial"/>
                        </a:rPr>
                        <a:t>Isotype</a:t>
                      </a:r>
                      <a:r>
                        <a:rPr lang="en-US" sz="1200" kern="0" dirty="0">
                          <a:latin typeface="Arial"/>
                          <a:ea typeface="+mn-ea"/>
                          <a:cs typeface="Arial"/>
                        </a:rPr>
                        <a:t> control</a:t>
                      </a:r>
                    </a:p>
                  </p:txBody>
                </p:sp>
                <p:sp>
                  <p:nvSpPr>
                    <p:cNvPr id="25" name="TextBox 31"/>
                    <p:cNvSpPr txBox="1"/>
                    <p:nvPr/>
                  </p:nvSpPr>
                  <p:spPr>
                    <a:xfrm>
                      <a:off x="5737659" y="1968429"/>
                      <a:ext cx="1044599" cy="183443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defTabSz="91440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200" kern="0" dirty="0">
                          <a:latin typeface="Arial"/>
                          <a:ea typeface="+mn-ea"/>
                          <a:cs typeface="Arial"/>
                        </a:rPr>
                        <a:t>E6.1 </a:t>
                      </a:r>
                      <a:r>
                        <a:rPr lang="en-US" sz="1200" kern="0" dirty="0" smtClean="0">
                          <a:latin typeface="Arial"/>
                          <a:ea typeface="+mn-ea"/>
                          <a:cs typeface="Arial"/>
                        </a:rPr>
                        <a:t>Rest</a:t>
                      </a:r>
                      <a:r>
                        <a:rPr lang="en-US" sz="1200" kern="0" dirty="0" smtClean="0">
                          <a:latin typeface="Arial"/>
                          <a:cs typeface="Arial"/>
                        </a:rPr>
                        <a:t>               35.5</a:t>
                      </a:r>
                      <a:endParaRPr lang="en-US" sz="1200" kern="0" dirty="0">
                        <a:latin typeface="Arial"/>
                        <a:cs typeface="Arial"/>
                      </a:endParaRPr>
                    </a:p>
                  </p:txBody>
                </p:sp>
              </p:grpSp>
              <p:pic>
                <p:nvPicPr>
                  <p:cNvPr id="22" name="Picture 21"/>
                  <p:cNvPicPr>
                    <a:picLocks noChangeAspect="1"/>
                  </p:cNvPicPr>
                  <p:nvPr/>
                </p:nvPicPr>
                <mc:AlternateContent xmlns:mc="http://schemas.openxmlformats.org/markup-compatibility/2006">
                  <mc:Choice xmlns="" xmlns:mv="urn:schemas-microsoft-com:mac:vml" xmlns:ma="http://schemas.microsoft.com/office/mac/drawingml/2008/main" Requires="ma">
                    <p:blipFill>
                      <a:blip r:embed="rId4"/>
                      <a:srcRect r="75343"/>
                      <a:stretch>
                        <a:fillRect/>
                      </a:stretch>
                    </p:blipFill>
                  </mc:Choice>
                  <mc:Fallback>
                    <p:blipFill>
                      <a:blip r:embed="rId5"/>
                      <a:srcRect r="75343"/>
                      <a:stretch>
                        <a:fillRect/>
                      </a:stretch>
                    </p:blipFill>
                  </mc:Fallback>
                </mc:AlternateContent>
                <p:spPr>
                  <a:xfrm>
                    <a:off x="7581903" y="916015"/>
                    <a:ext cx="457200" cy="7239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0" name="TextBox 29"/>
                <p:cNvSpPr txBox="1"/>
                <p:nvPr/>
              </p:nvSpPr>
              <p:spPr bwMode="auto">
                <a:xfrm>
                  <a:off x="8632037" y="1969286"/>
                  <a:ext cx="642475" cy="18344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kern="0" dirty="0" smtClean="0">
                      <a:latin typeface="Arial"/>
                      <a:ea typeface="+mn-ea"/>
                      <a:cs typeface="Arial"/>
                    </a:rPr>
                    <a:t>MFI            </a:t>
                  </a:r>
                  <a:endParaRPr lang="en-US" sz="1200" kern="0" dirty="0">
                    <a:latin typeface="Arial"/>
                    <a:ea typeface="+mn-ea"/>
                    <a:cs typeface="Arial"/>
                  </a:endParaRPr>
                </a:p>
              </p:txBody>
            </p:sp>
          </p:grpSp>
          <p:cxnSp>
            <p:nvCxnSpPr>
              <p:cNvPr id="18" name="Straight Connector 17"/>
              <p:cNvCxnSpPr/>
              <p:nvPr/>
            </p:nvCxnSpPr>
            <p:spPr>
              <a:xfrm>
                <a:off x="8413326" y="3959640"/>
                <a:ext cx="304800" cy="1588"/>
              </a:xfrm>
              <a:prstGeom prst="line">
                <a:avLst/>
              </a:prstGeom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Rectangle 2"/>
          <p:cNvSpPr/>
          <p:nvPr/>
        </p:nvSpPr>
        <p:spPr>
          <a:xfrm>
            <a:off x="4427984" y="384919"/>
            <a:ext cx="4991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latin typeface="Arial" pitchFamily="34" charset="0"/>
                <a:cs typeface="Arial" pitchFamily="34" charset="0"/>
              </a:rPr>
              <a:t>Domingues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et al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, Supplementary Figure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44073" y="4925288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CD69</a:t>
            </a:r>
            <a:endParaRPr lang="pt-PT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11080" y="5517232"/>
            <a:ext cx="76493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FACS profile for CD69 cell surface expression in resting and activated (with anti-CD3/CD28) Jurkat E6.1 cells. 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42"/>
          <p:cNvGrpSpPr/>
          <p:nvPr/>
        </p:nvGrpSpPr>
        <p:grpSpPr>
          <a:xfrm>
            <a:off x="1975542" y="548680"/>
            <a:ext cx="5580000" cy="4464496"/>
            <a:chOff x="3194299" y="656569"/>
            <a:chExt cx="5580000" cy="4464496"/>
          </a:xfrm>
        </p:grpSpPr>
        <p:grpSp>
          <p:nvGrpSpPr>
            <p:cNvPr id="3" name="Grupo 41"/>
            <p:cNvGrpSpPr/>
            <p:nvPr/>
          </p:nvGrpSpPr>
          <p:grpSpPr>
            <a:xfrm>
              <a:off x="4232452" y="1622154"/>
              <a:ext cx="3178152" cy="3498911"/>
              <a:chOff x="4232452" y="1622154"/>
              <a:chExt cx="3178152" cy="3498911"/>
            </a:xfrm>
          </p:grpSpPr>
          <p:sp>
            <p:nvSpPr>
              <p:cNvPr id="16" name="CaixaDeTexto 4"/>
              <p:cNvSpPr txBox="1"/>
              <p:nvPr/>
            </p:nvSpPr>
            <p:spPr>
              <a:xfrm>
                <a:off x="4298358" y="4259882"/>
                <a:ext cx="5189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500</a:t>
                </a:r>
                <a:endParaRPr lang="pt-PT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CaixaDeTexto 5"/>
              <p:cNvSpPr txBox="1"/>
              <p:nvPr/>
            </p:nvSpPr>
            <p:spPr>
              <a:xfrm>
                <a:off x="4244809" y="3739610"/>
                <a:ext cx="5189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1000</a:t>
                </a:r>
                <a:endParaRPr lang="pt-PT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CaixaDeTexto 6"/>
              <p:cNvSpPr txBox="1"/>
              <p:nvPr/>
            </p:nvSpPr>
            <p:spPr>
              <a:xfrm>
                <a:off x="4232452" y="3219340"/>
                <a:ext cx="5189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pt-PT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000</a:t>
                </a:r>
                <a:endParaRPr lang="pt-PT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CaixaDeTexto 7"/>
              <p:cNvSpPr txBox="1"/>
              <p:nvPr/>
            </p:nvSpPr>
            <p:spPr>
              <a:xfrm>
                <a:off x="4286000" y="2578589"/>
                <a:ext cx="5189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bp</a:t>
                </a:r>
                <a:endParaRPr lang="pt-PT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CaixaDeTexto 8"/>
              <p:cNvSpPr txBox="1"/>
              <p:nvPr/>
            </p:nvSpPr>
            <p:spPr>
              <a:xfrm>
                <a:off x="4605732" y="2363145"/>
                <a:ext cx="51898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pt-PT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CaixaDeTexto 9"/>
              <p:cNvSpPr txBox="1"/>
              <p:nvPr/>
            </p:nvSpPr>
            <p:spPr>
              <a:xfrm rot="18734805">
                <a:off x="5127287" y="2122715"/>
                <a:ext cx="83613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0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Luc-pA1</a:t>
                </a:r>
                <a:endParaRPr lang="pt-PT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CaixaDeTexto 10"/>
              <p:cNvSpPr txBox="1"/>
              <p:nvPr/>
            </p:nvSpPr>
            <p:spPr>
              <a:xfrm rot="18734805">
                <a:off x="5661208" y="2122715"/>
                <a:ext cx="83613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0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Luc-pA2</a:t>
                </a:r>
                <a:endParaRPr lang="pt-PT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CaixaDeTexto 11"/>
              <p:cNvSpPr txBox="1"/>
              <p:nvPr/>
            </p:nvSpPr>
            <p:spPr>
              <a:xfrm rot="18734805">
                <a:off x="6226011" y="2122715"/>
                <a:ext cx="83613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0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Luc-pA3</a:t>
                </a:r>
                <a:endParaRPr lang="pt-PT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CaixaDeTexto 12"/>
              <p:cNvSpPr txBox="1"/>
              <p:nvPr/>
            </p:nvSpPr>
            <p:spPr>
              <a:xfrm>
                <a:off x="5714986" y="1622154"/>
                <a:ext cx="91907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3´RACE</a:t>
                </a:r>
                <a:endParaRPr lang="pt-PT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CaixaDeTexto 13"/>
              <p:cNvSpPr txBox="1"/>
              <p:nvPr/>
            </p:nvSpPr>
            <p:spPr>
              <a:xfrm rot="18734805">
                <a:off x="6793137" y="2122715"/>
                <a:ext cx="83613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0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NTC</a:t>
                </a:r>
                <a:endParaRPr lang="pt-PT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6" name="Imagem 2"/>
              <p:cNvPicPr>
                <a:picLocks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3865"/>
              <a:stretch/>
            </p:blipFill>
            <p:spPr>
              <a:xfrm>
                <a:off x="4566604" y="2609366"/>
                <a:ext cx="2844000" cy="251169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pSp>
          <p:nvGrpSpPr>
            <p:cNvPr id="4" name="Grupo 40"/>
            <p:cNvGrpSpPr/>
            <p:nvPr/>
          </p:nvGrpSpPr>
          <p:grpSpPr>
            <a:xfrm>
              <a:off x="3194299" y="656569"/>
              <a:ext cx="5580000" cy="580985"/>
              <a:chOff x="3070474" y="227944"/>
              <a:chExt cx="5580000" cy="580985"/>
            </a:xfrm>
          </p:grpSpPr>
          <p:cxnSp>
            <p:nvCxnSpPr>
              <p:cNvPr id="5" name="Conexão reta unidirecional 15"/>
              <p:cNvCxnSpPr/>
              <p:nvPr/>
            </p:nvCxnSpPr>
            <p:spPr>
              <a:xfrm>
                <a:off x="5118488" y="499348"/>
                <a:ext cx="288000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" name="CaixaDeTexto 16"/>
              <p:cNvSpPr txBox="1"/>
              <p:nvPr/>
            </p:nvSpPr>
            <p:spPr>
              <a:xfrm>
                <a:off x="4710552" y="227944"/>
                <a:ext cx="112858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3’RACE </a:t>
                </a:r>
                <a:r>
                  <a:rPr lang="pt-PT" sz="9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primer</a:t>
                </a:r>
                <a:endParaRPr lang="pt-PT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" name="Group 76"/>
              <p:cNvGrpSpPr/>
              <p:nvPr/>
            </p:nvGrpSpPr>
            <p:grpSpPr>
              <a:xfrm>
                <a:off x="3070474" y="470264"/>
                <a:ext cx="5580000" cy="338665"/>
                <a:chOff x="7145863" y="1109135"/>
                <a:chExt cx="5580000" cy="338665"/>
              </a:xfrm>
            </p:grpSpPr>
            <p:cxnSp>
              <p:nvCxnSpPr>
                <p:cNvPr id="8" name="Straight Connector 75"/>
                <p:cNvCxnSpPr/>
                <p:nvPr/>
              </p:nvCxnSpPr>
              <p:spPr>
                <a:xfrm>
                  <a:off x="7145863" y="1332706"/>
                  <a:ext cx="5580000" cy="1588"/>
                </a:xfrm>
                <a:prstGeom prst="line">
                  <a:avLst/>
                </a:prstGeom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Rectangle 62"/>
                <p:cNvSpPr/>
                <p:nvPr/>
              </p:nvSpPr>
              <p:spPr>
                <a:xfrm>
                  <a:off x="7315200" y="1219200"/>
                  <a:ext cx="914400" cy="228600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sz="1200" dirty="0" smtClean="0">
                      <a:solidFill>
                        <a:schemeClr val="tx1"/>
                      </a:solidFill>
                      <a:latin typeface="Arial"/>
                      <a:cs typeface="Arial"/>
                    </a:rPr>
                    <a:t>CMV</a:t>
                  </a:r>
                  <a:endParaRPr lang="pt-PT" sz="1200" dirty="0">
                    <a:solidFill>
                      <a:schemeClr val="tx1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0" name="Rectangle 63"/>
                <p:cNvSpPr/>
                <p:nvPr/>
              </p:nvSpPr>
              <p:spPr>
                <a:xfrm>
                  <a:off x="8229597" y="1219200"/>
                  <a:ext cx="1742393" cy="228600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sz="1200" dirty="0" err="1" smtClean="0">
                      <a:solidFill>
                        <a:schemeClr val="tx1"/>
                      </a:solidFill>
                      <a:latin typeface="Arial"/>
                      <a:cs typeface="Arial"/>
                    </a:rPr>
                    <a:t>Luciferase</a:t>
                  </a:r>
                  <a:endParaRPr lang="pt-PT" sz="1200" dirty="0">
                    <a:solidFill>
                      <a:schemeClr val="tx1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1" name="Rectangle 64"/>
                <p:cNvSpPr/>
                <p:nvPr/>
              </p:nvSpPr>
              <p:spPr>
                <a:xfrm>
                  <a:off x="9969500" y="1219200"/>
                  <a:ext cx="1814393" cy="228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sz="1200" dirty="0" smtClean="0">
                      <a:solidFill>
                        <a:schemeClr val="tx1"/>
                      </a:solidFill>
                      <a:latin typeface="Arial"/>
                      <a:cs typeface="Arial"/>
                    </a:rPr>
                    <a:t>hCD5 3’UTR </a:t>
                  </a:r>
                  <a:r>
                    <a:rPr lang="pt-PT" sz="1200" dirty="0" err="1" smtClean="0">
                      <a:solidFill>
                        <a:schemeClr val="tx1"/>
                      </a:solidFill>
                      <a:latin typeface="Arial"/>
                      <a:cs typeface="Arial"/>
                    </a:rPr>
                    <a:t>constructs</a:t>
                  </a:r>
                  <a:endParaRPr lang="pt-PT" sz="1200" dirty="0">
                    <a:solidFill>
                      <a:schemeClr val="tx1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12" name="Rectangle 65"/>
                <p:cNvSpPr/>
                <p:nvPr/>
              </p:nvSpPr>
              <p:spPr>
                <a:xfrm>
                  <a:off x="11782424" y="1219200"/>
                  <a:ext cx="792000" cy="228600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sz="1200" dirty="0" smtClean="0">
                      <a:solidFill>
                        <a:schemeClr val="tx1"/>
                      </a:solidFill>
                      <a:latin typeface="Arial"/>
                      <a:cs typeface="Arial"/>
                    </a:rPr>
                    <a:t>SV40 </a:t>
                  </a:r>
                  <a:r>
                    <a:rPr lang="pt-PT" sz="1200" dirty="0" err="1" smtClean="0">
                      <a:solidFill>
                        <a:schemeClr val="tx1"/>
                      </a:solidFill>
                      <a:latin typeface="Arial"/>
                      <a:cs typeface="Arial"/>
                    </a:rPr>
                    <a:t>pA</a:t>
                  </a:r>
                  <a:endParaRPr lang="pt-PT" sz="1200" dirty="0">
                    <a:solidFill>
                      <a:schemeClr val="tx1"/>
                    </a:solidFill>
                    <a:latin typeface="Arial"/>
                    <a:cs typeface="Arial"/>
                  </a:endParaRPr>
                </a:p>
              </p:txBody>
            </p:sp>
            <p:grpSp>
              <p:nvGrpSpPr>
                <p:cNvPr id="13" name="Group 71"/>
                <p:cNvGrpSpPr/>
                <p:nvPr/>
              </p:nvGrpSpPr>
              <p:grpSpPr>
                <a:xfrm>
                  <a:off x="7306733" y="1109135"/>
                  <a:ext cx="152400" cy="152400"/>
                  <a:chOff x="7457017" y="229394"/>
                  <a:chExt cx="152400" cy="152400"/>
                </a:xfrm>
              </p:grpSpPr>
              <p:cxnSp>
                <p:nvCxnSpPr>
                  <p:cNvPr id="14" name="Straight Connector 69"/>
                  <p:cNvCxnSpPr/>
                  <p:nvPr/>
                </p:nvCxnSpPr>
                <p:spPr>
                  <a:xfrm rot="5400000">
                    <a:off x="7391400" y="304800"/>
                    <a:ext cx="152400" cy="1588"/>
                  </a:xfrm>
                  <a:prstGeom prst="line">
                    <a:avLst/>
                  </a:prstGeom>
                  <a:ln w="12700" cap="flat" cmpd="sng" algn="ctr">
                    <a:solidFill>
                      <a:srgbClr val="000000"/>
                    </a:solidFill>
                    <a:prstDash val="solid"/>
                    <a:round/>
                    <a:headEnd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70"/>
                  <p:cNvCxnSpPr/>
                  <p:nvPr/>
                </p:nvCxnSpPr>
                <p:spPr>
                  <a:xfrm rot="10800000">
                    <a:off x="7457017" y="238125"/>
                    <a:ext cx="152400" cy="1588"/>
                  </a:xfrm>
                  <a:prstGeom prst="line">
                    <a:avLst/>
                  </a:prstGeom>
                  <a:ln w="12700" cap="flat" cmpd="sng" algn="ctr">
                    <a:solidFill>
                      <a:srgbClr val="000000"/>
                    </a:solidFill>
                    <a:prstDash val="solid"/>
                    <a:round/>
                    <a:headEnd type="triangl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27" name="Rectangle 26"/>
          <p:cNvSpPr/>
          <p:nvPr/>
        </p:nvSpPr>
        <p:spPr>
          <a:xfrm>
            <a:off x="5797529" y="50140"/>
            <a:ext cx="32143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Domingues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i="1" dirty="0" smtClean="0">
                <a:latin typeface="Arial" pitchFamily="34" charset="0"/>
                <a:cs typeface="Arial" pitchFamily="34" charset="0"/>
              </a:rPr>
              <a:t>et al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, Supplementary Figure 2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1022" y="5229200"/>
            <a:ext cx="797141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3´RACE analysis using RNA extracted from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Jurkat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E6.1 cells 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ransfected with Luc-pA1, Luc-pA2 and Luc-pA3 constructs. The primer used in the 3’RACE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PCR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(5’-GAGATCGTGGATTACGTCGCCAGTCAAG-3’) hybridizes with the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luciferase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gene and is indicated by an arrow in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schematic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representation of the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CD5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3´ UTR luciferase reporter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constructs. The gel shows that each construct only originates one transcript corresponding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3’UTR of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CD5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mRNA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isoforms pA1, pA2 and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pA3, respectively.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NTC: PCR non‑template control; M: Molecular-weight size marker. 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06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231" y="692696"/>
            <a:ext cx="7762185" cy="4930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4693243" y="312911"/>
            <a:ext cx="4991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latin typeface="Arial" pitchFamily="34" charset="0"/>
                <a:cs typeface="Arial" pitchFamily="34" charset="0"/>
              </a:rPr>
              <a:t>Domingues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et al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, Supplementary Figure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5715253"/>
            <a:ext cx="86764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In silico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analysis of PTBP1 and miR-204/211 predicted binding sites.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PTBP1 putative binding sites were predicted in the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CD5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3´ UTR sequence using SFmap predictor and are shown in blue. miR-204/211 putative target sites were predicted on TargetScan using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CD5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3´UTR and are indicated in orange. PAS are represented in grey boxes. 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33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427984" y="312911"/>
            <a:ext cx="4991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latin typeface="Arial" pitchFamily="34" charset="0"/>
                <a:cs typeface="Arial" pitchFamily="34" charset="0"/>
              </a:rPr>
              <a:t>Domingues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et al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, Supplementary Figure 4</a:t>
            </a:r>
          </a:p>
        </p:txBody>
      </p:sp>
      <p:grpSp>
        <p:nvGrpSpPr>
          <p:cNvPr id="5" name="Grupo 66"/>
          <p:cNvGrpSpPr/>
          <p:nvPr/>
        </p:nvGrpSpPr>
        <p:grpSpPr>
          <a:xfrm>
            <a:off x="1406328" y="1218751"/>
            <a:ext cx="5541936" cy="3346475"/>
            <a:chOff x="1612118" y="1351999"/>
            <a:chExt cx="5541936" cy="3346475"/>
          </a:xfrm>
        </p:grpSpPr>
        <p:sp>
          <p:nvSpPr>
            <p:cNvPr id="7" name="CaixaDeTexto 32"/>
            <p:cNvSpPr txBox="1"/>
            <p:nvPr/>
          </p:nvSpPr>
          <p:spPr>
            <a:xfrm>
              <a:off x="1691734" y="3748655"/>
              <a:ext cx="4440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200" dirty="0" smtClean="0">
                  <a:latin typeface="Arial" pitchFamily="34" charset="0"/>
                  <a:cs typeface="Arial" pitchFamily="34" charset="0"/>
                </a:rPr>
                <a:t>500 </a:t>
              </a:r>
              <a:endParaRPr lang="pt-PT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CaixaDeTexto 33"/>
            <p:cNvSpPr txBox="1"/>
            <p:nvPr/>
          </p:nvSpPr>
          <p:spPr>
            <a:xfrm>
              <a:off x="1691734" y="4036687"/>
              <a:ext cx="4440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200" dirty="0" smtClean="0">
                  <a:latin typeface="Arial" pitchFamily="34" charset="0"/>
                  <a:cs typeface="Arial" pitchFamily="34" charset="0"/>
                </a:rPr>
                <a:t>300 </a:t>
              </a:r>
              <a:endParaRPr lang="pt-PT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34"/>
            <p:cNvSpPr txBox="1"/>
            <p:nvPr/>
          </p:nvSpPr>
          <p:spPr>
            <a:xfrm>
              <a:off x="1691734" y="4222020"/>
              <a:ext cx="4440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200" dirty="0" smtClean="0">
                  <a:latin typeface="Arial" pitchFamily="34" charset="0"/>
                  <a:cs typeface="Arial" pitchFamily="34" charset="0"/>
                </a:rPr>
                <a:t>200 </a:t>
              </a:r>
              <a:endParaRPr lang="pt-PT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35"/>
            <p:cNvSpPr txBox="1"/>
            <p:nvPr/>
          </p:nvSpPr>
          <p:spPr>
            <a:xfrm>
              <a:off x="1691734" y="4421475"/>
              <a:ext cx="4440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200" dirty="0" smtClean="0">
                  <a:latin typeface="Arial" pitchFamily="34" charset="0"/>
                  <a:cs typeface="Arial" pitchFamily="34" charset="0"/>
                </a:rPr>
                <a:t>100 </a:t>
              </a:r>
              <a:endParaRPr lang="pt-PT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CaixaDeTexto 36"/>
            <p:cNvSpPr txBox="1"/>
            <p:nvPr/>
          </p:nvSpPr>
          <p:spPr>
            <a:xfrm>
              <a:off x="1727734" y="2141830"/>
              <a:ext cx="4080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000" dirty="0" err="1" smtClean="0">
                  <a:latin typeface="Arial" pitchFamily="34" charset="0"/>
                  <a:cs typeface="Arial" pitchFamily="34" charset="0"/>
                </a:rPr>
                <a:t>bp</a:t>
              </a:r>
              <a:endParaRPr lang="pt-PT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CaixaDeTexto 42"/>
            <p:cNvSpPr txBox="1"/>
            <p:nvPr/>
          </p:nvSpPr>
          <p:spPr>
            <a:xfrm>
              <a:off x="2270525" y="1942387"/>
              <a:ext cx="3128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M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3" name="CaixaDeTexto 43"/>
            <p:cNvSpPr txBox="1"/>
            <p:nvPr/>
          </p:nvSpPr>
          <p:spPr>
            <a:xfrm>
              <a:off x="4756694" y="1942387"/>
              <a:ext cx="3128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M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5" name="CaixaDeTexto 45"/>
            <p:cNvSpPr txBox="1"/>
            <p:nvPr/>
          </p:nvSpPr>
          <p:spPr>
            <a:xfrm>
              <a:off x="1691734" y="3876784"/>
              <a:ext cx="4440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200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pt-PT" sz="1200" dirty="0" smtClean="0">
                  <a:latin typeface="Arial" pitchFamily="34" charset="0"/>
                  <a:cs typeface="Arial" pitchFamily="34" charset="0"/>
                </a:rPr>
                <a:t>00 </a:t>
              </a:r>
              <a:endParaRPr lang="pt-PT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CaixaDeTexto 46"/>
            <p:cNvSpPr txBox="1"/>
            <p:nvPr/>
          </p:nvSpPr>
          <p:spPr>
            <a:xfrm>
              <a:off x="1612118" y="3357257"/>
              <a:ext cx="523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200" dirty="0" smtClean="0">
                  <a:latin typeface="Arial" pitchFamily="34" charset="0"/>
                  <a:cs typeface="Arial" pitchFamily="34" charset="0"/>
                </a:rPr>
                <a:t>1000 </a:t>
              </a:r>
              <a:endParaRPr lang="pt-PT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CaixaDeTexto 47"/>
            <p:cNvSpPr txBox="1"/>
            <p:nvPr/>
          </p:nvSpPr>
          <p:spPr>
            <a:xfrm>
              <a:off x="1612118" y="2823168"/>
              <a:ext cx="523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200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pt-PT" sz="1200" dirty="0" smtClean="0">
                  <a:latin typeface="Arial" pitchFamily="34" charset="0"/>
                  <a:cs typeface="Arial" pitchFamily="34" charset="0"/>
                </a:rPr>
                <a:t>000 </a:t>
              </a:r>
              <a:endParaRPr lang="pt-PT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" name="Conexão recta 85"/>
            <p:cNvCxnSpPr/>
            <p:nvPr/>
          </p:nvCxnSpPr>
          <p:spPr>
            <a:xfrm>
              <a:off x="2643178" y="2018333"/>
              <a:ext cx="20520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CaixaDeTexto 82"/>
            <p:cNvSpPr txBox="1"/>
            <p:nvPr/>
          </p:nvSpPr>
          <p:spPr>
            <a:xfrm>
              <a:off x="3234065" y="1749832"/>
              <a:ext cx="925352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200" b="1" i="1" dirty="0" smtClean="0">
                  <a:latin typeface="Arial"/>
                  <a:cs typeface="Arial"/>
                </a:rPr>
                <a:t>ARRDC2</a:t>
              </a:r>
              <a:endParaRPr lang="en-US" sz="1200" b="1" i="1" dirty="0">
                <a:latin typeface="Arial"/>
                <a:cs typeface="Arial"/>
              </a:endParaRPr>
            </a:p>
          </p:txBody>
        </p:sp>
        <p:sp>
          <p:nvSpPr>
            <p:cNvPr id="23" name="CaixaDeTexto 50"/>
            <p:cNvSpPr txBox="1"/>
            <p:nvPr/>
          </p:nvSpPr>
          <p:spPr>
            <a:xfrm rot="18462395">
              <a:off x="2569801" y="1968890"/>
              <a:ext cx="1262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PTB IP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CaixaDeTexto 51"/>
            <p:cNvSpPr txBox="1"/>
            <p:nvPr/>
          </p:nvSpPr>
          <p:spPr>
            <a:xfrm rot="18462395">
              <a:off x="3043656" y="1920390"/>
              <a:ext cx="14137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IgG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CaixaDeTexto 52"/>
            <p:cNvSpPr txBox="1"/>
            <p:nvPr/>
          </p:nvSpPr>
          <p:spPr>
            <a:xfrm rot="18462395">
              <a:off x="3654873" y="2263315"/>
              <a:ext cx="5674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Input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CaixaDeTexto 53"/>
            <p:cNvSpPr txBox="1"/>
            <p:nvPr/>
          </p:nvSpPr>
          <p:spPr>
            <a:xfrm rot="18462395">
              <a:off x="4239727" y="2263315"/>
              <a:ext cx="5674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NTC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Conexão recta 85"/>
            <p:cNvCxnSpPr/>
            <p:nvPr/>
          </p:nvCxnSpPr>
          <p:spPr>
            <a:xfrm>
              <a:off x="5102054" y="2020605"/>
              <a:ext cx="20520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CaixaDeTexto 82"/>
            <p:cNvSpPr txBox="1"/>
            <p:nvPr/>
          </p:nvSpPr>
          <p:spPr>
            <a:xfrm>
              <a:off x="5692941" y="1752104"/>
              <a:ext cx="925352" cy="2769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200" b="1" i="1" dirty="0" smtClean="0">
                  <a:latin typeface="Arial"/>
                  <a:cs typeface="Arial"/>
                </a:rPr>
                <a:t>DCAF4</a:t>
              </a:r>
              <a:endParaRPr lang="en-US" sz="1200" b="1" i="1" dirty="0">
                <a:latin typeface="Arial"/>
                <a:cs typeface="Arial"/>
              </a:endParaRPr>
            </a:p>
          </p:txBody>
        </p:sp>
        <p:sp>
          <p:nvSpPr>
            <p:cNvPr id="29" name="CaixaDeTexto 56"/>
            <p:cNvSpPr txBox="1"/>
            <p:nvPr/>
          </p:nvSpPr>
          <p:spPr>
            <a:xfrm rot="18462395">
              <a:off x="4945538" y="2004280"/>
              <a:ext cx="12625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PTB IP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CaixaDeTexto 57"/>
            <p:cNvSpPr txBox="1"/>
            <p:nvPr/>
          </p:nvSpPr>
          <p:spPr>
            <a:xfrm rot="18462395">
              <a:off x="5502532" y="1922662"/>
              <a:ext cx="14137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IgG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CaixaDeTexto 58"/>
            <p:cNvSpPr txBox="1"/>
            <p:nvPr/>
          </p:nvSpPr>
          <p:spPr>
            <a:xfrm rot="18462395">
              <a:off x="6113749" y="2265587"/>
              <a:ext cx="5674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Input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CaixaDeTexto 59"/>
            <p:cNvSpPr txBox="1"/>
            <p:nvPr/>
          </p:nvSpPr>
          <p:spPr>
            <a:xfrm rot="18462395">
              <a:off x="6698603" y="2265587"/>
              <a:ext cx="5674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NTC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231" y="2492896"/>
            <a:ext cx="5066666" cy="2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611332" y="5213518"/>
            <a:ext cx="8137132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4.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RNA immunoprecipitation (RIP)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 using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 anti-PTBP1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antibody and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Jurkat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E6.1 extracts.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purified immunoprecipitated RNA was analyzed by RT-PCR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(30 cycles) for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arrestin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domain containing 2 (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ARRDC2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 mRNA using 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primers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ARRDC2-F (5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’-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ACGTGGACTACGCACTCAAG-3’) and ARRDC2-R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(5’-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TCCTCAGAGTACAGGGGTGG-3’) and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for the DDB1 and CUL4 associated factor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 (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DCAF4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 mRNA using 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primers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DCAF4-F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(5’-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CTCCCAGCATCACTGTTCGT-3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’)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and DCAF4-R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(5’-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CTGGGCCAAGACATCACTGT-3’).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NTC: PCR non‑template control; M: Molecular-weight size marker. 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89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556792"/>
            <a:ext cx="3989164" cy="320389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427984" y="312911"/>
            <a:ext cx="4991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latin typeface="Arial" pitchFamily="34" charset="0"/>
                <a:cs typeface="Arial" pitchFamily="34" charset="0"/>
              </a:rPr>
              <a:t>Domingues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et al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, Supplementary Figure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95736" y="5157192"/>
            <a:ext cx="5112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PTBP1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mRNA knock-down efficiency in Jurkat cells assessed by qRT-PCR. Error bars show SD and * a p value for Student’s t test lower than 0.05. 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86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268760"/>
            <a:ext cx="5033943" cy="351482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427984" y="312911"/>
            <a:ext cx="4991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latin typeface="Arial" pitchFamily="34" charset="0"/>
                <a:cs typeface="Arial" pitchFamily="34" charset="0"/>
              </a:rPr>
              <a:t>Domingues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et al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, Supplementary Figure 6</a:t>
            </a:r>
          </a:p>
        </p:txBody>
      </p:sp>
      <p:sp>
        <p:nvSpPr>
          <p:cNvPr id="2" name="Rectangle 1"/>
          <p:cNvSpPr/>
          <p:nvPr/>
        </p:nvSpPr>
        <p:spPr>
          <a:xfrm>
            <a:off x="827584" y="5199583"/>
            <a:ext cx="76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miR-204 and miR-211 relative expression in resting and activated Jurkat cells quantified by qRT-PCR. Error bars show SD and * a p value for Student’s t test lower than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n=3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independent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experiments.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86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148" y="2367630"/>
            <a:ext cx="3153267" cy="2965954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6996744" y="2485360"/>
            <a:ext cx="1751720" cy="128907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652120" y="5354136"/>
            <a:ext cx="648072" cy="0"/>
          </a:xfrm>
          <a:prstGeom prst="straightConnector1">
            <a:avLst/>
          </a:prstGeom>
          <a:ln w="12700" cap="rnd" cmpd="sng">
            <a:solidFill>
              <a:schemeClr val="tx1"/>
            </a:solidFill>
            <a:round/>
            <a:headEnd type="none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652120" y="5327630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CD5</a:t>
            </a:r>
            <a:endParaRPr lang="en-US" sz="1100" b="1" dirty="0">
              <a:latin typeface="Arial"/>
              <a:cs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309356"/>
              </p:ext>
            </p:extLst>
          </p:nvPr>
        </p:nvGraphicFramePr>
        <p:xfrm>
          <a:off x="7232528" y="2502776"/>
          <a:ext cx="1512168" cy="11212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8043"/>
                <a:gridCol w="424125"/>
              </a:tblGrid>
              <a:tr h="324036">
                <a:tc>
                  <a:txBody>
                    <a:bodyPr/>
                    <a:lstStyle/>
                    <a:p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latin typeface="Arial"/>
                          <a:cs typeface="Arial"/>
                        </a:rPr>
                        <a:t>MFI</a:t>
                      </a:r>
                      <a:endParaRPr lang="en-US" sz="105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/>
                          <a:cs typeface="Arial"/>
                        </a:rPr>
                        <a:t>Isotype</a:t>
                      </a:r>
                      <a:r>
                        <a:rPr lang="en-US" sz="1050" dirty="0" smtClean="0">
                          <a:latin typeface="Arial"/>
                          <a:cs typeface="Arial"/>
                        </a:rPr>
                        <a:t>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265740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latin typeface="Arial"/>
                          <a:cs typeface="Arial"/>
                        </a:rPr>
                        <a:t>Scramble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/>
                          <a:cs typeface="Arial"/>
                        </a:rPr>
                        <a:t>31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279452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latin typeface="Arial"/>
                          <a:cs typeface="Arial"/>
                        </a:rPr>
                        <a:t>siCD5_pA3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/>
                          <a:cs typeface="Arial"/>
                        </a:rPr>
                        <a:t>13</a:t>
                      </a:r>
                      <a:endParaRPr lang="en-US" sz="105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7020272" y="2818188"/>
            <a:ext cx="276363" cy="801758"/>
            <a:chOff x="7420603" y="2997036"/>
            <a:chExt cx="276363" cy="80175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t="64473" r="82451"/>
            <a:stretch/>
          </p:blipFill>
          <p:spPr>
            <a:xfrm>
              <a:off x="7420603" y="2997036"/>
              <a:ext cx="276363" cy="25717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16804" r="70315" b="65898"/>
            <a:stretch/>
          </p:blipFill>
          <p:spPr>
            <a:xfrm rot="10800000">
              <a:off x="7486696" y="3551932"/>
              <a:ext cx="202851" cy="24686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16804" t="35651" r="71066" b="35841"/>
            <a:stretch/>
          </p:blipFill>
          <p:spPr>
            <a:xfrm rot="10800000">
              <a:off x="7497903" y="3285068"/>
              <a:ext cx="191018" cy="206375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0" y="551723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Arial"/>
                <a:cs typeface="Arial"/>
              </a:rPr>
              <a:t>Supplementary Figure 7 : CD5 protein expression at the membrane decreases upon pA3 isoform knockdown. </a:t>
            </a:r>
            <a:r>
              <a:rPr lang="en-US" sz="1200" dirty="0" smtClean="0">
                <a:latin typeface="Arial"/>
                <a:cs typeface="Arial"/>
              </a:rPr>
              <a:t>Jurkat E6.1 cells were transfected with an siCD5 that only targets the pA3 CD5 isoform (indicated in </a:t>
            </a:r>
            <a:r>
              <a:rPr lang="en-US" sz="1200" b="1" dirty="0" smtClean="0">
                <a:latin typeface="Arial"/>
                <a:cs typeface="Arial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) or with Scramble as control. 12 hours after transfection, cells were activated with 5 μg/mL mouse anti-human CD3 mAb (OKT3) and 2 μg/mL mouse anti-human CD28 mAb (CD28.2). </a:t>
            </a:r>
            <a:r>
              <a:rPr lang="en-US" sz="1200" b="1" dirty="0" smtClean="0">
                <a:latin typeface="Arial"/>
                <a:cs typeface="Arial"/>
              </a:rPr>
              <a:t>B. </a:t>
            </a:r>
            <a:r>
              <a:rPr lang="en-US" sz="1200" dirty="0" smtClean="0">
                <a:latin typeface="Arial"/>
                <a:cs typeface="Arial"/>
              </a:rPr>
              <a:t>48h post-activation, knockdown efficiency of total CD5 mRNA and CD5 pA3 mRNA was quantified by RT-qPCR using specific primer pairs (indicated in </a:t>
            </a:r>
            <a:r>
              <a:rPr lang="en-US" sz="1200" b="1" dirty="0" smtClean="0">
                <a:latin typeface="Arial"/>
                <a:cs typeface="Arial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) relative </a:t>
            </a:r>
            <a:r>
              <a:rPr lang="en-US" sz="1200" dirty="0">
                <a:latin typeface="Arial"/>
                <a:cs typeface="Arial"/>
              </a:rPr>
              <a:t>to </a:t>
            </a:r>
            <a:r>
              <a:rPr lang="en-US" sz="1200" dirty="0" smtClean="0">
                <a:latin typeface="Arial"/>
                <a:cs typeface="Arial"/>
              </a:rPr>
              <a:t>scramble. </a:t>
            </a:r>
            <a:r>
              <a:rPr lang="en-US" sz="1200" b="1" dirty="0" smtClean="0">
                <a:latin typeface="Arial"/>
                <a:cs typeface="Arial"/>
              </a:rPr>
              <a:t> C. </a:t>
            </a:r>
            <a:r>
              <a:rPr lang="en-US" sz="1200" dirty="0" smtClean="0">
                <a:latin typeface="Arial"/>
                <a:cs typeface="Arial"/>
              </a:rPr>
              <a:t>48 hours post-activation, cells were stained with a PE-labeled mouse anti-human CD5 or the respective isotype controls and analyzed on a flow cytometer. CDS: coding sequence; </a:t>
            </a:r>
            <a:r>
              <a:rPr lang="en-US" sz="1200" dirty="0" err="1" smtClean="0">
                <a:latin typeface="Arial"/>
                <a:cs typeface="Arial"/>
              </a:rPr>
              <a:t>MFI:mean</a:t>
            </a:r>
            <a:r>
              <a:rPr lang="en-US" sz="1200" dirty="0" smtClean="0">
                <a:latin typeface="Arial"/>
                <a:cs typeface="Arial"/>
              </a:rPr>
              <a:t> fluorescence intensity. 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1" name="Imagem 4"/>
          <p:cNvPicPr>
            <a:picLocks noChangeAspect="1"/>
          </p:cNvPicPr>
          <p:nvPr/>
        </p:nvPicPr>
        <p:blipFill rotWithShape="1">
          <a:blip r:embed="rId5"/>
          <a:srcRect b="15865"/>
          <a:stretch/>
        </p:blipFill>
        <p:spPr>
          <a:xfrm>
            <a:off x="684328" y="188641"/>
            <a:ext cx="6263936" cy="138753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485331" y="-27384"/>
            <a:ext cx="4991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latin typeface="Arial" pitchFamily="34" charset="0"/>
                <a:cs typeface="Arial" pitchFamily="34" charset="0"/>
              </a:rPr>
              <a:t>Domingues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i="1" dirty="0">
                <a:latin typeface="Arial" pitchFamily="34" charset="0"/>
                <a:cs typeface="Arial" pitchFamily="34" charset="0"/>
              </a:rPr>
              <a:t>et al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, Supplementary Figure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7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309675"/>
              </p:ext>
            </p:extLst>
          </p:nvPr>
        </p:nvGraphicFramePr>
        <p:xfrm>
          <a:off x="35495" y="2780928"/>
          <a:ext cx="2506565" cy="2652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Prism 6" r:id="rId6" imgW="3439296" imgH="3201769" progId="Prism6.Document">
                  <p:embed/>
                </p:oleObj>
              </mc:Choice>
              <mc:Fallback>
                <p:oleObj name="Prism 6" r:id="rId6" imgW="3439296" imgH="3201769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495" y="2780928"/>
                        <a:ext cx="2506565" cy="26529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290013"/>
              </p:ext>
            </p:extLst>
          </p:nvPr>
        </p:nvGraphicFramePr>
        <p:xfrm>
          <a:off x="2491590" y="2787771"/>
          <a:ext cx="2512458" cy="2652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Prism 6" r:id="rId8" imgW="3467027" imgH="3201769" progId="Prism6.Document">
                  <p:embed/>
                </p:oleObj>
              </mc:Choice>
              <mc:Fallback>
                <p:oleObj name="Prism 6" r:id="rId8" imgW="3467027" imgH="3201769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91590" y="2787771"/>
                        <a:ext cx="2512458" cy="26529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Connector 21"/>
          <p:cNvCxnSpPr/>
          <p:nvPr/>
        </p:nvCxnSpPr>
        <p:spPr>
          <a:xfrm>
            <a:off x="5614543" y="1622057"/>
            <a:ext cx="2880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607719" y="1553024"/>
            <a:ext cx="0" cy="690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716378" y="1553024"/>
            <a:ext cx="0" cy="690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04565" y="1553024"/>
            <a:ext cx="0" cy="690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92751" y="1553024"/>
            <a:ext cx="0" cy="690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436096" y="1618223"/>
            <a:ext cx="76815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latin typeface="Arial"/>
                <a:cs typeface="Arial"/>
              </a:rPr>
              <a:t>siCD5_pA3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5536" y="18864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pt-P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519" y="198884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45522" y="198884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pt-P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5076056" y="1628800"/>
            <a:ext cx="144016" cy="0"/>
          </a:xfrm>
          <a:prstGeom prst="straightConnector1">
            <a:avLst/>
          </a:prstGeom>
          <a:ln w="31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5283696" y="1628800"/>
            <a:ext cx="152400" cy="0"/>
          </a:xfrm>
          <a:prstGeom prst="straightConnector1">
            <a:avLst/>
          </a:prstGeom>
          <a:ln w="31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1835696" y="710112"/>
            <a:ext cx="360040" cy="0"/>
            <a:chOff x="1835696" y="764704"/>
            <a:chExt cx="360040" cy="0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1835696" y="764704"/>
              <a:ext cx="144016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2043336" y="764704"/>
              <a:ext cx="1524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1835696" y="1142160"/>
            <a:ext cx="360040" cy="0"/>
            <a:chOff x="1835696" y="764704"/>
            <a:chExt cx="360040" cy="0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1835696" y="764704"/>
              <a:ext cx="144016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>
              <a:off x="2043336" y="764704"/>
              <a:ext cx="1524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1835696" y="1628800"/>
            <a:ext cx="360040" cy="0"/>
            <a:chOff x="1835696" y="764704"/>
            <a:chExt cx="360040" cy="0"/>
          </a:xfrm>
        </p:grpSpPr>
        <p:cxnSp>
          <p:nvCxnSpPr>
            <p:cNvPr id="53" name="Straight Arrow Connector 52"/>
            <p:cNvCxnSpPr/>
            <p:nvPr/>
          </p:nvCxnSpPr>
          <p:spPr>
            <a:xfrm>
              <a:off x="1835696" y="764704"/>
              <a:ext cx="144016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2043336" y="764704"/>
              <a:ext cx="15240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1783316" y="1628800"/>
            <a:ext cx="4844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endParaRPr lang="pt-P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044992" y="1597736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pA3</a:t>
            </a:r>
            <a:endParaRPr lang="pt-P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131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917379" y="44624"/>
            <a:ext cx="49913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>
                <a:latin typeface="Arial" pitchFamily="34" charset="0"/>
                <a:cs typeface="Arial" pitchFamily="34" charset="0"/>
              </a:rPr>
              <a:t>Domingues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i="1" dirty="0">
                <a:latin typeface="Arial" pitchFamily="34" charset="0"/>
                <a:cs typeface="Arial" pitchFamily="34" charset="0"/>
              </a:rPr>
              <a:t>et al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, Supplementary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Table S1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220976"/>
              </p:ext>
            </p:extLst>
          </p:nvPr>
        </p:nvGraphicFramePr>
        <p:xfrm>
          <a:off x="1763688" y="1092673"/>
          <a:ext cx="6048672" cy="5576687"/>
        </p:xfrm>
        <a:graphic>
          <a:graphicData uri="http://schemas.openxmlformats.org/drawingml/2006/table">
            <a:tbl>
              <a:tblPr firstRow="1" firstCol="1" bandRow="1"/>
              <a:tblGrid>
                <a:gridCol w="13824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661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557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Primer name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Sequence (5´ – 3´)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Total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pA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Fw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CGGACAACTGGGCTCCTTCT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Total </a:t>
                      </a:r>
                      <a:r>
                        <a:rPr lang="en-US" sz="1200" dirty="0" err="1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pA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Rev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GCCTTGTCGTTGGAGGTGTT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pA2+3 Fw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CTCCCCAACCCCCTCATCTA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pA2+3 Rev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GGTTTACTAGGCGCCCCTTT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pA3 Fw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TCTGATCAAGGGAGAGGCCA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pA3 Rev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AGCATCAAATGGCGTGGAGA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18S Fw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GCAGAATCCACGCCAGTACAAGA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18S Rev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CCCTCTATGGGCCCGAATCTT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PTB 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Fw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GTTGGGTCGGTTCCTGCTAT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PTB Rev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CCGTCCATGGCACACAGAG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03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UV-XL pA1 Fw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GTAATACGACTCACTATAGGGGCGGCGTCTCAGTGAAATC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UV-XL pA1 Rev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GATCCGCAGGGGTGGATGCT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403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UV-XL pA2 Fw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GTAATACGACTCACTATAGGGCTGACCCACAGCGTCACCCC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UV-XL pA2 Rev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CTCTGACTCTTGGGTTAGAA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403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UV-XL pA3 Fw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GTAATACGACTCACTATAGGGCAGCCAGTGTCTCCCATCA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UV-XL pA3 Rev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TTTTAAGTAGGCCATGGTTGCT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RIP-CD5 Fw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AACTGGGATCCATGAGCAAA</a:t>
                      </a:r>
                      <a:endParaRPr lang="pt-PT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RIP-CD5 Rev</a:t>
                      </a:r>
                      <a:endParaRPr lang="pt-PT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CTGGCCGGGGTAGAAATAGG</a:t>
                      </a: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RACE-Fw1</a:t>
                      </a:r>
                      <a:endParaRPr lang="pt-PT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CCCCAAAACAAGCAGCCTTCCAACTA</a:t>
                      </a:r>
                      <a:endParaRPr lang="pt-PT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40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RACE-Fw2</a:t>
                      </a:r>
                      <a:endParaRPr lang="pt-PT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TTCTCCTCAGACTCTGTCCCTGGTAA</a:t>
                      </a:r>
                      <a:endParaRPr lang="pt-PT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5838" marR="55838" marT="29470" marB="294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871699" y="620688"/>
            <a:ext cx="56166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S1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 Primer sequences used in this study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8790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7145</TotalTime>
  <Words>699</Words>
  <Application>Microsoft Office PowerPoint</Application>
  <PresentationFormat>On-screen Show (4:3)</PresentationFormat>
  <Paragraphs>113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Tema do Office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Inês</dc:creator>
  <cp:lastModifiedBy>Alexandra Moreira</cp:lastModifiedBy>
  <cp:revision>290</cp:revision>
  <cp:lastPrinted>2015-02-12T16:38:12Z</cp:lastPrinted>
  <dcterms:created xsi:type="dcterms:W3CDTF">2015-03-15T19:34:00Z</dcterms:created>
  <dcterms:modified xsi:type="dcterms:W3CDTF">2016-02-17T21:27:59Z</dcterms:modified>
</cp:coreProperties>
</file>