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065" autoAdjust="0"/>
  </p:normalViewPr>
  <p:slideViewPr>
    <p:cSldViewPr snapToGrid="0" snapToObjects="1">
      <p:cViewPr>
        <p:scale>
          <a:sx n="150" d="100"/>
          <a:sy n="150" d="100"/>
        </p:scale>
        <p:origin x="-57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250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45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4897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636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73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51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52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47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071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08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453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233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5397"/>
          <p:cNvGrpSpPr/>
          <p:nvPr/>
        </p:nvGrpSpPr>
        <p:grpSpPr>
          <a:xfrm>
            <a:off x="1842254" y="3870366"/>
            <a:ext cx="4440396" cy="2543161"/>
            <a:chOff x="1623854" y="1155700"/>
            <a:chExt cx="4440396" cy="2543161"/>
          </a:xfrm>
        </p:grpSpPr>
        <p:cxnSp>
          <p:nvCxnSpPr>
            <p:cNvPr id="3" name="直線コネクタ 2"/>
            <p:cNvCxnSpPr/>
            <p:nvPr/>
          </p:nvCxnSpPr>
          <p:spPr>
            <a:xfrm flipH="1">
              <a:off x="1623854" y="3698861"/>
              <a:ext cx="4440396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線コネクタ 8"/>
            <p:cNvCxnSpPr/>
            <p:nvPr/>
          </p:nvCxnSpPr>
          <p:spPr>
            <a:xfrm flipV="1">
              <a:off x="1630203" y="2972438"/>
              <a:ext cx="0" cy="720591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10"/>
            <p:cNvCxnSpPr/>
            <p:nvPr/>
          </p:nvCxnSpPr>
          <p:spPr>
            <a:xfrm>
              <a:off x="1630203" y="2975613"/>
              <a:ext cx="1008745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12"/>
            <p:cNvCxnSpPr/>
            <p:nvPr/>
          </p:nvCxnSpPr>
          <p:spPr>
            <a:xfrm>
              <a:off x="2638948" y="2513061"/>
              <a:ext cx="0" cy="909746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14"/>
            <p:cNvCxnSpPr/>
            <p:nvPr/>
          </p:nvCxnSpPr>
          <p:spPr>
            <a:xfrm>
              <a:off x="2638948" y="2516236"/>
              <a:ext cx="1360004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16"/>
            <p:cNvCxnSpPr/>
            <p:nvPr/>
          </p:nvCxnSpPr>
          <p:spPr>
            <a:xfrm>
              <a:off x="2638948" y="3419632"/>
              <a:ext cx="3018902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18"/>
            <p:cNvCxnSpPr/>
            <p:nvPr/>
          </p:nvCxnSpPr>
          <p:spPr>
            <a:xfrm>
              <a:off x="3998952" y="2017655"/>
              <a:ext cx="0" cy="986533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20"/>
            <p:cNvCxnSpPr/>
            <p:nvPr/>
          </p:nvCxnSpPr>
          <p:spPr>
            <a:xfrm>
              <a:off x="3998952" y="2024005"/>
              <a:ext cx="504372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22"/>
            <p:cNvCxnSpPr/>
            <p:nvPr/>
          </p:nvCxnSpPr>
          <p:spPr>
            <a:xfrm>
              <a:off x="4503324" y="1603315"/>
              <a:ext cx="0" cy="835085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24"/>
            <p:cNvCxnSpPr/>
            <p:nvPr/>
          </p:nvCxnSpPr>
          <p:spPr>
            <a:xfrm>
              <a:off x="4503324" y="1606490"/>
              <a:ext cx="90272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26"/>
            <p:cNvCxnSpPr/>
            <p:nvPr/>
          </p:nvCxnSpPr>
          <p:spPr>
            <a:xfrm>
              <a:off x="5406053" y="1315079"/>
              <a:ext cx="0" cy="558458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28"/>
            <p:cNvCxnSpPr/>
            <p:nvPr/>
          </p:nvCxnSpPr>
          <p:spPr>
            <a:xfrm>
              <a:off x="5406053" y="1318254"/>
              <a:ext cx="196082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30"/>
            <p:cNvCxnSpPr/>
            <p:nvPr/>
          </p:nvCxnSpPr>
          <p:spPr>
            <a:xfrm>
              <a:off x="5406053" y="1873537"/>
              <a:ext cx="9700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360"/>
            <p:cNvCxnSpPr/>
            <p:nvPr/>
          </p:nvCxnSpPr>
          <p:spPr>
            <a:xfrm>
              <a:off x="4503324" y="2438400"/>
              <a:ext cx="646526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5363"/>
            <p:cNvCxnSpPr/>
            <p:nvPr/>
          </p:nvCxnSpPr>
          <p:spPr>
            <a:xfrm>
              <a:off x="4114800" y="2857500"/>
              <a:ext cx="133350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5365"/>
            <p:cNvCxnSpPr/>
            <p:nvPr/>
          </p:nvCxnSpPr>
          <p:spPr>
            <a:xfrm>
              <a:off x="4121150" y="3140075"/>
              <a:ext cx="121285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5367"/>
            <p:cNvCxnSpPr/>
            <p:nvPr/>
          </p:nvCxnSpPr>
          <p:spPr>
            <a:xfrm>
              <a:off x="4121150" y="2857500"/>
              <a:ext cx="0" cy="28575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5369"/>
            <p:cNvCxnSpPr/>
            <p:nvPr/>
          </p:nvCxnSpPr>
          <p:spPr>
            <a:xfrm>
              <a:off x="3998952" y="3001013"/>
              <a:ext cx="122198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15377"/>
            <p:cNvCxnSpPr/>
            <p:nvPr/>
          </p:nvCxnSpPr>
          <p:spPr>
            <a:xfrm>
              <a:off x="5149850" y="2292350"/>
              <a:ext cx="0" cy="27305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15379"/>
            <p:cNvCxnSpPr/>
            <p:nvPr/>
          </p:nvCxnSpPr>
          <p:spPr>
            <a:xfrm>
              <a:off x="5149850" y="2565400"/>
              <a:ext cx="86995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15381"/>
            <p:cNvCxnSpPr/>
            <p:nvPr/>
          </p:nvCxnSpPr>
          <p:spPr>
            <a:xfrm>
              <a:off x="5149850" y="2295525"/>
              <a:ext cx="18415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15383"/>
            <p:cNvCxnSpPr/>
            <p:nvPr/>
          </p:nvCxnSpPr>
          <p:spPr>
            <a:xfrm>
              <a:off x="5602135" y="1155700"/>
              <a:ext cx="0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15385"/>
            <p:cNvCxnSpPr/>
            <p:nvPr/>
          </p:nvCxnSpPr>
          <p:spPr>
            <a:xfrm>
              <a:off x="5598960" y="1158875"/>
              <a:ext cx="55715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15387"/>
            <p:cNvCxnSpPr/>
            <p:nvPr/>
          </p:nvCxnSpPr>
          <p:spPr>
            <a:xfrm>
              <a:off x="5602135" y="1457325"/>
              <a:ext cx="55715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15389"/>
            <p:cNvCxnSpPr/>
            <p:nvPr/>
          </p:nvCxnSpPr>
          <p:spPr>
            <a:xfrm>
              <a:off x="5503062" y="1733550"/>
              <a:ext cx="0" cy="284105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15391"/>
            <p:cNvCxnSpPr/>
            <p:nvPr/>
          </p:nvCxnSpPr>
          <p:spPr>
            <a:xfrm>
              <a:off x="5499887" y="1733550"/>
              <a:ext cx="99073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15393"/>
            <p:cNvCxnSpPr/>
            <p:nvPr/>
          </p:nvCxnSpPr>
          <p:spPr>
            <a:xfrm flipH="1">
              <a:off x="5499888" y="2017655"/>
              <a:ext cx="99072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テキスト ボックス 15400"/>
          <p:cNvSpPr txBox="1"/>
          <p:nvPr/>
        </p:nvSpPr>
        <p:spPr>
          <a:xfrm>
            <a:off x="5808408" y="3706466"/>
            <a:ext cx="14501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smtClean="0">
                <a:latin typeface="Arial"/>
                <a:cs typeface="Arial"/>
              </a:rPr>
              <a:t>O. </a:t>
            </a:r>
            <a:r>
              <a:rPr lang="en-US" altLang="ja-JP" sz="1050" i="1" dirty="0" err="1" smtClean="0">
                <a:latin typeface="Arial"/>
                <a:cs typeface="Arial"/>
              </a:rPr>
              <a:t>bonariensis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>
                <a:latin typeface="Arial"/>
                <a:cs typeface="Arial"/>
              </a:rPr>
              <a:t>A</a:t>
            </a:r>
            <a:r>
              <a:rPr lang="en-US" altLang="ja-JP" sz="1050" dirty="0" err="1" smtClean="0">
                <a:latin typeface="Arial"/>
                <a:cs typeface="Arial"/>
              </a:rPr>
              <a:t>mha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31" name="テキスト ボックス 73"/>
          <p:cNvSpPr txBox="1"/>
          <p:nvPr/>
        </p:nvSpPr>
        <p:spPr>
          <a:xfrm>
            <a:off x="5808408" y="4010695"/>
            <a:ext cx="124058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smtClean="0">
                <a:latin typeface="Arial"/>
                <a:cs typeface="Arial"/>
              </a:rPr>
              <a:t>O. </a:t>
            </a:r>
            <a:r>
              <a:rPr lang="en-US" altLang="ja-JP" sz="1050" i="1" dirty="0" err="1" smtClean="0">
                <a:latin typeface="Arial"/>
                <a:cs typeface="Arial"/>
              </a:rPr>
              <a:t>hatcheri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>
                <a:latin typeface="Arial"/>
                <a:cs typeface="Arial"/>
              </a:rPr>
              <a:t>A</a:t>
            </a:r>
            <a:r>
              <a:rPr lang="en-US" altLang="ja-JP" sz="1050" dirty="0" err="1" smtClean="0">
                <a:latin typeface="Arial"/>
                <a:cs typeface="Arial"/>
              </a:rPr>
              <a:t>mha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32" name="テキスト ボックス 74"/>
          <p:cNvSpPr txBox="1"/>
          <p:nvPr/>
        </p:nvSpPr>
        <p:spPr>
          <a:xfrm>
            <a:off x="5763958" y="4287634"/>
            <a:ext cx="14426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smtClean="0">
                <a:latin typeface="Arial"/>
                <a:cs typeface="Arial"/>
              </a:rPr>
              <a:t>O. </a:t>
            </a:r>
            <a:r>
              <a:rPr lang="en-US" altLang="ja-JP" sz="1050" i="1" dirty="0" err="1" smtClean="0">
                <a:latin typeface="Arial"/>
                <a:cs typeface="Arial"/>
              </a:rPr>
              <a:t>bonariensis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 smtClean="0">
                <a:latin typeface="Arial"/>
                <a:cs typeface="Arial"/>
              </a:rPr>
              <a:t>Amhy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33" name="テキスト ボックス 75"/>
          <p:cNvSpPr txBox="1"/>
          <p:nvPr/>
        </p:nvSpPr>
        <p:spPr>
          <a:xfrm>
            <a:off x="5763958" y="4591863"/>
            <a:ext cx="12330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smtClean="0">
                <a:latin typeface="Arial"/>
                <a:cs typeface="Arial"/>
              </a:rPr>
              <a:t>O. </a:t>
            </a:r>
            <a:r>
              <a:rPr lang="en-US" altLang="ja-JP" sz="1050" i="1" dirty="0" err="1" smtClean="0">
                <a:latin typeface="Arial"/>
                <a:cs typeface="Arial"/>
              </a:rPr>
              <a:t>hatcheri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 smtClean="0">
                <a:latin typeface="Arial"/>
                <a:cs typeface="Arial"/>
              </a:rPr>
              <a:t>Amhy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34" name="テキスト ボックス 76"/>
          <p:cNvSpPr txBox="1"/>
          <p:nvPr/>
        </p:nvSpPr>
        <p:spPr>
          <a:xfrm>
            <a:off x="5532483" y="4869717"/>
            <a:ext cx="1278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>
                <a:latin typeface="Arial"/>
                <a:cs typeface="Arial"/>
              </a:rPr>
              <a:t>H</a:t>
            </a:r>
            <a:r>
              <a:rPr lang="en-US" altLang="ja-JP" sz="1050" i="1" dirty="0" smtClean="0">
                <a:latin typeface="Arial"/>
                <a:cs typeface="Arial"/>
              </a:rPr>
              <a:t>. </a:t>
            </a:r>
            <a:r>
              <a:rPr lang="en-US" altLang="ja-JP" sz="1050" i="1" dirty="0" err="1" smtClean="0">
                <a:latin typeface="Arial"/>
                <a:cs typeface="Arial"/>
              </a:rPr>
              <a:t>tsurugae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>
                <a:latin typeface="Arial"/>
                <a:cs typeface="Arial"/>
              </a:rPr>
              <a:t>A</a:t>
            </a:r>
            <a:r>
              <a:rPr lang="en-US" altLang="ja-JP" sz="1050" dirty="0" err="1" smtClean="0">
                <a:latin typeface="Arial"/>
                <a:cs typeface="Arial"/>
              </a:rPr>
              <a:t>mha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35" name="テキスト ボックス 78"/>
          <p:cNvSpPr txBox="1"/>
          <p:nvPr/>
        </p:nvSpPr>
        <p:spPr>
          <a:xfrm>
            <a:off x="6215166" y="5135216"/>
            <a:ext cx="12705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>
                <a:latin typeface="Arial"/>
                <a:cs typeface="Arial"/>
              </a:rPr>
              <a:t>H</a:t>
            </a:r>
            <a:r>
              <a:rPr lang="en-US" altLang="ja-JP" sz="1050" i="1" dirty="0" smtClean="0">
                <a:latin typeface="Arial"/>
                <a:cs typeface="Arial"/>
              </a:rPr>
              <a:t>. </a:t>
            </a:r>
            <a:r>
              <a:rPr lang="en-US" altLang="ja-JP" sz="1050" i="1" dirty="0" err="1" smtClean="0">
                <a:latin typeface="Arial"/>
                <a:cs typeface="Arial"/>
              </a:rPr>
              <a:t>tsurugae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 smtClean="0">
                <a:latin typeface="Arial"/>
                <a:cs typeface="Arial"/>
              </a:rPr>
              <a:t>Amhy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36" name="テキスト ボックス 79"/>
          <p:cNvSpPr txBox="1"/>
          <p:nvPr/>
        </p:nvSpPr>
        <p:spPr>
          <a:xfrm>
            <a:off x="5611178" y="5415254"/>
            <a:ext cx="16970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err="1" smtClean="0">
                <a:latin typeface="Arial"/>
                <a:cs typeface="Arial"/>
              </a:rPr>
              <a:t>Dicentrachus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i="1" dirty="0" err="1" smtClean="0">
                <a:latin typeface="Arial"/>
                <a:cs typeface="Arial"/>
              </a:rPr>
              <a:t>labrax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 smtClean="0">
                <a:latin typeface="Arial"/>
                <a:cs typeface="Arial"/>
              </a:rPr>
              <a:t>Amh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37" name="テキスト ボックス 80"/>
          <p:cNvSpPr txBox="1"/>
          <p:nvPr/>
        </p:nvSpPr>
        <p:spPr>
          <a:xfrm>
            <a:off x="5491629" y="5700442"/>
            <a:ext cx="18016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err="1" smtClean="0">
                <a:latin typeface="Arial"/>
                <a:cs typeface="Arial"/>
              </a:rPr>
              <a:t>Oreochromis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i="1" dirty="0" err="1" smtClean="0">
                <a:latin typeface="Arial"/>
                <a:cs typeface="Arial"/>
              </a:rPr>
              <a:t>niloticus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 smtClean="0">
                <a:latin typeface="Arial"/>
                <a:cs typeface="Arial"/>
              </a:rPr>
              <a:t>Amh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38" name="テキスト ボックス 81"/>
          <p:cNvSpPr txBox="1"/>
          <p:nvPr/>
        </p:nvSpPr>
        <p:spPr>
          <a:xfrm>
            <a:off x="5808603" y="5986273"/>
            <a:ext cx="1212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err="1" smtClean="0">
                <a:latin typeface="Arial"/>
                <a:cs typeface="Arial"/>
              </a:rPr>
              <a:t>Danio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i="1" dirty="0" err="1" smtClean="0">
                <a:latin typeface="Arial"/>
                <a:cs typeface="Arial"/>
              </a:rPr>
              <a:t>rerio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 smtClean="0">
                <a:latin typeface="Arial"/>
                <a:cs typeface="Arial"/>
              </a:rPr>
              <a:t>Amh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39" name="テキスト ボックス 82"/>
          <p:cNvSpPr txBox="1"/>
          <p:nvPr/>
        </p:nvSpPr>
        <p:spPr>
          <a:xfrm>
            <a:off x="6231223" y="6267506"/>
            <a:ext cx="14203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err="1" smtClean="0">
                <a:latin typeface="Arial"/>
                <a:cs typeface="Arial"/>
              </a:rPr>
              <a:t>Xenopus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i="1" dirty="0" err="1" smtClean="0">
                <a:latin typeface="Arial"/>
                <a:cs typeface="Arial"/>
              </a:rPr>
              <a:t>laevis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 smtClean="0">
                <a:latin typeface="Arial"/>
                <a:cs typeface="Arial"/>
              </a:rPr>
              <a:t>Amh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40" name="テキスト ボックス 15401"/>
          <p:cNvSpPr txBox="1"/>
          <p:nvPr/>
        </p:nvSpPr>
        <p:spPr>
          <a:xfrm>
            <a:off x="5242527" y="4088121"/>
            <a:ext cx="335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latin typeface="Arial"/>
                <a:cs typeface="Arial"/>
              </a:rPr>
              <a:t>99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41" name="テキスト ボックス 84"/>
          <p:cNvSpPr txBox="1"/>
          <p:nvPr/>
        </p:nvSpPr>
        <p:spPr>
          <a:xfrm>
            <a:off x="5520733" y="3803679"/>
            <a:ext cx="3344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 smtClean="0">
                <a:latin typeface="Arial"/>
                <a:cs typeface="Arial"/>
              </a:rPr>
              <a:t>99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42" name="テキスト ボックス 85"/>
          <p:cNvSpPr txBox="1"/>
          <p:nvPr/>
        </p:nvSpPr>
        <p:spPr>
          <a:xfrm>
            <a:off x="5448568" y="4538718"/>
            <a:ext cx="335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 smtClean="0">
                <a:latin typeface="Arial"/>
                <a:cs typeface="Arial"/>
              </a:rPr>
              <a:t>97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43" name="テキスト ボックス 86"/>
          <p:cNvSpPr txBox="1"/>
          <p:nvPr/>
        </p:nvSpPr>
        <p:spPr>
          <a:xfrm>
            <a:off x="4428749" y="4510155"/>
            <a:ext cx="335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 smtClean="0">
                <a:latin typeface="Arial"/>
                <a:cs typeface="Arial"/>
              </a:rPr>
              <a:t>94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44" name="テキスト ボックス 87"/>
          <p:cNvSpPr txBox="1"/>
          <p:nvPr/>
        </p:nvSpPr>
        <p:spPr>
          <a:xfrm>
            <a:off x="5074852" y="5106447"/>
            <a:ext cx="335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latin typeface="Arial"/>
                <a:cs typeface="Arial"/>
              </a:rPr>
              <a:t>99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45" name="テキスト ボックス 88"/>
          <p:cNvSpPr txBox="1"/>
          <p:nvPr/>
        </p:nvSpPr>
        <p:spPr>
          <a:xfrm>
            <a:off x="3860826" y="5007392"/>
            <a:ext cx="335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latin typeface="Arial"/>
                <a:cs typeface="Arial"/>
              </a:rPr>
              <a:t>92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46" name="テキスト ボックス 89"/>
          <p:cNvSpPr txBox="1"/>
          <p:nvPr/>
        </p:nvSpPr>
        <p:spPr>
          <a:xfrm>
            <a:off x="4084252" y="5696051"/>
            <a:ext cx="335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latin typeface="Arial"/>
                <a:cs typeface="Arial"/>
              </a:rPr>
              <a:t>33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grpSp>
        <p:nvGrpSpPr>
          <p:cNvPr id="47" name="図形グループ 15406"/>
          <p:cNvGrpSpPr/>
          <p:nvPr/>
        </p:nvGrpSpPr>
        <p:grpSpPr>
          <a:xfrm>
            <a:off x="2130230" y="6568161"/>
            <a:ext cx="638698" cy="314241"/>
            <a:chOff x="1680901" y="4098925"/>
            <a:chExt cx="638698" cy="314241"/>
          </a:xfrm>
        </p:grpSpPr>
        <p:sp>
          <p:nvSpPr>
            <p:cNvPr id="48" name="テキスト ボックス 90"/>
            <p:cNvSpPr txBox="1"/>
            <p:nvPr/>
          </p:nvSpPr>
          <p:spPr>
            <a:xfrm>
              <a:off x="1814325" y="4159250"/>
              <a:ext cx="37221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"/>
                  <a:cs typeface="Arial"/>
                </a:rPr>
                <a:t>0.2</a:t>
              </a:r>
              <a:endParaRPr kumimoji="1" lang="ja-JP" altLang="en-US" sz="1050" dirty="0">
                <a:latin typeface="Arial"/>
                <a:cs typeface="Arial"/>
              </a:endParaRPr>
            </a:p>
          </p:txBody>
        </p:sp>
        <p:grpSp>
          <p:nvGrpSpPr>
            <p:cNvPr id="49" name="図形グループ 15404"/>
            <p:cNvGrpSpPr/>
            <p:nvPr/>
          </p:nvGrpSpPr>
          <p:grpSpPr>
            <a:xfrm>
              <a:off x="1680901" y="4098925"/>
              <a:ext cx="638698" cy="104775"/>
              <a:chOff x="1680901" y="4098925"/>
              <a:chExt cx="638698" cy="104775"/>
            </a:xfrm>
          </p:grpSpPr>
          <p:cxnSp>
            <p:nvCxnSpPr>
              <p:cNvPr id="50" name="直線コネクタ 15399"/>
              <p:cNvCxnSpPr/>
              <p:nvPr/>
            </p:nvCxnSpPr>
            <p:spPr>
              <a:xfrm>
                <a:off x="1680901" y="4159250"/>
                <a:ext cx="63869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15403"/>
              <p:cNvCxnSpPr/>
              <p:nvPr/>
            </p:nvCxnSpPr>
            <p:spPr>
              <a:xfrm>
                <a:off x="1680901" y="4098925"/>
                <a:ext cx="0" cy="10477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93"/>
              <p:cNvCxnSpPr/>
              <p:nvPr/>
            </p:nvCxnSpPr>
            <p:spPr>
              <a:xfrm>
                <a:off x="2317750" y="4098925"/>
                <a:ext cx="0" cy="10477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3" name="角丸四角形 15407"/>
          <p:cNvSpPr/>
          <p:nvPr/>
        </p:nvSpPr>
        <p:spPr>
          <a:xfrm>
            <a:off x="5577311" y="4917117"/>
            <a:ext cx="1199370" cy="189582"/>
          </a:xfrm>
          <a:prstGeom prst="roundRect">
            <a:avLst/>
          </a:prstGeom>
          <a:noFill/>
          <a:ln w="635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99"/>
          <p:cNvSpPr/>
          <p:nvPr/>
        </p:nvSpPr>
        <p:spPr>
          <a:xfrm>
            <a:off x="6260900" y="5167445"/>
            <a:ext cx="1199370" cy="200612"/>
          </a:xfrm>
          <a:prstGeom prst="roundRect">
            <a:avLst/>
          </a:prstGeom>
          <a:noFill/>
          <a:ln w="635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92590" y="112131"/>
            <a:ext cx="1185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Figure S2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548910" y="3597175"/>
            <a:ext cx="45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(B)</a:t>
            </a:r>
            <a:endParaRPr kumimoji="1" lang="ja-JP" altLang="en-US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548910" y="481463"/>
            <a:ext cx="45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(A)</a:t>
            </a:r>
            <a:endParaRPr kumimoji="1" lang="ja-JP" altLang="en-US" dirty="0"/>
          </a:p>
        </p:txBody>
      </p:sp>
      <p:sp>
        <p:nvSpPr>
          <p:cNvPr id="77" name="テキスト ボックス 15400"/>
          <p:cNvSpPr txBox="1"/>
          <p:nvPr/>
        </p:nvSpPr>
        <p:spPr>
          <a:xfrm>
            <a:off x="6396319" y="238682"/>
            <a:ext cx="14501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smtClean="0">
                <a:latin typeface="Arial"/>
                <a:cs typeface="Arial"/>
              </a:rPr>
              <a:t>O. </a:t>
            </a:r>
            <a:r>
              <a:rPr lang="en-US" altLang="ja-JP" sz="1050" i="1" dirty="0" err="1" smtClean="0">
                <a:latin typeface="Arial"/>
                <a:cs typeface="Arial"/>
              </a:rPr>
              <a:t>bonariensis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>
                <a:latin typeface="Arial"/>
                <a:cs typeface="Arial"/>
              </a:rPr>
              <a:t>A</a:t>
            </a:r>
            <a:r>
              <a:rPr lang="en-US" altLang="ja-JP" sz="1050" dirty="0" err="1" smtClean="0">
                <a:latin typeface="Arial"/>
                <a:cs typeface="Arial"/>
              </a:rPr>
              <a:t>mha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78" name="テキスト ボックス 73"/>
          <p:cNvSpPr txBox="1"/>
          <p:nvPr/>
        </p:nvSpPr>
        <p:spPr>
          <a:xfrm>
            <a:off x="6396319" y="509043"/>
            <a:ext cx="124058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smtClean="0">
                <a:latin typeface="Arial"/>
                <a:cs typeface="Arial"/>
              </a:rPr>
              <a:t>O. </a:t>
            </a:r>
            <a:r>
              <a:rPr lang="en-US" altLang="ja-JP" sz="1050" i="1" dirty="0" err="1" smtClean="0">
                <a:latin typeface="Arial"/>
                <a:cs typeface="Arial"/>
              </a:rPr>
              <a:t>hatcheri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>
                <a:latin typeface="Arial"/>
                <a:cs typeface="Arial"/>
              </a:rPr>
              <a:t>A</a:t>
            </a:r>
            <a:r>
              <a:rPr lang="en-US" altLang="ja-JP" sz="1050" dirty="0" err="1" smtClean="0">
                <a:latin typeface="Arial"/>
                <a:cs typeface="Arial"/>
              </a:rPr>
              <a:t>mha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79" name="テキスト ボックス 74"/>
          <p:cNvSpPr txBox="1"/>
          <p:nvPr/>
        </p:nvSpPr>
        <p:spPr>
          <a:xfrm>
            <a:off x="6397436" y="752114"/>
            <a:ext cx="14426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smtClean="0">
                <a:latin typeface="Arial"/>
                <a:cs typeface="Arial"/>
              </a:rPr>
              <a:t>O. </a:t>
            </a:r>
            <a:r>
              <a:rPr lang="en-US" altLang="ja-JP" sz="1050" i="1" dirty="0" err="1" smtClean="0">
                <a:latin typeface="Arial"/>
                <a:cs typeface="Arial"/>
              </a:rPr>
              <a:t>bonariensis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 smtClean="0">
                <a:latin typeface="Arial"/>
                <a:cs typeface="Arial"/>
              </a:rPr>
              <a:t>Amhy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80" name="テキスト ボックス 75"/>
          <p:cNvSpPr txBox="1"/>
          <p:nvPr/>
        </p:nvSpPr>
        <p:spPr>
          <a:xfrm>
            <a:off x="6397436" y="1005541"/>
            <a:ext cx="12330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smtClean="0">
                <a:latin typeface="Arial"/>
                <a:cs typeface="Arial"/>
              </a:rPr>
              <a:t>O. </a:t>
            </a:r>
            <a:r>
              <a:rPr lang="en-US" altLang="ja-JP" sz="1050" i="1" dirty="0" err="1" smtClean="0">
                <a:latin typeface="Arial"/>
                <a:cs typeface="Arial"/>
              </a:rPr>
              <a:t>hatcheri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 smtClean="0">
                <a:latin typeface="Arial"/>
                <a:cs typeface="Arial"/>
              </a:rPr>
              <a:t>Amhy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81" name="テキスト ボックス 76"/>
          <p:cNvSpPr txBox="1"/>
          <p:nvPr/>
        </p:nvSpPr>
        <p:spPr>
          <a:xfrm>
            <a:off x="6440441" y="1195411"/>
            <a:ext cx="1278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>
                <a:latin typeface="Arial"/>
                <a:cs typeface="Arial"/>
              </a:rPr>
              <a:t>H</a:t>
            </a:r>
            <a:r>
              <a:rPr lang="en-US" altLang="ja-JP" sz="1050" i="1" dirty="0" smtClean="0">
                <a:latin typeface="Arial"/>
                <a:cs typeface="Arial"/>
              </a:rPr>
              <a:t>. </a:t>
            </a:r>
            <a:r>
              <a:rPr lang="en-US" altLang="ja-JP" sz="1050" i="1" dirty="0" err="1" smtClean="0">
                <a:latin typeface="Arial"/>
                <a:cs typeface="Arial"/>
              </a:rPr>
              <a:t>tsurugae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>
                <a:latin typeface="Arial"/>
                <a:cs typeface="Arial"/>
              </a:rPr>
              <a:t>A</a:t>
            </a:r>
            <a:r>
              <a:rPr lang="en-US" altLang="ja-JP" sz="1050" dirty="0" err="1" smtClean="0">
                <a:latin typeface="Arial"/>
                <a:cs typeface="Arial"/>
              </a:rPr>
              <a:t>mha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82" name="テキスト ボックス 78"/>
          <p:cNvSpPr txBox="1"/>
          <p:nvPr/>
        </p:nvSpPr>
        <p:spPr>
          <a:xfrm>
            <a:off x="6423107" y="1684918"/>
            <a:ext cx="12705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>
                <a:latin typeface="Arial"/>
                <a:cs typeface="Arial"/>
              </a:rPr>
              <a:t>H</a:t>
            </a:r>
            <a:r>
              <a:rPr lang="en-US" altLang="ja-JP" sz="1050" i="1" dirty="0" smtClean="0">
                <a:latin typeface="Arial"/>
                <a:cs typeface="Arial"/>
              </a:rPr>
              <a:t>. </a:t>
            </a:r>
            <a:r>
              <a:rPr lang="en-US" altLang="ja-JP" sz="1050" i="1" dirty="0" err="1" smtClean="0">
                <a:latin typeface="Arial"/>
                <a:cs typeface="Arial"/>
              </a:rPr>
              <a:t>tsurugae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 smtClean="0">
                <a:latin typeface="Arial"/>
                <a:cs typeface="Arial"/>
              </a:rPr>
              <a:t>Amhy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83" name="テキスト ボックス 79"/>
          <p:cNvSpPr txBox="1"/>
          <p:nvPr/>
        </p:nvSpPr>
        <p:spPr>
          <a:xfrm>
            <a:off x="6380039" y="1941066"/>
            <a:ext cx="16970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err="1" smtClean="0">
                <a:latin typeface="Arial"/>
                <a:cs typeface="Arial"/>
              </a:rPr>
              <a:t>Dicentrachus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i="1" dirty="0" err="1" smtClean="0">
                <a:latin typeface="Arial"/>
                <a:cs typeface="Arial"/>
              </a:rPr>
              <a:t>labrax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 smtClean="0">
                <a:latin typeface="Arial"/>
                <a:cs typeface="Arial"/>
              </a:rPr>
              <a:t>Amh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84" name="テキスト ボックス 80"/>
          <p:cNvSpPr txBox="1"/>
          <p:nvPr/>
        </p:nvSpPr>
        <p:spPr>
          <a:xfrm>
            <a:off x="6396063" y="2321760"/>
            <a:ext cx="18016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err="1" smtClean="0">
                <a:latin typeface="Arial"/>
                <a:cs typeface="Arial"/>
              </a:rPr>
              <a:t>Oreochromis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i="1" dirty="0" err="1" smtClean="0">
                <a:latin typeface="Arial"/>
                <a:cs typeface="Arial"/>
              </a:rPr>
              <a:t>niloticus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 smtClean="0">
                <a:latin typeface="Arial"/>
                <a:cs typeface="Arial"/>
              </a:rPr>
              <a:t>Amh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85" name="テキスト ボックス 81"/>
          <p:cNvSpPr txBox="1"/>
          <p:nvPr/>
        </p:nvSpPr>
        <p:spPr>
          <a:xfrm>
            <a:off x="6412997" y="2562331"/>
            <a:ext cx="1212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err="1" smtClean="0">
                <a:latin typeface="Arial"/>
                <a:cs typeface="Arial"/>
              </a:rPr>
              <a:t>Danio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i="1" dirty="0" err="1" smtClean="0">
                <a:latin typeface="Arial"/>
                <a:cs typeface="Arial"/>
              </a:rPr>
              <a:t>rerio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 smtClean="0">
                <a:latin typeface="Arial"/>
                <a:cs typeface="Arial"/>
              </a:rPr>
              <a:t>Amh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86" name="テキスト ボックス 82"/>
          <p:cNvSpPr txBox="1"/>
          <p:nvPr/>
        </p:nvSpPr>
        <p:spPr>
          <a:xfrm>
            <a:off x="6401026" y="3009367"/>
            <a:ext cx="14203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err="1" smtClean="0">
                <a:latin typeface="Arial"/>
                <a:cs typeface="Arial"/>
              </a:rPr>
              <a:t>Xenopus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i="1" dirty="0" err="1" smtClean="0">
                <a:latin typeface="Arial"/>
                <a:cs typeface="Arial"/>
              </a:rPr>
              <a:t>laevis</a:t>
            </a:r>
            <a:r>
              <a:rPr lang="en-US" altLang="ja-JP" sz="1050" i="1" dirty="0" smtClean="0">
                <a:latin typeface="Arial"/>
                <a:cs typeface="Arial"/>
              </a:rPr>
              <a:t> </a:t>
            </a:r>
            <a:r>
              <a:rPr lang="en-US" altLang="ja-JP" sz="1050" dirty="0" err="1" smtClean="0">
                <a:latin typeface="Arial"/>
                <a:cs typeface="Arial"/>
              </a:rPr>
              <a:t>Amh</a:t>
            </a:r>
            <a:endParaRPr kumimoji="1" lang="ja-JP" altLang="en-US" sz="1050" dirty="0">
              <a:latin typeface="Arial"/>
              <a:cs typeface="Arial"/>
            </a:endParaRPr>
          </a:p>
        </p:txBody>
      </p:sp>
      <p:sp>
        <p:nvSpPr>
          <p:cNvPr id="91" name="角丸四角形 15407"/>
          <p:cNvSpPr/>
          <p:nvPr/>
        </p:nvSpPr>
        <p:spPr>
          <a:xfrm>
            <a:off x="6459915" y="1242811"/>
            <a:ext cx="1199370" cy="189582"/>
          </a:xfrm>
          <a:prstGeom prst="roundRect">
            <a:avLst/>
          </a:prstGeom>
          <a:noFill/>
          <a:ln w="635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角丸四角形 99"/>
          <p:cNvSpPr/>
          <p:nvPr/>
        </p:nvSpPr>
        <p:spPr>
          <a:xfrm>
            <a:off x="6468841" y="1717147"/>
            <a:ext cx="1199370" cy="200612"/>
          </a:xfrm>
          <a:prstGeom prst="roundRect">
            <a:avLst/>
          </a:prstGeom>
          <a:noFill/>
          <a:ln w="635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9" name="図形グループ 108"/>
          <p:cNvGrpSpPr/>
          <p:nvPr/>
        </p:nvGrpSpPr>
        <p:grpSpPr>
          <a:xfrm>
            <a:off x="1751654" y="306935"/>
            <a:ext cx="4700074" cy="2853662"/>
            <a:chOff x="1266899" y="81885"/>
            <a:chExt cx="5042848" cy="3061778"/>
          </a:xfrm>
        </p:grpSpPr>
        <p:grpSp>
          <p:nvGrpSpPr>
            <p:cNvPr id="61" name="図形グループ 15397"/>
            <p:cNvGrpSpPr/>
            <p:nvPr/>
          </p:nvGrpSpPr>
          <p:grpSpPr>
            <a:xfrm>
              <a:off x="2277302" y="148572"/>
              <a:ext cx="4027647" cy="2537329"/>
              <a:chOff x="1630203" y="1155700"/>
              <a:chExt cx="4027647" cy="2537329"/>
            </a:xfrm>
          </p:grpSpPr>
          <p:cxnSp>
            <p:nvCxnSpPr>
              <p:cNvPr id="62" name="直線コネクタ 8"/>
              <p:cNvCxnSpPr/>
              <p:nvPr/>
            </p:nvCxnSpPr>
            <p:spPr>
              <a:xfrm flipV="1">
                <a:off x="1630203" y="2972438"/>
                <a:ext cx="0" cy="720591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10"/>
              <p:cNvCxnSpPr/>
              <p:nvPr/>
            </p:nvCxnSpPr>
            <p:spPr>
              <a:xfrm>
                <a:off x="1630203" y="2975613"/>
                <a:ext cx="100874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12"/>
              <p:cNvCxnSpPr/>
              <p:nvPr/>
            </p:nvCxnSpPr>
            <p:spPr>
              <a:xfrm>
                <a:off x="2638948" y="2513061"/>
                <a:ext cx="0" cy="909746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14"/>
              <p:cNvCxnSpPr/>
              <p:nvPr/>
            </p:nvCxnSpPr>
            <p:spPr>
              <a:xfrm>
                <a:off x="2638948" y="2516236"/>
                <a:ext cx="1360004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16"/>
              <p:cNvCxnSpPr/>
              <p:nvPr/>
            </p:nvCxnSpPr>
            <p:spPr>
              <a:xfrm>
                <a:off x="2638948" y="3425982"/>
                <a:ext cx="3018902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コネクタ 18"/>
              <p:cNvCxnSpPr/>
              <p:nvPr/>
            </p:nvCxnSpPr>
            <p:spPr>
              <a:xfrm>
                <a:off x="3998952" y="2017655"/>
                <a:ext cx="0" cy="986533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20"/>
              <p:cNvCxnSpPr/>
              <p:nvPr/>
            </p:nvCxnSpPr>
            <p:spPr>
              <a:xfrm>
                <a:off x="3998952" y="2024005"/>
                <a:ext cx="504372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22"/>
              <p:cNvCxnSpPr/>
              <p:nvPr/>
            </p:nvCxnSpPr>
            <p:spPr>
              <a:xfrm>
                <a:off x="4503324" y="1603315"/>
                <a:ext cx="0" cy="835085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24"/>
              <p:cNvCxnSpPr/>
              <p:nvPr/>
            </p:nvCxnSpPr>
            <p:spPr>
              <a:xfrm>
                <a:off x="4503324" y="1606490"/>
                <a:ext cx="902729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26"/>
              <p:cNvCxnSpPr/>
              <p:nvPr/>
            </p:nvCxnSpPr>
            <p:spPr>
              <a:xfrm>
                <a:off x="5406053" y="1315079"/>
                <a:ext cx="0" cy="558458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28"/>
              <p:cNvCxnSpPr/>
              <p:nvPr/>
            </p:nvCxnSpPr>
            <p:spPr>
              <a:xfrm>
                <a:off x="5406053" y="1318254"/>
                <a:ext cx="196082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15360"/>
              <p:cNvCxnSpPr/>
              <p:nvPr/>
            </p:nvCxnSpPr>
            <p:spPr>
              <a:xfrm>
                <a:off x="4503324" y="2438400"/>
                <a:ext cx="917076" cy="120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15383"/>
              <p:cNvCxnSpPr/>
              <p:nvPr/>
            </p:nvCxnSpPr>
            <p:spPr>
              <a:xfrm>
                <a:off x="5602135" y="1155700"/>
                <a:ext cx="0" cy="30480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線コネクタ 15385"/>
              <p:cNvCxnSpPr/>
              <p:nvPr/>
            </p:nvCxnSpPr>
            <p:spPr>
              <a:xfrm>
                <a:off x="5598960" y="1158875"/>
                <a:ext cx="5571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15387"/>
              <p:cNvCxnSpPr/>
              <p:nvPr/>
            </p:nvCxnSpPr>
            <p:spPr>
              <a:xfrm>
                <a:off x="5602135" y="1457325"/>
                <a:ext cx="5571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テキスト ボックス 15401"/>
            <p:cNvSpPr txBox="1"/>
            <p:nvPr/>
          </p:nvSpPr>
          <p:spPr>
            <a:xfrm>
              <a:off x="5750187" y="366334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>
                  <a:latin typeface="Arial"/>
                  <a:cs typeface="Arial"/>
                </a:rPr>
                <a:t>99</a:t>
              </a:r>
              <a:endParaRPr kumimoji="1" lang="ja-JP" altLang="en-US" sz="1050" dirty="0">
                <a:latin typeface="Arial"/>
                <a:cs typeface="Arial"/>
              </a:endParaRPr>
            </a:p>
          </p:txBody>
        </p:sp>
        <p:sp>
          <p:nvSpPr>
            <p:cNvPr id="88" name="テキスト ボックス 84"/>
            <p:cNvSpPr txBox="1"/>
            <p:nvPr/>
          </p:nvSpPr>
          <p:spPr>
            <a:xfrm>
              <a:off x="5964705" y="81885"/>
              <a:ext cx="33444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"/>
                  <a:cs typeface="Arial"/>
                </a:rPr>
                <a:t>99</a:t>
              </a:r>
              <a:endParaRPr kumimoji="1" lang="ja-JP" altLang="en-US" sz="1050" dirty="0">
                <a:latin typeface="Arial"/>
                <a:cs typeface="Arial"/>
              </a:endParaRPr>
            </a:p>
          </p:txBody>
        </p:sp>
        <p:sp>
          <p:nvSpPr>
            <p:cNvPr id="89" name="テキスト ボックス 86"/>
            <p:cNvSpPr txBox="1"/>
            <p:nvPr/>
          </p:nvSpPr>
          <p:spPr>
            <a:xfrm>
              <a:off x="4857448" y="788361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Arial"/>
                  <a:cs typeface="Arial"/>
                </a:rPr>
                <a:t>93</a:t>
              </a:r>
              <a:endParaRPr kumimoji="1" lang="ja-JP" altLang="en-US" sz="1050" dirty="0">
                <a:latin typeface="Arial"/>
                <a:cs typeface="Arial"/>
              </a:endParaRPr>
            </a:p>
          </p:txBody>
        </p:sp>
        <p:sp>
          <p:nvSpPr>
            <p:cNvPr id="90" name="テキスト ボックス 88"/>
            <p:cNvSpPr txBox="1"/>
            <p:nvPr/>
          </p:nvSpPr>
          <p:spPr>
            <a:xfrm>
              <a:off x="4360551" y="1285598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>
                  <a:latin typeface="Arial"/>
                  <a:cs typeface="Arial"/>
                </a:rPr>
                <a:t>45</a:t>
              </a:r>
              <a:endParaRPr kumimoji="1" lang="ja-JP" altLang="en-US" sz="1050" dirty="0">
                <a:latin typeface="Arial"/>
                <a:cs typeface="Arial"/>
              </a:endParaRPr>
            </a:p>
          </p:txBody>
        </p:sp>
        <p:cxnSp>
          <p:nvCxnSpPr>
            <p:cNvPr id="93" name="直線コネクタ 28"/>
            <p:cNvCxnSpPr/>
            <p:nvPr/>
          </p:nvCxnSpPr>
          <p:spPr>
            <a:xfrm>
              <a:off x="6055424" y="859318"/>
              <a:ext cx="196082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15383"/>
            <p:cNvCxnSpPr/>
            <p:nvPr/>
          </p:nvCxnSpPr>
          <p:spPr>
            <a:xfrm>
              <a:off x="6251506" y="696764"/>
              <a:ext cx="0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15385"/>
            <p:cNvCxnSpPr/>
            <p:nvPr/>
          </p:nvCxnSpPr>
          <p:spPr>
            <a:xfrm>
              <a:off x="6248331" y="699939"/>
              <a:ext cx="55715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15387"/>
            <p:cNvCxnSpPr/>
            <p:nvPr/>
          </p:nvCxnSpPr>
          <p:spPr>
            <a:xfrm>
              <a:off x="6251506" y="998389"/>
              <a:ext cx="55715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26"/>
            <p:cNvCxnSpPr/>
            <p:nvPr/>
          </p:nvCxnSpPr>
          <p:spPr>
            <a:xfrm>
              <a:off x="6064774" y="1178814"/>
              <a:ext cx="0" cy="558458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28"/>
            <p:cNvCxnSpPr/>
            <p:nvPr/>
          </p:nvCxnSpPr>
          <p:spPr>
            <a:xfrm>
              <a:off x="6064774" y="1181989"/>
              <a:ext cx="196082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28"/>
            <p:cNvCxnSpPr/>
            <p:nvPr/>
          </p:nvCxnSpPr>
          <p:spPr>
            <a:xfrm>
              <a:off x="6067499" y="1730448"/>
              <a:ext cx="196082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8"/>
            <p:cNvCxnSpPr/>
            <p:nvPr/>
          </p:nvCxnSpPr>
          <p:spPr>
            <a:xfrm flipV="1">
              <a:off x="1273248" y="2423072"/>
              <a:ext cx="0" cy="720591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"/>
            <p:cNvCxnSpPr/>
            <p:nvPr/>
          </p:nvCxnSpPr>
          <p:spPr>
            <a:xfrm>
              <a:off x="1273248" y="2426247"/>
              <a:ext cx="1008745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64"/>
            <p:cNvCxnSpPr/>
            <p:nvPr/>
          </p:nvCxnSpPr>
          <p:spPr>
            <a:xfrm>
              <a:off x="2271147" y="2685318"/>
              <a:ext cx="40386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66"/>
            <p:cNvCxnSpPr/>
            <p:nvPr/>
          </p:nvCxnSpPr>
          <p:spPr>
            <a:xfrm>
              <a:off x="1266899" y="3136168"/>
              <a:ext cx="50292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68"/>
            <p:cNvCxnSpPr/>
            <p:nvPr/>
          </p:nvCxnSpPr>
          <p:spPr>
            <a:xfrm>
              <a:off x="4640171" y="1993168"/>
              <a:ext cx="16002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テキスト ボックス 15401"/>
            <p:cNvSpPr txBox="1"/>
            <p:nvPr/>
          </p:nvSpPr>
          <p:spPr>
            <a:xfrm>
              <a:off x="5960751" y="811204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>
                  <a:latin typeface="Arial"/>
                  <a:cs typeface="Arial"/>
                </a:rPr>
                <a:t>98</a:t>
              </a:r>
              <a:endParaRPr kumimoji="1" lang="ja-JP" altLang="en-US" sz="1050" dirty="0">
                <a:latin typeface="Arial"/>
                <a:cs typeface="Arial"/>
              </a:endParaRPr>
            </a:p>
          </p:txBody>
        </p:sp>
        <p:sp>
          <p:nvSpPr>
            <p:cNvPr id="106" name="テキスト ボックス 15401"/>
            <p:cNvSpPr txBox="1"/>
            <p:nvPr/>
          </p:nvSpPr>
          <p:spPr>
            <a:xfrm>
              <a:off x="5762705" y="1407156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>
                  <a:latin typeface="Arial"/>
                  <a:cs typeface="Arial"/>
                </a:rPr>
                <a:t>99</a:t>
              </a:r>
              <a:endParaRPr kumimoji="1" lang="ja-JP" altLang="en-US" sz="1050" dirty="0">
                <a:latin typeface="Arial"/>
                <a:cs typeface="Arial"/>
              </a:endParaRPr>
            </a:p>
          </p:txBody>
        </p:sp>
        <p:sp>
          <p:nvSpPr>
            <p:cNvPr id="107" name="テキスト ボックス 88"/>
            <p:cNvSpPr txBox="1"/>
            <p:nvPr/>
          </p:nvSpPr>
          <p:spPr>
            <a:xfrm>
              <a:off x="2989930" y="1731298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>
                  <a:latin typeface="Arial"/>
                  <a:cs typeface="Arial"/>
                </a:rPr>
                <a:t>96</a:t>
              </a:r>
              <a:endParaRPr kumimoji="1" lang="ja-JP" altLang="en-US" sz="1050" dirty="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kumimoji="1" dirty="0" smtClean="0">
            <a:latin typeface="Arial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12430</TotalTime>
  <Words>95</Words>
  <Application>Microsoft Macintosh PowerPoint</Application>
  <PresentationFormat>画面に合わせる (4:3)</PresentationFormat>
  <Paragraphs>38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Tokyo University of Marine Science and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Yamamoto Yoji</dc:creator>
  <cp:lastModifiedBy>Yamamoto Yoji</cp:lastModifiedBy>
  <cp:revision>109</cp:revision>
  <cp:lastPrinted>2016-04-08T07:31:38Z</cp:lastPrinted>
  <dcterms:created xsi:type="dcterms:W3CDTF">2015-08-26T13:03:59Z</dcterms:created>
  <dcterms:modified xsi:type="dcterms:W3CDTF">2017-06-12T11:16:10Z</dcterms:modified>
</cp:coreProperties>
</file>