
<file path=[Content_Types].xml><?xml version="1.0" encoding="utf-8"?>
<Types xmlns="http://schemas.openxmlformats.org/package/2006/content-types">
  <Default Extension="xml" ContentType="application/xml"/>
  <Default Extension="mp4" ContentType="video/mp4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1"/>
  </p:notesMasterIdLst>
  <p:sldIdLst>
    <p:sldId id="256" r:id="rId2"/>
    <p:sldId id="403" r:id="rId3"/>
    <p:sldId id="400" r:id="rId4"/>
    <p:sldId id="367" r:id="rId5"/>
    <p:sldId id="405" r:id="rId6"/>
    <p:sldId id="410" r:id="rId7"/>
    <p:sldId id="362" r:id="rId8"/>
    <p:sldId id="303" r:id="rId9"/>
    <p:sldId id="305" r:id="rId10"/>
    <p:sldId id="406" r:id="rId11"/>
    <p:sldId id="407" r:id="rId12"/>
    <p:sldId id="346" r:id="rId13"/>
    <p:sldId id="409" r:id="rId14"/>
    <p:sldId id="332" r:id="rId15"/>
    <p:sldId id="348" r:id="rId16"/>
    <p:sldId id="412" r:id="rId17"/>
    <p:sldId id="413" r:id="rId18"/>
    <p:sldId id="414" r:id="rId19"/>
    <p:sldId id="411" r:id="rId20"/>
    <p:sldId id="370" r:id="rId21"/>
    <p:sldId id="416" r:id="rId22"/>
    <p:sldId id="418" r:id="rId23"/>
    <p:sldId id="349" r:id="rId24"/>
    <p:sldId id="419" r:id="rId25"/>
    <p:sldId id="420" r:id="rId26"/>
    <p:sldId id="421" r:id="rId27"/>
    <p:sldId id="422" r:id="rId28"/>
    <p:sldId id="423" r:id="rId29"/>
    <p:sldId id="314" r:id="rId30"/>
    <p:sldId id="299" r:id="rId31"/>
    <p:sldId id="528" r:id="rId32"/>
    <p:sldId id="425" r:id="rId33"/>
    <p:sldId id="426" r:id="rId34"/>
    <p:sldId id="427" r:id="rId35"/>
    <p:sldId id="428" r:id="rId36"/>
    <p:sldId id="429" r:id="rId37"/>
    <p:sldId id="430" r:id="rId38"/>
    <p:sldId id="431" r:id="rId39"/>
    <p:sldId id="432" r:id="rId40"/>
    <p:sldId id="433" r:id="rId41"/>
    <p:sldId id="434" r:id="rId42"/>
    <p:sldId id="435" r:id="rId43"/>
    <p:sldId id="436" r:id="rId44"/>
    <p:sldId id="437" r:id="rId45"/>
    <p:sldId id="438" r:id="rId46"/>
    <p:sldId id="439" r:id="rId47"/>
    <p:sldId id="440" r:id="rId48"/>
    <p:sldId id="441" r:id="rId49"/>
    <p:sldId id="442" r:id="rId50"/>
    <p:sldId id="443" r:id="rId51"/>
    <p:sldId id="444" r:id="rId52"/>
    <p:sldId id="445" r:id="rId53"/>
    <p:sldId id="446" r:id="rId54"/>
    <p:sldId id="447" r:id="rId55"/>
    <p:sldId id="448" r:id="rId56"/>
    <p:sldId id="449" r:id="rId57"/>
    <p:sldId id="529" r:id="rId58"/>
    <p:sldId id="452" r:id="rId59"/>
    <p:sldId id="453" r:id="rId60"/>
    <p:sldId id="454" r:id="rId61"/>
    <p:sldId id="455" r:id="rId62"/>
    <p:sldId id="456" r:id="rId63"/>
    <p:sldId id="457" r:id="rId64"/>
    <p:sldId id="458" r:id="rId65"/>
    <p:sldId id="459" r:id="rId66"/>
    <p:sldId id="460" r:id="rId67"/>
    <p:sldId id="461" r:id="rId68"/>
    <p:sldId id="462" r:id="rId69"/>
    <p:sldId id="463" r:id="rId70"/>
    <p:sldId id="530" r:id="rId71"/>
    <p:sldId id="466" r:id="rId72"/>
    <p:sldId id="467" r:id="rId73"/>
    <p:sldId id="468" r:id="rId74"/>
    <p:sldId id="469" r:id="rId75"/>
    <p:sldId id="470" r:id="rId76"/>
    <p:sldId id="471" r:id="rId77"/>
    <p:sldId id="472" r:id="rId78"/>
    <p:sldId id="473" r:id="rId79"/>
    <p:sldId id="474" r:id="rId80"/>
    <p:sldId id="475" r:id="rId81"/>
    <p:sldId id="476" r:id="rId82"/>
    <p:sldId id="477" r:id="rId83"/>
    <p:sldId id="531" r:id="rId84"/>
    <p:sldId id="480" r:id="rId85"/>
    <p:sldId id="481" r:id="rId86"/>
    <p:sldId id="482" r:id="rId87"/>
    <p:sldId id="483" r:id="rId88"/>
    <p:sldId id="484" r:id="rId89"/>
    <p:sldId id="485" r:id="rId90"/>
    <p:sldId id="486" r:id="rId91"/>
    <p:sldId id="487" r:id="rId92"/>
    <p:sldId id="488" r:id="rId93"/>
    <p:sldId id="489" r:id="rId94"/>
    <p:sldId id="490" r:id="rId95"/>
    <p:sldId id="491" r:id="rId96"/>
    <p:sldId id="492" r:id="rId97"/>
    <p:sldId id="493" r:id="rId98"/>
    <p:sldId id="494" r:id="rId99"/>
    <p:sldId id="495" r:id="rId100"/>
    <p:sldId id="496" r:id="rId101"/>
    <p:sldId id="497" r:id="rId102"/>
    <p:sldId id="498" r:id="rId103"/>
    <p:sldId id="499" r:id="rId104"/>
    <p:sldId id="500" r:id="rId105"/>
    <p:sldId id="501" r:id="rId106"/>
    <p:sldId id="502" r:id="rId107"/>
    <p:sldId id="503" r:id="rId108"/>
    <p:sldId id="504" r:id="rId109"/>
    <p:sldId id="505" r:id="rId110"/>
    <p:sldId id="506" r:id="rId111"/>
    <p:sldId id="507" r:id="rId112"/>
    <p:sldId id="508" r:id="rId113"/>
    <p:sldId id="509" r:id="rId114"/>
    <p:sldId id="510" r:id="rId115"/>
    <p:sldId id="532" r:id="rId116"/>
    <p:sldId id="513" r:id="rId117"/>
    <p:sldId id="514" r:id="rId118"/>
    <p:sldId id="515" r:id="rId119"/>
    <p:sldId id="516" r:id="rId120"/>
    <p:sldId id="517" r:id="rId121"/>
    <p:sldId id="518" r:id="rId122"/>
    <p:sldId id="519" r:id="rId123"/>
    <p:sldId id="520" r:id="rId124"/>
    <p:sldId id="521" r:id="rId125"/>
    <p:sldId id="522" r:id="rId126"/>
    <p:sldId id="523" r:id="rId127"/>
    <p:sldId id="524" r:id="rId128"/>
    <p:sldId id="525" r:id="rId129"/>
    <p:sldId id="527" r:id="rId130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raining steps 1a-f: controlled-duration task without clock" id="{18C3A854-6CD8-CD43-9651-BC12DA81614C}">
          <p14:sldIdLst>
            <p14:sldId id="256"/>
            <p14:sldId id="403"/>
            <p14:sldId id="400"/>
            <p14:sldId id="367"/>
            <p14:sldId id="405"/>
            <p14:sldId id="410"/>
            <p14:sldId id="362"/>
            <p14:sldId id="303"/>
            <p14:sldId id="305"/>
            <p14:sldId id="406"/>
            <p14:sldId id="407"/>
            <p14:sldId id="346"/>
            <p14:sldId id="409"/>
            <p14:sldId id="332"/>
            <p14:sldId id="348"/>
            <p14:sldId id="412"/>
            <p14:sldId id="413"/>
            <p14:sldId id="414"/>
            <p14:sldId id="411"/>
            <p14:sldId id="370"/>
            <p14:sldId id="416"/>
            <p14:sldId id="418"/>
            <p14:sldId id="349"/>
            <p14:sldId id="419"/>
            <p14:sldId id="420"/>
            <p14:sldId id="421"/>
            <p14:sldId id="422"/>
            <p14:sldId id="423"/>
            <p14:sldId id="314"/>
            <p14:sldId id="299"/>
            <p14:sldId id="528"/>
          </p14:sldIdLst>
        </p14:section>
        <p14:section name="Training steps 2a: clock &amp; beep" id="{634287E7-9860-8146-96BF-104999816003}">
          <p14:sldIdLst>
            <p14:sldId id="425"/>
            <p14:sldId id="426"/>
            <p14:sldId id="427"/>
            <p14:sldId id="428"/>
            <p14:sldId id="429"/>
            <p14:sldId id="430"/>
            <p14:sldId id="431"/>
            <p14:sldId id="432"/>
            <p14:sldId id="433"/>
            <p14:sldId id="434"/>
            <p14:sldId id="435"/>
            <p14:sldId id="436"/>
            <p14:sldId id="437"/>
            <p14:sldId id="438"/>
            <p14:sldId id="439"/>
            <p14:sldId id="440"/>
            <p14:sldId id="441"/>
            <p14:sldId id="442"/>
            <p14:sldId id="443"/>
            <p14:sldId id="444"/>
            <p14:sldId id="445"/>
            <p14:sldId id="446"/>
            <p14:sldId id="447"/>
            <p14:sldId id="448"/>
            <p14:sldId id="449"/>
            <p14:sldId id="529"/>
          </p14:sldIdLst>
        </p14:section>
        <p14:section name="Training steps 2b: clock, beep &amp; motion" id="{55AE599B-2AFB-F14F-A792-09EF213F989B}">
          <p14:sldIdLst>
            <p14:sldId id="452"/>
            <p14:sldId id="453"/>
            <p14:sldId id="454"/>
            <p14:sldId id="455"/>
            <p14:sldId id="456"/>
            <p14:sldId id="457"/>
            <p14:sldId id="458"/>
            <p14:sldId id="459"/>
            <p14:sldId id="460"/>
            <p14:sldId id="461"/>
            <p14:sldId id="462"/>
            <p14:sldId id="463"/>
            <p14:sldId id="530"/>
          </p14:sldIdLst>
        </p14:section>
        <p14:section name="Training steps 2c: clock, beep, motion &amp; go cue" id="{228CFDEC-D27C-0145-A7E6-1DEF2B91671E}">
          <p14:sldIdLst>
            <p14:sldId id="466"/>
            <p14:sldId id="467"/>
            <p14:sldId id="468"/>
            <p14:sldId id="469"/>
            <p14:sldId id="470"/>
            <p14:sldId id="471"/>
            <p14:sldId id="472"/>
            <p14:sldId id="473"/>
            <p14:sldId id="474"/>
            <p14:sldId id="475"/>
            <p14:sldId id="476"/>
            <p14:sldId id="477"/>
            <p14:sldId id="531"/>
          </p14:sldIdLst>
        </p14:section>
        <p14:section name="Controlled-Duration Task with Clock" id="{8DEE3446-9F5A-D846-8B26-09AE6D82E74B}">
          <p14:sldIdLst>
            <p14:sldId id="480"/>
            <p14:sldId id="481"/>
            <p14:sldId id="482"/>
            <p14:sldId id="483"/>
            <p14:sldId id="484"/>
            <p14:sldId id="485"/>
            <p14:sldId id="486"/>
            <p14:sldId id="487"/>
            <p14:sldId id="488"/>
            <p14:sldId id="489"/>
            <p14:sldId id="490"/>
            <p14:sldId id="491"/>
            <p14:sldId id="492"/>
            <p14:sldId id="493"/>
            <p14:sldId id="494"/>
            <p14:sldId id="495"/>
            <p14:sldId id="496"/>
            <p14:sldId id="497"/>
            <p14:sldId id="498"/>
            <p14:sldId id="499"/>
            <p14:sldId id="500"/>
            <p14:sldId id="501"/>
            <p14:sldId id="502"/>
            <p14:sldId id="503"/>
            <p14:sldId id="504"/>
            <p14:sldId id="505"/>
            <p14:sldId id="506"/>
            <p14:sldId id="507"/>
            <p14:sldId id="508"/>
            <p14:sldId id="509"/>
            <p14:sldId id="510"/>
            <p14:sldId id="532"/>
          </p14:sldIdLst>
        </p14:section>
        <p14:section name="Free-Response Task with Clock" id="{FD3E516C-AF4A-1144-8B96-BE32A582820C}">
          <p14:sldIdLst>
            <p14:sldId id="513"/>
            <p14:sldId id="514"/>
            <p14:sldId id="515"/>
            <p14:sldId id="516"/>
            <p14:sldId id="517"/>
            <p14:sldId id="518"/>
            <p14:sldId id="519"/>
            <p14:sldId id="520"/>
            <p14:sldId id="521"/>
            <p14:sldId id="522"/>
            <p14:sldId id="523"/>
            <p14:sldId id="524"/>
            <p14:sldId id="525"/>
            <p14:sldId id="5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ul Kang" initials="" lastIdx="1" clrIdx="0"/>
  <p:cmAuthor id="1" name="Ted" initials="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1" autoAdjust="0"/>
    <p:restoredTop sz="50000" autoAdjust="0"/>
  </p:normalViewPr>
  <p:slideViewPr>
    <p:cSldViewPr snapToGrid="0" snapToObjects="1" showGuides="1">
      <p:cViewPr varScale="1">
        <p:scale>
          <a:sx n="44" d="100"/>
          <a:sy n="44" d="100"/>
        </p:scale>
        <p:origin x="2792" y="184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20" Type="http://schemas.openxmlformats.org/officeDocument/2006/relationships/slide" Target="slides/slide119.xml"/><Relationship Id="rId121" Type="http://schemas.openxmlformats.org/officeDocument/2006/relationships/slide" Target="slides/slide120.xml"/><Relationship Id="rId122" Type="http://schemas.openxmlformats.org/officeDocument/2006/relationships/slide" Target="slides/slide121.xml"/><Relationship Id="rId123" Type="http://schemas.openxmlformats.org/officeDocument/2006/relationships/slide" Target="slides/slide122.xml"/><Relationship Id="rId124" Type="http://schemas.openxmlformats.org/officeDocument/2006/relationships/slide" Target="slides/slide123.xml"/><Relationship Id="rId125" Type="http://schemas.openxmlformats.org/officeDocument/2006/relationships/slide" Target="slides/slide124.xml"/><Relationship Id="rId126" Type="http://schemas.openxmlformats.org/officeDocument/2006/relationships/slide" Target="slides/slide125.xml"/><Relationship Id="rId127" Type="http://schemas.openxmlformats.org/officeDocument/2006/relationships/slide" Target="slides/slide126.xml"/><Relationship Id="rId128" Type="http://schemas.openxmlformats.org/officeDocument/2006/relationships/slide" Target="slides/slide127.xml"/><Relationship Id="rId129" Type="http://schemas.openxmlformats.org/officeDocument/2006/relationships/slide" Target="slides/slide1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101" Type="http://schemas.openxmlformats.org/officeDocument/2006/relationships/slide" Target="slides/slide100.xml"/><Relationship Id="rId102" Type="http://schemas.openxmlformats.org/officeDocument/2006/relationships/slide" Target="slides/slide101.xml"/><Relationship Id="rId103" Type="http://schemas.openxmlformats.org/officeDocument/2006/relationships/slide" Target="slides/slide102.xml"/><Relationship Id="rId104" Type="http://schemas.openxmlformats.org/officeDocument/2006/relationships/slide" Target="slides/slide103.xml"/><Relationship Id="rId105" Type="http://schemas.openxmlformats.org/officeDocument/2006/relationships/slide" Target="slides/slide104.xml"/><Relationship Id="rId106" Type="http://schemas.openxmlformats.org/officeDocument/2006/relationships/slide" Target="slides/slide105.xml"/><Relationship Id="rId107" Type="http://schemas.openxmlformats.org/officeDocument/2006/relationships/slide" Target="slides/slide106.xml"/><Relationship Id="rId108" Type="http://schemas.openxmlformats.org/officeDocument/2006/relationships/slide" Target="slides/slide107.xml"/><Relationship Id="rId109" Type="http://schemas.openxmlformats.org/officeDocument/2006/relationships/slide" Target="slides/slide108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00" Type="http://schemas.openxmlformats.org/officeDocument/2006/relationships/slide" Target="slides/slide99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30" Type="http://schemas.openxmlformats.org/officeDocument/2006/relationships/slide" Target="slides/slide129.xml"/><Relationship Id="rId131" Type="http://schemas.openxmlformats.org/officeDocument/2006/relationships/notesMaster" Target="notesMasters/notesMaster1.xml"/><Relationship Id="rId132" Type="http://schemas.openxmlformats.org/officeDocument/2006/relationships/commentAuthors" Target="commentAuthors.xml"/><Relationship Id="rId133" Type="http://schemas.openxmlformats.org/officeDocument/2006/relationships/presProps" Target="presProps.xml"/><Relationship Id="rId134" Type="http://schemas.openxmlformats.org/officeDocument/2006/relationships/viewProps" Target="viewProps.xml"/><Relationship Id="rId135" Type="http://schemas.openxmlformats.org/officeDocument/2006/relationships/theme" Target="theme/theme1.xml"/><Relationship Id="rId13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110" Type="http://schemas.openxmlformats.org/officeDocument/2006/relationships/slide" Target="slides/slide109.xml"/><Relationship Id="rId111" Type="http://schemas.openxmlformats.org/officeDocument/2006/relationships/slide" Target="slides/slide110.xml"/><Relationship Id="rId112" Type="http://schemas.openxmlformats.org/officeDocument/2006/relationships/slide" Target="slides/slide111.xml"/><Relationship Id="rId113" Type="http://schemas.openxmlformats.org/officeDocument/2006/relationships/slide" Target="slides/slide112.xml"/><Relationship Id="rId114" Type="http://schemas.openxmlformats.org/officeDocument/2006/relationships/slide" Target="slides/slide113.xml"/><Relationship Id="rId115" Type="http://schemas.openxmlformats.org/officeDocument/2006/relationships/slide" Target="slides/slide114.xml"/><Relationship Id="rId116" Type="http://schemas.openxmlformats.org/officeDocument/2006/relationships/slide" Target="slides/slide115.xml"/><Relationship Id="rId117" Type="http://schemas.openxmlformats.org/officeDocument/2006/relationships/slide" Target="slides/slide116.xml"/><Relationship Id="rId118" Type="http://schemas.openxmlformats.org/officeDocument/2006/relationships/slide" Target="slides/slide117.xml"/><Relationship Id="rId119" Type="http://schemas.openxmlformats.org/officeDocument/2006/relationships/slide" Target="slides/slide1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891C8-79D1-6E4B-BC70-B9EAF805C98E}" type="datetimeFigureOut">
              <a:t>6/16/17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C56B9-5DB2-364C-B99E-885F547EBED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037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uk-UA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0252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85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604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77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87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143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9053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319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117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741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055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55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559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55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0059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48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273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C56B9-5DB2-364C-B99E-885F547EBEDD}" type="slidenum">
              <a:rPr lang="en-US" smtClean="0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325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74054" y="2262885"/>
            <a:ext cx="7269945" cy="985157"/>
          </a:xfrm>
        </p:spPr>
        <p:txBody>
          <a:bodyPr anchor="b">
            <a:normAutofit/>
          </a:bodyPr>
          <a:lstStyle>
            <a:lvl1pPr algn="l">
              <a:defRPr sz="18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874055" y="3429000"/>
            <a:ext cx="5395890" cy="2776538"/>
          </a:xfrm>
        </p:spPr>
        <p:txBody>
          <a:bodyPr>
            <a:normAutofit/>
          </a:bodyPr>
          <a:lstStyle>
            <a:lvl1pPr marL="342900" indent="-342900">
              <a:spcAft>
                <a:spcPts val="1800"/>
              </a:spcAft>
              <a:buFont typeface="Lucida Grande"/>
              <a:buChar char="–"/>
              <a:defRPr sz="1800"/>
            </a:lvl1pPr>
            <a:lvl2pPr>
              <a:spcAft>
                <a:spcPts val="1800"/>
              </a:spcAft>
              <a:defRPr sz="1600"/>
            </a:lvl2pPr>
            <a:lvl3pPr>
              <a:spcAft>
                <a:spcPts val="1800"/>
              </a:spcAft>
              <a:defRPr sz="1400"/>
            </a:lvl3pPr>
            <a:lvl4pPr>
              <a:spcAft>
                <a:spcPts val="1800"/>
              </a:spcAft>
              <a:defRPr sz="1200"/>
            </a:lvl4pPr>
            <a:lvl5pPr>
              <a:spcAft>
                <a:spcPts val="1800"/>
              </a:spcAft>
              <a:defRPr sz="1200"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301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v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ontent Placeholder 31"/>
          <p:cNvSpPr>
            <a:spLocks noGrp="1"/>
          </p:cNvSpPr>
          <p:nvPr>
            <p:ph sz="quarter" idx="14"/>
          </p:nvPr>
        </p:nvSpPr>
        <p:spPr>
          <a:xfrm>
            <a:off x="1340644" y="2940661"/>
            <a:ext cx="6462713" cy="3632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804858"/>
            <a:ext cx="9144000" cy="211770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9" name="Rechteck 8"/>
          <p:cNvSpPr/>
          <p:nvPr userDrawn="1"/>
        </p:nvSpPr>
        <p:spPr>
          <a:xfrm>
            <a:off x="1323000" y="2922561"/>
            <a:ext cx="6498000" cy="3668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Box 23"/>
          <p:cNvSpPr txBox="1"/>
          <p:nvPr userDrawn="1"/>
        </p:nvSpPr>
        <p:spPr>
          <a:xfrm>
            <a:off x="3135964" y="6579713"/>
            <a:ext cx="2872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(The movie will repeat until you click Next.)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48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3"/>
          </p:nvPr>
        </p:nvSpPr>
        <p:spPr>
          <a:xfrm>
            <a:off x="1340812" y="2922561"/>
            <a:ext cx="6462377" cy="276999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feil nach rechts 5">
            <a:hlinkClick r:id="" action="ppaction://hlinkshowjump?jump=nextslide"/>
          </p:cNvPr>
          <p:cNvSpPr/>
          <p:nvPr userDrawn="1"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269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vieBut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804858"/>
            <a:ext cx="9144000" cy="211770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9" name="Rechteck 8"/>
          <p:cNvSpPr/>
          <p:nvPr userDrawn="1"/>
        </p:nvSpPr>
        <p:spPr>
          <a:xfrm>
            <a:off x="1323000" y="2922561"/>
            <a:ext cx="6498000" cy="36684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485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3"/>
          </p:nvPr>
        </p:nvSpPr>
        <p:spPr>
          <a:xfrm>
            <a:off x="1340812" y="2922561"/>
            <a:ext cx="6462377" cy="276999"/>
          </a:xfrm>
        </p:spPr>
        <p:txBody>
          <a:bodyPr>
            <a:noAutofit/>
          </a:bodyPr>
          <a:lstStyle>
            <a:lvl1pPr marL="0" indent="0"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9483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729964"/>
            <a:ext cx="8229600" cy="5396200"/>
          </a:xfrm>
        </p:spPr>
        <p:txBody>
          <a:bodyPr anchor="ctr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2399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3D858-895B-8D43-AAB1-EBB3D5086B44}" type="datetimeFigureOut">
              <a:rPr lang="de-DE" smtClean="0"/>
              <a:pPr/>
              <a:t>16.06.17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D858B-4995-5342-A74F-7B366E16B110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1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FFFFFF"/>
          </a:solidFill>
          <a:latin typeface="Helvetica Neue Light"/>
          <a:ea typeface="+mj-ea"/>
          <a:cs typeface="Helvetica Neue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b="0" kern="1200">
          <a:solidFill>
            <a:srgbClr val="FFFFFF"/>
          </a:solidFill>
          <a:latin typeface="Helvetica Neue Light"/>
          <a:ea typeface="+mn-ea"/>
          <a:cs typeface="Helvetica Neue L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b="0" kern="1200">
          <a:solidFill>
            <a:srgbClr val="FFFFFF"/>
          </a:solidFill>
          <a:latin typeface="Helvetica Neue Light"/>
          <a:ea typeface="+mn-ea"/>
          <a:cs typeface="Helvetica Neue L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kern="1200">
          <a:solidFill>
            <a:srgbClr val="FFFFFF"/>
          </a:solidFill>
          <a:latin typeface="Helvetica Neue Light"/>
          <a:ea typeface="+mn-ea"/>
          <a:cs typeface="Helvetica Neue L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b="0" kern="1200">
          <a:solidFill>
            <a:srgbClr val="FFFFFF"/>
          </a:solidFill>
          <a:latin typeface="Helvetica Neue Light"/>
          <a:ea typeface="+mn-ea"/>
          <a:cs typeface="Helvetica Neue L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b="0" kern="1200">
          <a:solidFill>
            <a:srgbClr val="FFFFFF"/>
          </a:solidFill>
          <a:latin typeface="Helvetica Neue Light"/>
          <a:ea typeface="+mn-ea"/>
          <a:cs typeface="Helvetica Neue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7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4.png"/><Relationship Id="rId1" Type="http://schemas.microsoft.com/office/2007/relationships/media" Target="../media/media20.mp4"/><Relationship Id="rId2" Type="http://schemas.openxmlformats.org/officeDocument/2006/relationships/video" Target="../media/media20.mp4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5.png"/><Relationship Id="rId1" Type="http://schemas.microsoft.com/office/2007/relationships/media" Target="../media/media21.mp4"/><Relationship Id="rId2" Type="http://schemas.openxmlformats.org/officeDocument/2006/relationships/video" Target="../media/media21.mp4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06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103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99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6.png"/><Relationship Id="rId1" Type="http://schemas.microsoft.com/office/2007/relationships/media" Target="../media/media22.mp4"/><Relationship Id="rId2" Type="http://schemas.openxmlformats.org/officeDocument/2006/relationships/video" Target="../media/media22.mp4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108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7.png"/><Relationship Id="rId1" Type="http://schemas.microsoft.com/office/2007/relationships/media" Target="../media/media23.mp4"/><Relationship Id="rId2" Type="http://schemas.openxmlformats.org/officeDocument/2006/relationships/video" Target="../media/media23.mp4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slide" Target="slide99.xml"/><Relationship Id="rId4" Type="http://schemas.openxmlformats.org/officeDocument/2006/relationships/slide" Target="slide108.xml"/><Relationship Id="rId5" Type="http://schemas.openxmlformats.org/officeDocument/2006/relationships/slide" Target="slide111.xml"/><Relationship Id="rId1" Type="http://schemas.openxmlformats.org/officeDocument/2006/relationships/slideLayout" Target="../slideLayouts/slideLayout2.xml"/><Relationship Id="rId2" Type="http://schemas.openxmlformats.org/officeDocument/2006/relationships/slide" Target="slide9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8.png"/><Relationship Id="rId1" Type="http://schemas.microsoft.com/office/2007/relationships/media" Target="../media/media24.mp4"/><Relationship Id="rId2" Type="http://schemas.openxmlformats.org/officeDocument/2006/relationships/video" Target="../media/media24.mp4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2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9.png"/><Relationship Id="rId1" Type="http://schemas.microsoft.com/office/2007/relationships/media" Target="../media/media25.mp4"/><Relationship Id="rId2" Type="http://schemas.openxmlformats.org/officeDocument/2006/relationships/video" Target="../media/media25.mp4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30.png"/><Relationship Id="rId1" Type="http://schemas.microsoft.com/office/2007/relationships/media" Target="../media/media26.mp4"/><Relationship Id="rId2" Type="http://schemas.openxmlformats.org/officeDocument/2006/relationships/video" Target="../media/media26.mp4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18.xml"/><Relationship Id="rId3" Type="http://schemas.openxmlformats.org/officeDocument/2006/relationships/slide" Target="slide123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5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6.png"/><Relationship Id="rId1" Type="http://schemas.microsoft.com/office/2007/relationships/media" Target="../media/media4.mp4"/><Relationship Id="rId2" Type="http://schemas.openxmlformats.org/officeDocument/2006/relationships/video" Target="../media/media4.mp4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7.png"/><Relationship Id="rId1" Type="http://schemas.microsoft.com/office/2007/relationships/media" Target="../media/media5.mp4"/><Relationship Id="rId2" Type="http://schemas.openxmlformats.org/officeDocument/2006/relationships/video" Target="../media/media5.mp4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8.png"/><Relationship Id="rId1" Type="http://schemas.microsoft.com/office/2007/relationships/media" Target="../media/media6.mp4"/><Relationship Id="rId2" Type="http://schemas.openxmlformats.org/officeDocument/2006/relationships/video" Target="../media/media6.mp4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9.png"/><Relationship Id="rId1" Type="http://schemas.microsoft.com/office/2007/relationships/media" Target="../media/media7.mp4"/><Relationship Id="rId2" Type="http://schemas.openxmlformats.org/officeDocument/2006/relationships/video" Target="../media/media7.mp4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0.png"/><Relationship Id="rId1" Type="http://schemas.microsoft.com/office/2007/relationships/media" Target="../media/media8.mp4"/><Relationship Id="rId2" Type="http://schemas.openxmlformats.org/officeDocument/2006/relationships/video" Target="../media/media8.mp4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1.png"/><Relationship Id="rId1" Type="http://schemas.microsoft.com/office/2007/relationships/media" Target="../media/media9.mp4"/><Relationship Id="rId2" Type="http://schemas.openxmlformats.org/officeDocument/2006/relationships/video" Target="../media/media9.mp4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4" Type="http://schemas.openxmlformats.org/officeDocument/2006/relationships/slide" Target="slide15.xml"/><Relationship Id="rId5" Type="http://schemas.openxmlformats.org/officeDocument/2006/relationships/slide" Target="slide20.xml"/><Relationship Id="rId6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2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3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2.png"/><Relationship Id="rId1" Type="http://schemas.microsoft.com/office/2007/relationships/media" Target="../media/media10.mp4"/><Relationship Id="rId2" Type="http://schemas.openxmlformats.org/officeDocument/2006/relationships/video" Target="../media/media10.mp4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37.xml"/><Relationship Id="rId3" Type="http://schemas.openxmlformats.org/officeDocument/2006/relationships/slide" Target="slide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" Target="slide3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slide" Target="slide5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8.xml"/><Relationship Id="rId5" Type="http://schemas.openxmlformats.org/officeDocument/2006/relationships/image" Target="../media/image13.png"/><Relationship Id="rId6" Type="http://schemas.openxmlformats.org/officeDocument/2006/relationships/slide" Target="slide51.xml"/><Relationship Id="rId1" Type="http://schemas.microsoft.com/office/2007/relationships/media" Target="../media/media11.mp4"/><Relationship Id="rId2" Type="http://schemas.openxmlformats.org/officeDocument/2006/relationships/video" Target="../media/media11.mp4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4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4.png"/><Relationship Id="rId1" Type="http://schemas.microsoft.com/office/2007/relationships/media" Target="../media/media12.mp4"/><Relationship Id="rId2" Type="http://schemas.openxmlformats.org/officeDocument/2006/relationships/video" Target="../media/media12.mp4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5.png"/><Relationship Id="rId1" Type="http://schemas.microsoft.com/office/2007/relationships/media" Target="../media/media13.mp4"/><Relationship Id="rId2" Type="http://schemas.openxmlformats.org/officeDocument/2006/relationships/video" Target="../media/media13.mp4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4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3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6.png"/><Relationship Id="rId1" Type="http://schemas.microsoft.com/office/2007/relationships/media" Target="../media/media14.mp4"/><Relationship Id="rId2" Type="http://schemas.openxmlformats.org/officeDocument/2006/relationships/video" Target="../media/media14.mp4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7.png"/><Relationship Id="rId1" Type="http://schemas.microsoft.com/office/2007/relationships/media" Target="../media/media15.mp4"/><Relationship Id="rId2" Type="http://schemas.openxmlformats.org/officeDocument/2006/relationships/video" Target="../media/media15.mp4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4" Type="http://schemas.openxmlformats.org/officeDocument/2006/relationships/slide" Target="slide50.xml"/><Relationship Id="rId5" Type="http://schemas.openxmlformats.org/officeDocument/2006/relationships/slide" Target="slide53.xml"/><Relationship Id="rId1" Type="http://schemas.openxmlformats.org/officeDocument/2006/relationships/slideLayout" Target="../slideLayouts/slideLayout2.xml"/><Relationship Id="rId2" Type="http://schemas.openxmlformats.org/officeDocument/2006/relationships/slide" Target="slide3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19.png"/><Relationship Id="rId1" Type="http://schemas.microsoft.com/office/2007/relationships/media" Target="../media/media16.mp4"/><Relationship Id="rId2" Type="http://schemas.openxmlformats.org/officeDocument/2006/relationships/video" Target="../media/media16.mp4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6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59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0.png"/><Relationship Id="rId1" Type="http://schemas.microsoft.com/office/2007/relationships/media" Target="../media/media17.mp4"/><Relationship Id="rId2" Type="http://schemas.openxmlformats.org/officeDocument/2006/relationships/video" Target="../media/media17.mp4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7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80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4.pn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7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90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1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image" Target="../media/image21.png"/><Relationship Id="rId1" Type="http://schemas.microsoft.com/office/2007/relationships/media" Target="../media/media18.mp4"/><Relationship Id="rId2" Type="http://schemas.openxmlformats.org/officeDocument/2006/relationships/video" Target="../media/media18.mp4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9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slide" Target="slide109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15.xml"/><Relationship Id="rId5" Type="http://schemas.openxmlformats.org/officeDocument/2006/relationships/image" Target="../media/image22.png"/><Relationship Id="rId6" Type="http://schemas.openxmlformats.org/officeDocument/2006/relationships/slide" Target="slide109.xml"/><Relationship Id="rId1" Type="http://schemas.microsoft.com/office/2007/relationships/media" Target="../media/media19.mp4"/><Relationship Id="rId2" Type="http://schemas.openxmlformats.org/officeDocument/2006/relationships/video" Target="../media/media19.mp4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3.pn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slide" Target="slide95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" y="3529678"/>
            <a:ext cx="9143999" cy="1688867"/>
          </a:xfrm>
        </p:spPr>
        <p:txBody>
          <a:bodyPr>
            <a:noAutofit/>
          </a:bodyPr>
          <a:lstStyle/>
          <a:p>
            <a: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Welcome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to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random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dots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experiment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!</a:t>
            </a: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1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endParaRPr lang="de-DE" sz="4800" b="0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" y="50456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Click                     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to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navigate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through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presentation</a:t>
            </a:r>
            <a:endParaRPr lang="de-DE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2594821" y="4925649"/>
            <a:ext cx="948253" cy="65506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46800" rtlCol="0" anchor="ctr">
            <a:noAutofit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  <a:latin typeface="Helvetica Neue Light"/>
                <a:cs typeface="Helvetica Neue Light"/>
              </a:rPr>
              <a:t>Next</a:t>
            </a:r>
            <a:endParaRPr lang="de-DE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 descr="7833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074" y="773546"/>
            <a:ext cx="1892075" cy="18745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7167498" y="6594803"/>
            <a:ext cx="20111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presented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by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Shadlen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Lab</a:t>
            </a:r>
            <a:endParaRPr lang="en-US" sz="1100" dirty="0">
              <a:latin typeface="Apple Chancery"/>
              <a:cs typeface="Apple Chancery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</p:txBody>
      </p:sp>
      <p:sp>
        <p:nvSpPr>
          <p:cNvPr id="6" name="Pfeil nach rechts 2">
            <a:hlinkClick r:id="rId2" action="ppaction://hlinksldjump"/>
          </p:cNvPr>
          <p:cNvSpPr/>
          <p:nvPr/>
        </p:nvSpPr>
        <p:spPr>
          <a:xfrm>
            <a:off x="8058253" y="6054435"/>
            <a:ext cx="931796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56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rrectRight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sym typeface="Wingdings"/>
              </a:rPr>
              <a:t>You will receive feedback about your </a:t>
            </a:r>
            <a:r>
              <a:rPr lang="en-US" dirty="0">
                <a:solidFill>
                  <a:srgbClr val="F2F2F2"/>
                </a:solidFill>
                <a:sym typeface="Wingdings"/>
              </a:rPr>
              <a:t>left/right motion choice </a:t>
            </a:r>
            <a:r>
              <a:rPr lang="en-US" dirty="0">
                <a:solidFill>
                  <a:srgbClr val="FF6600"/>
                </a:solidFill>
                <a:sym typeface="Wingdings"/>
              </a:rPr>
              <a:t>after</a:t>
            </a:r>
            <a:r>
              <a:rPr lang="en-US" dirty="0">
                <a:solidFill>
                  <a:schemeClr val="bg1"/>
                </a:solidFill>
                <a:sym typeface="Wingdings"/>
              </a:rPr>
              <a:t> you indicate your decision time.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You earn one point when your </a:t>
            </a:r>
            <a:r>
              <a:rPr lang="en-US" dirty="0">
                <a:solidFill>
                  <a:srgbClr val="FF6600"/>
                </a:solidFill>
              </a:rPr>
              <a:t>motion direction choice was correct.</a:t>
            </a:r>
          </a:p>
          <a:p>
            <a:r>
              <a:rPr lang="en-US" dirty="0">
                <a:solidFill>
                  <a:schemeClr val="bg1"/>
                </a:solidFill>
              </a:rPr>
              <a:t>You lose one point otherwise.</a:t>
            </a:r>
          </a:p>
          <a:p>
            <a:r>
              <a:rPr lang="en-US" dirty="0">
                <a:solidFill>
                  <a:schemeClr val="bg1"/>
                </a:solidFill>
              </a:rPr>
              <a:t>Your score starts from 50.</a:t>
            </a:r>
          </a:p>
          <a:p>
            <a:r>
              <a:rPr lang="en-US" dirty="0">
                <a:solidFill>
                  <a:schemeClr val="bg1"/>
                </a:solidFill>
              </a:rPr>
              <a:t>You will also receive audio feedback.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 demo video…</a:t>
            </a:r>
          </a:p>
        </p:txBody>
      </p:sp>
    </p:spTree>
    <p:extLst>
      <p:ext uri="{BB962C8B-B14F-4D97-AF65-F5344CB8AC3E}">
        <p14:creationId xmlns:p14="http://schemas.microsoft.com/office/powerpoint/2010/main" val="32607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sym typeface="Wingdings"/>
              </a:rPr>
              <a:t>You will receive feedback about your </a:t>
            </a:r>
            <a:r>
              <a:rPr lang="en-US" dirty="0">
                <a:solidFill>
                  <a:srgbClr val="F2F2F2"/>
                </a:solidFill>
                <a:sym typeface="Wingdings"/>
              </a:rPr>
              <a:t>left/right motion choice </a:t>
            </a:r>
            <a:r>
              <a:rPr lang="en-US" dirty="0">
                <a:solidFill>
                  <a:srgbClr val="FF6600"/>
                </a:solidFill>
                <a:sym typeface="Wingdings"/>
              </a:rPr>
              <a:t>after</a:t>
            </a:r>
            <a:r>
              <a:rPr lang="en-US" dirty="0">
                <a:solidFill>
                  <a:schemeClr val="bg1"/>
                </a:solidFill>
                <a:sym typeface="Wingdings"/>
              </a:rPr>
              <a:t> you indicate your decision time.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You earn one point when your </a:t>
            </a:r>
            <a:r>
              <a:rPr lang="en-US" dirty="0">
                <a:solidFill>
                  <a:srgbClr val="FF6600"/>
                </a:solidFill>
              </a:rPr>
              <a:t>motion direction choice was correct.</a:t>
            </a:r>
          </a:p>
          <a:p>
            <a:r>
              <a:rPr lang="en-US" dirty="0">
                <a:solidFill>
                  <a:schemeClr val="bg1"/>
                </a:solidFill>
              </a:rPr>
              <a:t>You lose one point otherwise.</a:t>
            </a:r>
          </a:p>
          <a:p>
            <a:r>
              <a:rPr lang="en-US" dirty="0">
                <a:solidFill>
                  <a:schemeClr val="bg1"/>
                </a:solidFill>
              </a:rPr>
              <a:t>Your score starts from 50.</a:t>
            </a:r>
          </a:p>
          <a:p>
            <a:r>
              <a:rPr lang="en-US" dirty="0">
                <a:solidFill>
                  <a:schemeClr val="bg1"/>
                </a:solidFill>
              </a:rPr>
              <a:t>You will also receive audio feedback.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Bevel 5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 </a:t>
            </a:r>
            <a:r>
              <a:rPr lang="de-DE" sz="1400" dirty="0">
                <a:solidFill>
                  <a:srgbClr val="FF6600"/>
                </a:solidFill>
                <a:latin typeface="Helvetica Neue Light"/>
                <a:cs typeface="Helvetica Neue Light"/>
              </a:rPr>
              <a:t>wrong 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207016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WrongRight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sym typeface="Wingdings"/>
              </a:rPr>
              <a:t>You will receive feedback about your </a:t>
            </a:r>
            <a:r>
              <a:rPr lang="en-US" dirty="0">
                <a:solidFill>
                  <a:srgbClr val="F2F2F2"/>
                </a:solidFill>
                <a:sym typeface="Wingdings"/>
              </a:rPr>
              <a:t>left/right motion choice </a:t>
            </a:r>
            <a:r>
              <a:rPr lang="en-US" dirty="0">
                <a:solidFill>
                  <a:srgbClr val="FF6600"/>
                </a:solidFill>
                <a:sym typeface="Wingdings"/>
              </a:rPr>
              <a:t>after</a:t>
            </a:r>
            <a:r>
              <a:rPr lang="en-US" dirty="0">
                <a:solidFill>
                  <a:schemeClr val="bg1"/>
                </a:solidFill>
                <a:sym typeface="Wingdings"/>
              </a:rPr>
              <a:t> you indicate your decision time.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You earn one point when your </a:t>
            </a:r>
            <a:r>
              <a:rPr lang="en-US" dirty="0">
                <a:solidFill>
                  <a:srgbClr val="FF6600"/>
                </a:solidFill>
              </a:rPr>
              <a:t>motion direction choice was correct.</a:t>
            </a:r>
          </a:p>
          <a:p>
            <a:r>
              <a:rPr lang="en-US" dirty="0">
                <a:solidFill>
                  <a:schemeClr val="bg1"/>
                </a:solidFill>
              </a:rPr>
              <a:t>You lose one point otherwise.</a:t>
            </a:r>
          </a:p>
          <a:p>
            <a:r>
              <a:rPr lang="en-US" dirty="0">
                <a:solidFill>
                  <a:schemeClr val="bg1"/>
                </a:solidFill>
              </a:rPr>
              <a:t>Your score starts from 50.</a:t>
            </a:r>
          </a:p>
          <a:p>
            <a:r>
              <a:rPr lang="en-US" dirty="0">
                <a:solidFill>
                  <a:schemeClr val="bg1"/>
                </a:solidFill>
              </a:rPr>
              <a:t>You will also receive audio feedback.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 demo video…</a:t>
            </a:r>
          </a:p>
        </p:txBody>
      </p:sp>
    </p:spTree>
    <p:extLst>
      <p:ext uri="{BB962C8B-B14F-4D97-AF65-F5344CB8AC3E}">
        <p14:creationId xmlns:p14="http://schemas.microsoft.com/office/powerpoint/2010/main" val="181310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Again, the feedback is </a:t>
            </a:r>
            <a:r>
              <a:rPr lang="en-US">
                <a:solidFill>
                  <a:srgbClr val="FF6600"/>
                </a:solidFill>
              </a:rPr>
              <a:t>NOT</a:t>
            </a:r>
            <a:r>
              <a:rPr lang="en-US"/>
              <a:t> about your reported decision time. </a:t>
            </a:r>
            <a:br>
              <a:rPr lang="en-US"/>
            </a:br>
            <a:r>
              <a:rPr lang="en-US"/>
              <a:t>It is only about your left/right choice.</a:t>
            </a:r>
          </a:p>
        </p:txBody>
      </p:sp>
      <p:sp>
        <p:nvSpPr>
          <p:cNvPr id="4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 txBox="1">
            <a:spLocks/>
          </p:cNvSpPr>
          <p:nvPr/>
        </p:nvSpPr>
        <p:spPr>
          <a:xfrm>
            <a:off x="1" y="1782719"/>
            <a:ext cx="9143999" cy="14865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 Neue Light"/>
                <a:ea typeface="+mn-ea"/>
                <a:cs typeface="Helvetica Neue Light"/>
              </a:rPr>
              <a:t>Which button gives you the best score?</a:t>
            </a:r>
            <a:endParaRPr kumimoji="0" lang="en-US" sz="1400" b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elvetica Neue Light"/>
              <a:ea typeface="+mn-ea"/>
              <a:cs typeface="Helvetica Neue Light"/>
            </a:endParaRPr>
          </a:p>
        </p:txBody>
      </p:sp>
      <p:sp>
        <p:nvSpPr>
          <p:cNvPr id="2" name="Bevel 1">
            <a:hlinkClick r:id="" action="ppaction://hlinkshowjump?jump=nextslide"/>
          </p:cNvPr>
          <p:cNvSpPr/>
          <p:nvPr/>
        </p:nvSpPr>
        <p:spPr>
          <a:xfrm>
            <a:off x="1495295" y="2539999"/>
            <a:ext cx="702235" cy="702235"/>
          </a:xfrm>
          <a:prstGeom prst="beve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Top</a:t>
            </a:r>
            <a:endParaRPr lang="en-US" sz="11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1" name="Bevel 10">
            <a:hlinkClick r:id="" action="ppaction://hlinkshowjump?jump=nextslide"/>
          </p:cNvPr>
          <p:cNvSpPr/>
          <p:nvPr/>
        </p:nvSpPr>
        <p:spPr>
          <a:xfrm>
            <a:off x="1495295" y="3242234"/>
            <a:ext cx="702235" cy="702235"/>
          </a:xfrm>
          <a:prstGeom prst="beve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>
                <a:solidFill>
                  <a:schemeClr val="tx1"/>
                </a:solidFill>
                <a:latin typeface="Helvetica Neue Light"/>
                <a:cs typeface="Helvetica Neue Light"/>
              </a:rPr>
              <a:t>Center</a:t>
            </a:r>
          </a:p>
        </p:txBody>
      </p:sp>
      <p:sp>
        <p:nvSpPr>
          <p:cNvPr id="12" name="Bevel 11">
            <a:hlinkClick r:id="" action="ppaction://hlinkshowjump?jump=nextslide"/>
          </p:cNvPr>
          <p:cNvSpPr/>
          <p:nvPr/>
        </p:nvSpPr>
        <p:spPr>
          <a:xfrm>
            <a:off x="1495295" y="3944469"/>
            <a:ext cx="702235" cy="702235"/>
          </a:xfrm>
          <a:prstGeom prst="beve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  <a:latin typeface="Helvetica Neue Light"/>
                <a:cs typeface="Helvetica Neue Light"/>
              </a:rPr>
              <a:t>Bottom</a:t>
            </a:r>
            <a:endParaRPr lang="en-US" sz="1100" dirty="0" smtClean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21" name="Bevel 20">
            <a:hlinkClick r:id="rId2" action="ppaction://hlinksldjump"/>
          </p:cNvPr>
          <p:cNvSpPr/>
          <p:nvPr/>
        </p:nvSpPr>
        <p:spPr>
          <a:xfrm>
            <a:off x="1495295" y="4646704"/>
            <a:ext cx="6151441" cy="702235"/>
          </a:xfrm>
          <a:prstGeom prst="beve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None of them. The score is </a:t>
            </a:r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only about </a:t>
            </a:r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left/right </a:t>
            </a:r>
            <a:r>
              <a:rPr lang="en-US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choice</a:t>
            </a:r>
            <a:endParaRPr lang="en-US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73322" y="2713057"/>
            <a:ext cx="40023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 Light"/>
                <a:cs typeface="Helvetica Neue Light"/>
              </a:rPr>
              <a:t>“Don’t remember decision time”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73322" y="3435607"/>
            <a:ext cx="40023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 Light"/>
                <a:cs typeface="Helvetica Neue Light"/>
              </a:rPr>
              <a:t>“Report decision time”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73322" y="4083505"/>
            <a:ext cx="40023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 Light"/>
                <a:cs typeface="Helvetica Neue Light"/>
              </a:rPr>
              <a:t>“Didn’t decide”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3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feil nach rechts 2">
            <a:hlinkClick r:id="rId2" action="ppaction://hlinksldjump"/>
          </p:cNvPr>
          <p:cNvSpPr/>
          <p:nvPr/>
        </p:nvSpPr>
        <p:spPr>
          <a:xfrm>
            <a:off x="7581901" y="6054435"/>
            <a:ext cx="1190432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/>
          <a:p>
            <a:pPr marL="342900" lvl="0" indent="-342900" algn="ctr"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  <a:p>
            <a:pPr marL="342900" lvl="0" indent="-342900" algn="ctr">
              <a:defRPr/>
            </a:pPr>
            <a:endParaRPr lang="en-US" b="1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342900" lvl="0" indent="-342900">
              <a:defRPr/>
            </a:pPr>
            <a:endParaRPr lang="en-US" b="1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87481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ctr"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  <a:p>
            <a:pPr marL="342900" lvl="0" indent="-342900" algn="ctr">
              <a:defRPr/>
            </a:pPr>
            <a:endParaRPr lang="en-US" b="1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342900" lvl="0" indent="-342900">
              <a:defRPr/>
            </a:pPr>
            <a:endParaRPr lang="en-US" b="1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88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you understand the feedback in the experiment?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watch again by clicking here:</a:t>
            </a:r>
          </a:p>
        </p:txBody>
      </p:sp>
      <p:sp>
        <p:nvSpPr>
          <p:cNvPr id="8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Abschrägung 2">
            <a:hlinkClick r:id="rId2" action="ppaction://hlinksldjump"/>
          </p:cNvPr>
          <p:cNvSpPr/>
          <p:nvPr/>
        </p:nvSpPr>
        <p:spPr>
          <a:xfrm>
            <a:off x="6405723" y="4087597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195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As in the previous experiment, we track the position of your eyes.</a:t>
            </a:r>
          </a:p>
          <a:p>
            <a:r>
              <a:rPr lang="en-US"/>
              <a:t>When the pen enters the home position, a small red spot appears at the center of the screen.</a:t>
            </a:r>
          </a:p>
          <a:p>
            <a:r>
              <a:rPr lang="en-US">
                <a:solidFill>
                  <a:srgbClr val="FF6600"/>
                </a:solidFill>
              </a:rPr>
              <a:t>Look directly at the red spot the whole time it is present.</a:t>
            </a:r>
          </a:p>
          <a:p>
            <a:r>
              <a:rPr lang="en-US"/>
              <a:t>The spot brightens slightly when you look at it.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look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Bevel 5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here and try looking at the red spot </a:t>
            </a:r>
            <a:b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the whole time it is present</a:t>
            </a:r>
          </a:p>
        </p:txBody>
      </p:sp>
    </p:spTree>
    <p:extLst>
      <p:ext uri="{BB962C8B-B14F-4D97-AF65-F5344CB8AC3E}">
        <p14:creationId xmlns:p14="http://schemas.microsoft.com/office/powerpoint/2010/main" val="8917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rrectRight_FP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As in the previous experiment, we track the position of your eyes.</a:t>
            </a:r>
          </a:p>
          <a:p>
            <a:r>
              <a:rPr lang="en-US"/>
              <a:t>When the pen enters the home position, a small red spot appears at the center of the screen.</a:t>
            </a:r>
          </a:p>
          <a:p>
            <a:r>
              <a:rPr lang="en-US">
                <a:solidFill>
                  <a:srgbClr val="FF6600"/>
                </a:solidFill>
              </a:rPr>
              <a:t>Look directly at the red spot the whole time it is present.</a:t>
            </a:r>
          </a:p>
          <a:p>
            <a:r>
              <a:rPr lang="en-US"/>
              <a:t>The spot brightens slightly when you look at it.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look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Try looking at the red spot the whole time it is present.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631564" y="4255531"/>
            <a:ext cx="2849945" cy="314815"/>
            <a:chOff x="4798027" y="2968053"/>
            <a:chExt cx="2849945" cy="314815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4798027" y="3282868"/>
              <a:ext cx="1761572" cy="0"/>
            </a:xfrm>
            <a:prstGeom prst="straightConnector1">
              <a:avLst/>
            </a:prstGeom>
            <a:ln w="12700">
              <a:solidFill>
                <a:srgbClr val="BFBFB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641133" y="2968053"/>
              <a:ext cx="20068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L</a:t>
              </a:r>
              <a:r>
                <a:rPr lang="en-US" sz="1400" dirty="0" smtClean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ook here</a:t>
              </a:r>
              <a:endParaRPr lang="en-US" sz="1400" dirty="0">
                <a:solidFill>
                  <a:srgbClr val="BFBFBF"/>
                </a:solidFill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841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44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Did you look at the red spot the whole time it was present?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try again by clicking here:</a:t>
            </a:r>
          </a:p>
        </p:txBody>
      </p:sp>
      <p:sp>
        <p:nvSpPr>
          <p:cNvPr id="8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Abschrägung 2">
            <a:hlinkClick r:id="rId2" action="ppaction://hlinksldjump"/>
          </p:cNvPr>
          <p:cNvSpPr/>
          <p:nvPr/>
        </p:nvSpPr>
        <p:spPr>
          <a:xfrm>
            <a:off x="6405723" y="4087597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786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Note that in this experiment, you should leave the home position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After the beep,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Before the clock completes a full revolution.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Leaving the home position before the beep</a:t>
            </a:r>
          </a:p>
          <a:p>
            <a:pPr lvl="1"/>
            <a:r>
              <a:rPr lang="en-US"/>
              <a:t>Leaving the chosen circle before it disappears</a:t>
            </a:r>
          </a:p>
          <a:p>
            <a:pPr lvl="1"/>
            <a:r>
              <a:rPr lang="en-US"/>
              <a:t>Entering the chosen circle </a:t>
            </a:r>
            <a:r>
              <a:rPr lang="en-US">
                <a:solidFill>
                  <a:srgbClr val="FF6600"/>
                </a:solidFill>
              </a:rPr>
              <a:t>after the clock has completed a full revolution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Bevel 12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entering</a:t>
            </a:r>
            <a:r>
              <a:rPr lang="de-DE" sz="14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the</a:t>
            </a:r>
            <a:r>
              <a:rPr lang="de-DE" sz="14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chosen</a:t>
            </a:r>
            <a:r>
              <a:rPr lang="de-DE" sz="14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circle</a:t>
            </a:r>
            <a:r>
              <a:rPr lang="de-DE" sz="14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br>
              <a:rPr lang="de-DE" sz="14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after the clock has completed a full revolution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8640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argEnterTimeout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Note that in this experiment, you should leave the home position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After the beep,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Before the clock completes a full revolution.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Leaving the home position before the beep</a:t>
            </a:r>
          </a:p>
          <a:p>
            <a:pPr lvl="1"/>
            <a:r>
              <a:rPr lang="en-US"/>
              <a:t>Leaving the chosen circle before it disappears</a:t>
            </a:r>
          </a:p>
          <a:p>
            <a:pPr lvl="1"/>
            <a:r>
              <a:rPr lang="en-US"/>
              <a:t>Entering the chosen circle </a:t>
            </a:r>
            <a:r>
              <a:rPr lang="en-US">
                <a:solidFill>
                  <a:srgbClr val="FF6600"/>
                </a:solidFill>
              </a:rPr>
              <a:t>after the clock has completed a full revolution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340812" y="2922561"/>
            <a:ext cx="6629851" cy="276999"/>
          </a:xfrm>
        </p:spPr>
        <p:txBody>
          <a:bodyPr/>
          <a:lstStyle/>
          <a:p>
            <a:r>
              <a:rPr lang="en-US"/>
              <a:t>Here is an example of entering the chosen circle after the clock has completed a full revolution…</a:t>
            </a:r>
          </a:p>
        </p:txBody>
      </p:sp>
    </p:spTree>
    <p:extLst>
      <p:ext uri="{BB962C8B-B14F-4D97-AF65-F5344CB8AC3E}">
        <p14:creationId xmlns:p14="http://schemas.microsoft.com/office/powerpoint/2010/main" val="1043577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 txBox="1">
            <a:spLocks/>
          </p:cNvSpPr>
          <p:nvPr/>
        </p:nvSpPr>
        <p:spPr>
          <a:xfrm>
            <a:off x="406400" y="502075"/>
            <a:ext cx="8331200" cy="59461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That’s all</a:t>
            </a:r>
            <a:r>
              <a:rPr kumimoji="0" lang="en-US" sz="200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 for this experiment!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baseline="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This was a lot of information.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 It is crucial that you understand the instructions. If something is not clear you can either …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watch a section again to review: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700" dirty="0" smtClean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How to report the time you made the decision</a:t>
            </a: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How to understand the feedback</a:t>
            </a: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Where to look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Why you would lose a point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endParaRPr lang="en-US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or </a:t>
            </a:r>
            <a:r>
              <a:rPr lang="en-US" sz="2000" dirty="0" smtClean="0">
                <a:solidFill>
                  <a:srgbClr val="FF6600"/>
                </a:solidFill>
                <a:latin typeface="Helvetica Neue Light"/>
                <a:cs typeface="Helvetica Neue Light"/>
              </a:rPr>
              <a:t>ask the assistant!</a:t>
            </a:r>
          </a:p>
          <a:p>
            <a:pPr lvl="1">
              <a:spcBef>
                <a:spcPct val="20000"/>
              </a:spcBef>
              <a:defRPr/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lvl="1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		</a:t>
            </a:r>
          </a:p>
          <a:p>
            <a:pPr lvl="1">
              <a:spcBef>
                <a:spcPct val="20000"/>
              </a:spcBef>
              <a:defRPr/>
            </a:pP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Only if everything is clear, press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Abschrägung 3">
            <a:hlinkClick r:id="rId2" action="ppaction://hlinksldjump"/>
          </p:cNvPr>
          <p:cNvSpPr/>
          <p:nvPr/>
        </p:nvSpPr>
        <p:spPr>
          <a:xfrm>
            <a:off x="6620244" y="2806519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>
            <a:hlinkClick r:id="rId3" action="ppaction://hlinksldjump"/>
          </p:cNvPr>
          <p:cNvSpPr/>
          <p:nvPr/>
        </p:nvSpPr>
        <p:spPr>
          <a:xfrm>
            <a:off x="6620244" y="3092537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schrägung 8">
            <a:hlinkClick r:id="" action="ppaction://hlinkshowjump?jump=lastslide"/>
          </p:cNvPr>
          <p:cNvSpPr/>
          <p:nvPr/>
        </p:nvSpPr>
        <p:spPr>
          <a:xfrm>
            <a:off x="3946811" y="5820323"/>
            <a:ext cx="1250378" cy="408745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Done</a:t>
            </a:r>
            <a:endParaRPr lang="de-DE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0" name="Abschrägung 5">
            <a:hlinkClick r:id="rId4" action="ppaction://hlinksldjump"/>
          </p:cNvPr>
          <p:cNvSpPr/>
          <p:nvPr/>
        </p:nvSpPr>
        <p:spPr>
          <a:xfrm>
            <a:off x="6620244" y="3378555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schrägung 5">
            <a:hlinkClick r:id="rId5" action="ppaction://hlinksldjump"/>
          </p:cNvPr>
          <p:cNvSpPr/>
          <p:nvPr/>
        </p:nvSpPr>
        <p:spPr>
          <a:xfrm>
            <a:off x="6620244" y="3664574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374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55" y="1529617"/>
            <a:ext cx="1547781" cy="15334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66855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  <a:latin typeface="Apple Chancery"/>
                <a:cs typeface="Apple Chancery"/>
              </a:rPr>
              <a:t>END</a:t>
            </a:r>
            <a:endParaRPr lang="de-DE" dirty="0">
              <a:solidFill>
                <a:schemeClr val="tx1"/>
              </a:solidFill>
              <a:latin typeface="Apple Chancery"/>
              <a:cs typeface="Apple Chancery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976365"/>
            <a:ext cx="8229600" cy="3149798"/>
          </a:xfrm>
        </p:spPr>
        <p:txBody>
          <a:bodyPr/>
          <a:lstStyle/>
          <a:p>
            <a:pPr algn="ctr">
              <a:buNone/>
            </a:pP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  <a:p>
            <a:pPr algn="ctr">
              <a:buNone/>
            </a:pPr>
            <a:r>
              <a:rPr lang="de-DE" dirty="0" err="1" smtClean="0">
                <a:latin typeface="Apple Chancery"/>
                <a:cs typeface="Apple Chancery"/>
              </a:rPr>
              <a:t>Th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ank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for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participation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!</a:t>
            </a: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87797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7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" y="3529678"/>
            <a:ext cx="9143999" cy="1688867"/>
          </a:xfrm>
        </p:spPr>
        <p:txBody>
          <a:bodyPr>
            <a:noAutofit/>
          </a:bodyPr>
          <a:lstStyle/>
          <a:p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/>
            </a:r>
            <a:b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</a:br>
            <a:r>
              <a:rPr lang="de-DE" sz="360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Welcome </a:t>
            </a:r>
            <a:r>
              <a:rPr lang="de-DE" sz="360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to</a:t>
            </a:r>
            <a:r>
              <a:rPr lang="de-DE" sz="360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360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random</a:t>
            </a:r>
            <a:r>
              <a:rPr lang="de-DE" sz="360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dots</a:t>
            </a:r>
            <a:r>
              <a:rPr lang="de-DE" sz="360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experiment</a:t>
            </a:r>
            <a:r>
              <a:rPr lang="de-DE" sz="360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!</a:t>
            </a:r>
            <a:r>
              <a:rPr lang="de-DE" sz="4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/>
            </a:r>
            <a:br>
              <a:rPr lang="de-DE" sz="4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</a:br>
            <a:r>
              <a:rPr lang="de-DE" sz="4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/>
            </a:r>
            <a:br>
              <a:rPr lang="de-DE" sz="40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</a:br>
            <a:r>
              <a:rPr lang="de-DE" sz="18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sz="32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/>
            </a:r>
            <a:br>
              <a:rPr lang="de-DE" sz="32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</a:br>
            <a:r>
              <a:rPr lang="de-DE" sz="48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/>
            </a:r>
            <a:br>
              <a:rPr lang="de-DE" sz="480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</a:br>
            <a:endParaRPr lang="de-DE" sz="4800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 Neue Light"/>
              <a:cs typeface="Helvetica Neue Light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" y="50456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Click                     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to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navigate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through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presentation</a:t>
            </a:r>
            <a:endParaRPr lang="de-DE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2594821" y="4925649"/>
            <a:ext cx="948253" cy="65506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46800" rtlCol="0" anchor="ctr">
            <a:noAutofit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  <a:latin typeface="Helvetica Neue Light"/>
                <a:cs typeface="Helvetica Neue Light"/>
              </a:rPr>
              <a:t>Next</a:t>
            </a:r>
            <a:endParaRPr lang="de-DE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074" y="773546"/>
            <a:ext cx="1892075" cy="18745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7167498" y="6594803"/>
            <a:ext cx="20111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presented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by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Shadlen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Lab</a:t>
            </a:r>
            <a:endParaRPr lang="en-US" sz="11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63277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/>
              <a:t>The experiment is different from the previous one in one aspect.</a:t>
            </a:r>
          </a:p>
          <a:p>
            <a:pPr lvl="1"/>
            <a:r>
              <a:rPr lang="en-US"/>
              <a:t>Now you move the cursor to the left or right circle</a:t>
            </a:r>
            <a:br>
              <a:rPr lang="en-US"/>
            </a:br>
            <a:r>
              <a:rPr lang="en-US">
                <a:solidFill>
                  <a:srgbClr val="FF6600"/>
                </a:solidFill>
              </a:rPr>
              <a:t>as soon as you are ready with an answer</a:t>
            </a:r>
            <a:br>
              <a:rPr lang="en-US">
                <a:solidFill>
                  <a:srgbClr val="FF6600"/>
                </a:solidFill>
              </a:rPr>
            </a:br>
            <a:r>
              <a:rPr lang="en-US"/>
              <a:t>without waiting for the beep.</a:t>
            </a:r>
          </a:p>
          <a:p>
            <a:pPr marL="0" indent="0">
              <a:buNone/>
            </a:pPr>
            <a:endParaRPr lang="en-US" sz="2000"/>
          </a:p>
          <a:p>
            <a:r>
              <a:rPr lang="en-US" sz="2000"/>
              <a:t>Next, we will explain:</a:t>
            </a:r>
          </a:p>
          <a:p>
            <a:pPr lvl="1"/>
            <a:r>
              <a:rPr lang="en-US" sz="1800"/>
              <a:t>How to report your decision</a:t>
            </a:r>
          </a:p>
          <a:p>
            <a:pPr lvl="1"/>
            <a:r>
              <a:rPr lang="en-US" sz="1800"/>
              <a:t>Why you would lose a point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1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804858"/>
            <a:ext cx="9144000" cy="2117703"/>
          </a:xfrm>
        </p:spPr>
        <p:txBody>
          <a:bodyPr/>
          <a:lstStyle/>
          <a:p>
            <a:r>
              <a:rPr lang="en-US"/>
              <a:t>Indicate your choice about the motion direction of the dots </a:t>
            </a:r>
            <a:br>
              <a:rPr lang="en-US"/>
            </a:br>
            <a:r>
              <a:rPr lang="en-US">
                <a:solidFill>
                  <a:srgbClr val="FF6600"/>
                </a:solidFill>
              </a:rPr>
              <a:t>as soon as you are ready with an answer </a:t>
            </a:r>
            <a:r>
              <a:rPr lang="en-US"/>
              <a:t>without waiting for a beep (there will be no beep). </a:t>
            </a:r>
          </a:p>
          <a:p>
            <a:r>
              <a:rPr lang="en-US"/>
              <a:t>Try to respond as fast and correctly as possible.</a:t>
            </a:r>
          </a:p>
          <a:p>
            <a:r>
              <a:rPr lang="en-US"/>
              <a:t>The dot pattern will disappear as soon as you leave the home position.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report your decision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Bevel 12">
            <a:hlinkClick r:id="" action="ppaction://hlinkshowjump?jump=nextslide"/>
          </p:cNvPr>
          <p:cNvSpPr/>
          <p:nvPr/>
        </p:nvSpPr>
        <p:spPr>
          <a:xfrm>
            <a:off x="2045368" y="4453245"/>
            <a:ext cx="5066634" cy="601579"/>
          </a:xfrm>
          <a:prstGeom prst="beve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6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6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6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6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example response</a:t>
            </a:r>
          </a:p>
        </p:txBody>
      </p:sp>
    </p:spTree>
    <p:extLst>
      <p:ext uri="{BB962C8B-B14F-4D97-AF65-F5344CB8AC3E}">
        <p14:creationId xmlns:p14="http://schemas.microsoft.com/office/powerpoint/2010/main" val="30568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portRight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Indicate your choice about the motion direction of the dots </a:t>
            </a:r>
            <a:br>
              <a:rPr lang="en-US"/>
            </a:br>
            <a:r>
              <a:rPr lang="en-US">
                <a:solidFill>
                  <a:srgbClr val="FF6600"/>
                </a:solidFill>
              </a:rPr>
              <a:t>as soon as you are ready with an answer </a:t>
            </a:r>
            <a:r>
              <a:rPr lang="en-US"/>
              <a:t>without waiting for a beep (there will be no beep). </a:t>
            </a:r>
          </a:p>
          <a:p>
            <a:r>
              <a:rPr lang="en-US"/>
              <a:t>Try to respond as fast and correctly as possible.</a:t>
            </a:r>
          </a:p>
          <a:p>
            <a:r>
              <a:rPr lang="en-US"/>
              <a:t>The dot pattern will disappear as soon as you leave the home position.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report your decision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 demo video…</a:t>
            </a:r>
          </a:p>
        </p:txBody>
      </p:sp>
    </p:spTree>
    <p:extLst>
      <p:ext uri="{BB962C8B-B14F-4D97-AF65-F5344CB8AC3E}">
        <p14:creationId xmlns:p14="http://schemas.microsoft.com/office/powerpoint/2010/main" val="84504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report your decision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To indicate your choice about the direction of the motion:</a:t>
            </a:r>
          </a:p>
          <a:p>
            <a:pPr lvl="1"/>
            <a:r>
              <a:rPr lang="en-US"/>
              <a:t>Wait until you hear a beep.</a:t>
            </a:r>
          </a:p>
          <a:p>
            <a:pPr lvl="1"/>
            <a:r>
              <a:rPr lang="en-US"/>
              <a:t>Move the cursor from the home position to the left or right circle.</a:t>
            </a:r>
          </a:p>
          <a:p>
            <a:pPr lvl="2"/>
            <a:r>
              <a:rPr lang="en-US"/>
              <a:t>If the motion direction was to the left, choose the left circle, and vice versa. </a:t>
            </a:r>
          </a:p>
          <a:p>
            <a:pPr lvl="2"/>
            <a:r>
              <a:rPr lang="en-US"/>
              <a:t>The circle you chose will brighten up when the cursor enters.</a:t>
            </a:r>
          </a:p>
          <a:p>
            <a:pPr lvl="1"/>
            <a:r>
              <a:rPr lang="en-US"/>
              <a:t>Stay within the circle until it disappears.</a:t>
            </a:r>
          </a:p>
        </p:txBody>
      </p:sp>
      <p:sp>
        <p:nvSpPr>
          <p:cNvPr id="12" name="Bevel 11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 to watch how to report your decision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5591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939014" y="2155969"/>
            <a:ext cx="7265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When do you move the cursor to the left or right circle?</a:t>
            </a:r>
            <a:endParaRPr lang="en-US" sz="1600" b="1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2195528" y="2743505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After you hear a beep</a:t>
            </a:r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2195528" y="3558163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As soon as you are ready with an answer</a:t>
            </a:r>
          </a:p>
        </p:txBody>
      </p:sp>
    </p:spTree>
    <p:extLst>
      <p:ext uri="{BB962C8B-B14F-4D97-AF65-F5344CB8AC3E}">
        <p14:creationId xmlns:p14="http://schemas.microsoft.com/office/powerpoint/2010/main" val="1369839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</p:txBody>
      </p:sp>
      <p:sp>
        <p:nvSpPr>
          <p:cNvPr id="6" name="Pfeil nach rechts 2">
            <a:hlinkClick r:id="" action="ppaction://hlinkshowjump?jump=previousslide"/>
          </p:cNvPr>
          <p:cNvSpPr/>
          <p:nvPr/>
        </p:nvSpPr>
        <p:spPr>
          <a:xfrm>
            <a:off x="8058253" y="6054435"/>
            <a:ext cx="931796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03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17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/>
              <a:t>Leaving the home position </a:t>
            </a:r>
            <a:r>
              <a:rPr lang="en-US">
                <a:solidFill>
                  <a:srgbClr val="FF6600"/>
                </a:solidFill>
              </a:rPr>
              <a:t>before the dot pattern appears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Leaving the chosen circle before it disappears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Entering the chosen circle after the clock has completed a full revolution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Bevel 12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/>
            </a:r>
            <a:b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leaving the home position before the dot pattern appears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79994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HomeExitTooEarly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/>
              <a:t>Leaving the home position </a:t>
            </a:r>
            <a:r>
              <a:rPr lang="en-US">
                <a:solidFill>
                  <a:srgbClr val="FF6600"/>
                </a:solidFill>
              </a:rPr>
              <a:t>before the dot pattern appears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Leaving the chosen circle before it disappears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Entering the chosen circle after the clock has completed a full revolution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Blinking or looking elsewhere while the red spot is present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an example of leaving the home position before the dot pattern appears…</a:t>
            </a:r>
          </a:p>
        </p:txBody>
      </p:sp>
    </p:spTree>
    <p:extLst>
      <p:ext uri="{BB962C8B-B14F-4D97-AF65-F5344CB8AC3E}">
        <p14:creationId xmlns:p14="http://schemas.microsoft.com/office/powerpoint/2010/main" val="1460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3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Leaving the home position before the dot pattern appears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Leaving the chosen circle before it disappears</a:t>
            </a:r>
          </a:p>
          <a:p>
            <a:pPr lvl="1"/>
            <a:r>
              <a:rPr lang="en-US"/>
              <a:t>Entering the chosen circle </a:t>
            </a:r>
            <a:r>
              <a:rPr lang="en-US">
                <a:solidFill>
                  <a:srgbClr val="FF6600"/>
                </a:solidFill>
              </a:rPr>
              <a:t>after the clock has completed a full revolution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Bevel 12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entering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the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chosen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circle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b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after the clock has completed a full revolution</a:t>
            </a:r>
          </a:p>
        </p:txBody>
      </p:sp>
    </p:spTree>
    <p:extLst>
      <p:ext uri="{BB962C8B-B14F-4D97-AF65-F5344CB8AC3E}">
        <p14:creationId xmlns:p14="http://schemas.microsoft.com/office/powerpoint/2010/main" val="64956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argEnterTimeout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Leaving the home position before the dot pattern appears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Leaving the chosen circle before it disappears</a:t>
            </a:r>
          </a:p>
          <a:p>
            <a:pPr lvl="1"/>
            <a:r>
              <a:rPr lang="en-US"/>
              <a:t>Entering the chosen circle </a:t>
            </a:r>
            <a:r>
              <a:rPr lang="en-US">
                <a:solidFill>
                  <a:srgbClr val="FF6600"/>
                </a:solidFill>
              </a:rPr>
              <a:t>after the clock has completed a full revolution</a:t>
            </a:r>
          </a:p>
          <a:p>
            <a:pPr lvl="1"/>
            <a:r>
              <a:rPr lang="en-US">
                <a:solidFill>
                  <a:srgbClr val="F2F2F2"/>
                </a:solidFill>
              </a:rPr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340812" y="2922561"/>
            <a:ext cx="6805030" cy="276999"/>
          </a:xfrm>
        </p:spPr>
        <p:txBody>
          <a:bodyPr/>
          <a:lstStyle/>
          <a:p>
            <a:r>
              <a:rPr lang="en-US"/>
              <a:t>Here is an example of entering the chosen circle after the clock has completed a full revolution…</a:t>
            </a:r>
          </a:p>
        </p:txBody>
      </p:sp>
    </p:spTree>
    <p:extLst>
      <p:ext uri="{BB962C8B-B14F-4D97-AF65-F5344CB8AC3E}">
        <p14:creationId xmlns:p14="http://schemas.microsoft.com/office/powerpoint/2010/main" val="1659780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7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 txBox="1">
            <a:spLocks/>
          </p:cNvSpPr>
          <p:nvPr/>
        </p:nvSpPr>
        <p:spPr>
          <a:xfrm>
            <a:off x="406400" y="502075"/>
            <a:ext cx="8331200" cy="59461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 Neue Light"/>
                <a:cs typeface="Helvetica Neue Light"/>
              </a:rPr>
              <a:t>That’s all</a:t>
            </a:r>
            <a:r>
              <a:rPr kumimoji="0" lang="en-US" sz="200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for this experiment!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baseline="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This was a lot of information.</a:t>
            </a: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 It is crucial that you understand the instructions. If something is not clear you can either …</a:t>
            </a:r>
            <a:endParaRPr lang="en-US" sz="20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watch a section again to review: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700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  <a:t>How to </a:t>
            </a:r>
            <a:r>
              <a:rPr lang="en-US" sz="16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report your decision</a:t>
            </a: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  <a:t>Why you would lose a point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endParaRPr lang="en-US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or </a:t>
            </a:r>
            <a:r>
              <a:rPr lang="en-US" sz="2000" dirty="0" smtClean="0">
                <a:solidFill>
                  <a:srgbClr val="FF6600"/>
                </a:solidFill>
                <a:latin typeface="Helvetica Neue Light"/>
                <a:cs typeface="Helvetica Neue Light"/>
              </a:rPr>
              <a:t>ask the assistant!</a:t>
            </a:r>
          </a:p>
          <a:p>
            <a:pPr lvl="1">
              <a:spcBef>
                <a:spcPct val="20000"/>
              </a:spcBef>
              <a:defRPr/>
            </a:pPr>
            <a:endParaRPr lang="en-US" sz="20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lvl="1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		</a:t>
            </a:r>
          </a:p>
          <a:p>
            <a:pPr lvl="1">
              <a:spcBef>
                <a:spcPct val="20000"/>
              </a:spcBef>
              <a:defRPr/>
            </a:pPr>
            <a:endParaRPr lang="en-US" sz="14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Only if everything is clear, press</a:t>
            </a:r>
            <a:endParaRPr lang="en-US" sz="1400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Abschrägung 3">
            <a:hlinkClick r:id="rId2" action="ppaction://hlinksldjump"/>
          </p:cNvPr>
          <p:cNvSpPr/>
          <p:nvPr/>
        </p:nvSpPr>
        <p:spPr>
          <a:xfrm>
            <a:off x="6620244" y="2806519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schrägung 8">
            <a:hlinkClick r:id="" action="ppaction://hlinkshowjump?jump=lastslide"/>
          </p:cNvPr>
          <p:cNvSpPr/>
          <p:nvPr/>
        </p:nvSpPr>
        <p:spPr>
          <a:xfrm>
            <a:off x="3951087" y="5237268"/>
            <a:ext cx="1250378" cy="408745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Done</a:t>
            </a:r>
            <a:endParaRPr lang="de-DE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1" name="Abschrägung 5">
            <a:hlinkClick r:id="rId3" action="ppaction://hlinksldjump"/>
          </p:cNvPr>
          <p:cNvSpPr/>
          <p:nvPr/>
        </p:nvSpPr>
        <p:spPr>
          <a:xfrm>
            <a:off x="6620244" y="3107382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7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55" y="1529617"/>
            <a:ext cx="1547781" cy="15334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66855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  <a:latin typeface="Apple Chancery"/>
                <a:cs typeface="Apple Chancery"/>
              </a:rPr>
              <a:t>END</a:t>
            </a:r>
            <a:endParaRPr lang="de-DE" dirty="0">
              <a:solidFill>
                <a:schemeClr val="tx1"/>
              </a:solidFill>
              <a:latin typeface="Apple Chancery"/>
              <a:cs typeface="Apple Chancery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976365"/>
            <a:ext cx="8229600" cy="3149798"/>
          </a:xfrm>
        </p:spPr>
        <p:txBody>
          <a:bodyPr/>
          <a:lstStyle/>
          <a:p>
            <a:pPr algn="ctr">
              <a:buNone/>
            </a:pP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  <a:p>
            <a:pPr algn="ctr">
              <a:buNone/>
            </a:pPr>
            <a:r>
              <a:rPr lang="de-DE" dirty="0" err="1" smtClean="0">
                <a:latin typeface="Apple Chancery"/>
                <a:cs typeface="Apple Chancery"/>
              </a:rPr>
              <a:t>Th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ank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for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participation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!</a:t>
            </a: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847296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920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portRight2_Hand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To indicate your choice about the direction of the motion:</a:t>
            </a:r>
          </a:p>
          <a:p>
            <a:pPr lvl="1"/>
            <a:r>
              <a:rPr lang="en-US"/>
              <a:t>Wait until you hear a beep.</a:t>
            </a:r>
          </a:p>
          <a:p>
            <a:pPr lvl="1"/>
            <a:r>
              <a:rPr lang="en-US"/>
              <a:t>Move the cursor from the home position to the left or right circle.</a:t>
            </a:r>
          </a:p>
          <a:p>
            <a:pPr lvl="2"/>
            <a:r>
              <a:rPr lang="en-US"/>
              <a:t>If the motion direction was to the left, choose the left circle, and vice versa. </a:t>
            </a:r>
          </a:p>
          <a:p>
            <a:pPr lvl="2"/>
            <a:r>
              <a:rPr lang="en-US"/>
              <a:t>The circle you chose will brighten up when the cursor enters.</a:t>
            </a:r>
          </a:p>
          <a:p>
            <a:pPr lvl="1"/>
            <a:r>
              <a:rPr lang="en-US"/>
              <a:t>Stay within the circle until it disappears.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report your decision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 demo video…</a:t>
            </a:r>
          </a:p>
        </p:txBody>
      </p:sp>
    </p:spTree>
    <p:extLst>
      <p:ext uri="{BB962C8B-B14F-4D97-AF65-F5344CB8AC3E}">
        <p14:creationId xmlns:p14="http://schemas.microsoft.com/office/powerpoint/2010/main" val="986886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bschrägung 2">
            <a:hlinkClick r:id="rId2" action="ppaction://hlinksldjump"/>
          </p:cNvPr>
          <p:cNvSpPr/>
          <p:nvPr/>
        </p:nvSpPr>
        <p:spPr>
          <a:xfrm>
            <a:off x="6405723" y="4062180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you know how to report the direction of motion?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watch again by clicking here: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earn one point when your motion direction choice was correct.</a:t>
            </a:r>
          </a:p>
          <a:p>
            <a:r>
              <a:rPr lang="en-US"/>
              <a:t>You lose one point otherwise.</a:t>
            </a:r>
          </a:p>
          <a:p>
            <a:r>
              <a:rPr lang="en-US"/>
              <a:t>Your score starts from 50.</a:t>
            </a:r>
          </a:p>
          <a:p>
            <a:r>
              <a:rPr lang="en-US"/>
              <a:t>You will also receive audio feedback.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Bevel 10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 </a:t>
            </a:r>
            <a:r>
              <a:rPr lang="de-DE" sz="1400" dirty="0">
                <a:solidFill>
                  <a:srgbClr val="FF6600"/>
                </a:solidFill>
                <a:latin typeface="Helvetica Neue Light"/>
                <a:cs typeface="Helvetica Neue Light"/>
              </a:rPr>
              <a:t>correct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answer</a:t>
            </a:r>
          </a:p>
        </p:txBody>
      </p:sp>
    </p:spTree>
    <p:extLst>
      <p:ext uri="{BB962C8B-B14F-4D97-AF65-F5344CB8AC3E}">
        <p14:creationId xmlns:p14="http://schemas.microsoft.com/office/powerpoint/2010/main" val="428743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rrectRight51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earn one point when your motion direction choice was correct.</a:t>
            </a:r>
          </a:p>
          <a:p>
            <a:r>
              <a:rPr lang="en-US"/>
              <a:t>You lose one point otherwise.</a:t>
            </a:r>
          </a:p>
          <a:p>
            <a:r>
              <a:rPr lang="en-US"/>
              <a:t>Your score starts from 50.</a:t>
            </a:r>
          </a:p>
          <a:p>
            <a:r>
              <a:rPr lang="en-US"/>
              <a:t>You will also receive audio feedback.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 demo video…</a:t>
            </a:r>
          </a:p>
        </p:txBody>
      </p:sp>
    </p:spTree>
    <p:extLst>
      <p:ext uri="{BB962C8B-B14F-4D97-AF65-F5344CB8AC3E}">
        <p14:creationId xmlns:p14="http://schemas.microsoft.com/office/powerpoint/2010/main" val="3742538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earn one point when your motion direction choice was correct.</a:t>
            </a:r>
          </a:p>
          <a:p>
            <a:r>
              <a:rPr lang="en-US"/>
              <a:t>You lose one point otherwise.</a:t>
            </a:r>
          </a:p>
          <a:p>
            <a:r>
              <a:rPr lang="en-US"/>
              <a:t>Your score starts from 50.</a:t>
            </a:r>
          </a:p>
          <a:p>
            <a:r>
              <a:rPr lang="en-US"/>
              <a:t>You will also receive audio feedback.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Bevel 10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 </a:t>
            </a:r>
            <a:r>
              <a:rPr lang="de-DE" sz="1400" dirty="0">
                <a:solidFill>
                  <a:srgbClr val="FF6600"/>
                </a:solidFill>
                <a:latin typeface="Helvetica Neue Light"/>
                <a:cs typeface="Helvetica Neue Light"/>
              </a:rPr>
              <a:t>wrong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answer</a:t>
            </a:r>
          </a:p>
        </p:txBody>
      </p:sp>
    </p:spTree>
    <p:extLst>
      <p:ext uri="{BB962C8B-B14F-4D97-AF65-F5344CB8AC3E}">
        <p14:creationId xmlns:p14="http://schemas.microsoft.com/office/powerpoint/2010/main" val="254495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portWrongLeft49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earn one point when your motion direction choice was correct.</a:t>
            </a:r>
          </a:p>
          <a:p>
            <a:r>
              <a:rPr lang="en-US"/>
              <a:t>You lose one point otherwise.</a:t>
            </a:r>
          </a:p>
          <a:p>
            <a:r>
              <a:rPr lang="en-US"/>
              <a:t>Your score starts from 50.</a:t>
            </a:r>
          </a:p>
          <a:p>
            <a:r>
              <a:rPr lang="en-US"/>
              <a:t>You will also receive audio feedback.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 demo video…</a:t>
            </a:r>
          </a:p>
        </p:txBody>
      </p:sp>
    </p:spTree>
    <p:extLst>
      <p:ext uri="{BB962C8B-B14F-4D97-AF65-F5344CB8AC3E}">
        <p14:creationId xmlns:p14="http://schemas.microsoft.com/office/powerpoint/2010/main" val="312192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you know what the feedback means?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watch again by clicking here:</a:t>
            </a:r>
          </a:p>
        </p:txBody>
      </p:sp>
      <p:sp>
        <p:nvSpPr>
          <p:cNvPr id="7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Abschrägung 2">
            <a:hlinkClick r:id="rId2" action="ppaction://hlinksldjump"/>
          </p:cNvPr>
          <p:cNvSpPr/>
          <p:nvPr/>
        </p:nvSpPr>
        <p:spPr>
          <a:xfrm>
            <a:off x="6405723" y="4087597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8153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The experiment consists of many short games.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Here we will explain with short videos:</a:t>
            </a:r>
          </a:p>
          <a:p>
            <a:pPr lvl="1"/>
            <a:r>
              <a:rPr lang="en-US"/>
              <a:t>How to start a game</a:t>
            </a:r>
          </a:p>
          <a:p>
            <a:pPr lvl="1"/>
            <a:r>
              <a:rPr lang="en-US"/>
              <a:t>How to play the game</a:t>
            </a:r>
          </a:p>
          <a:p>
            <a:pPr lvl="1"/>
            <a:r>
              <a:rPr lang="en-US"/>
              <a:t>How to understand the feedback</a:t>
            </a:r>
          </a:p>
          <a:p>
            <a:pPr lvl="1"/>
            <a:r>
              <a:rPr lang="en-US"/>
              <a:t>Where to look</a:t>
            </a:r>
          </a:p>
          <a:p>
            <a:pPr lvl="1"/>
            <a:r>
              <a:rPr lang="en-US"/>
              <a:t>Why you would lose a point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7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track the position of your eyes during the experiment.</a:t>
            </a:r>
          </a:p>
          <a:p>
            <a:r>
              <a:rPr lang="en-US"/>
              <a:t>When the pen enters the home position, a small red spot appears at the center of the screen.</a:t>
            </a:r>
          </a:p>
          <a:p>
            <a:r>
              <a:rPr lang="en-US">
                <a:solidFill>
                  <a:srgbClr val="FF6600"/>
                </a:solidFill>
              </a:rPr>
              <a:t>Look directly at the red spot the whole time it is present.</a:t>
            </a:r>
          </a:p>
          <a:p>
            <a:r>
              <a:rPr lang="en-US"/>
              <a:t>The spot brightens slightly when you look at it.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look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Bevel 14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here and try looking at the red spot </a:t>
            </a:r>
            <a:b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the whole time it is present</a:t>
            </a:r>
          </a:p>
        </p:txBody>
      </p:sp>
    </p:spTree>
    <p:extLst>
      <p:ext uri="{BB962C8B-B14F-4D97-AF65-F5344CB8AC3E}">
        <p14:creationId xmlns:p14="http://schemas.microsoft.com/office/powerpoint/2010/main" val="328032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rrectLeft51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track the position of your eyes during the experiment.</a:t>
            </a:r>
          </a:p>
          <a:p>
            <a:r>
              <a:rPr lang="en-US"/>
              <a:t>When the pen enters the home position, a small red spot appears at the center of the screen.</a:t>
            </a:r>
          </a:p>
          <a:p>
            <a:r>
              <a:rPr lang="en-US">
                <a:solidFill>
                  <a:srgbClr val="FF6600"/>
                </a:solidFill>
              </a:rPr>
              <a:t>Look directly at the red spot the whole time it is present.</a:t>
            </a:r>
          </a:p>
          <a:p>
            <a:r>
              <a:rPr lang="en-US"/>
              <a:t>The spot brightens slightly when you look at it.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look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Try looking at the red spot the whole time it is present.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631564" y="4255531"/>
            <a:ext cx="2849945" cy="314815"/>
            <a:chOff x="4798027" y="2968053"/>
            <a:chExt cx="2849945" cy="314815"/>
          </a:xfrm>
        </p:grpSpPr>
        <p:cxnSp>
          <p:nvCxnSpPr>
            <p:cNvPr id="14" name="Straight Arrow Connector 13"/>
            <p:cNvCxnSpPr/>
            <p:nvPr/>
          </p:nvCxnSpPr>
          <p:spPr>
            <a:xfrm flipH="1">
              <a:off x="4798027" y="3282868"/>
              <a:ext cx="1761572" cy="0"/>
            </a:xfrm>
            <a:prstGeom prst="straightConnector1">
              <a:avLst/>
            </a:prstGeom>
            <a:ln w="12700">
              <a:solidFill>
                <a:srgbClr val="BFBFB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641133" y="2968053"/>
              <a:ext cx="20068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L</a:t>
              </a:r>
              <a:r>
                <a:rPr lang="en-US" sz="1400" dirty="0" smtClean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ook here</a:t>
              </a:r>
              <a:endParaRPr lang="en-US" sz="1400" dirty="0">
                <a:solidFill>
                  <a:srgbClr val="BFBFBF"/>
                </a:solidFill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046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Did you look at the red spot the whole time it was present?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watch again by clicking here:</a:t>
            </a:r>
          </a:p>
        </p:txBody>
      </p:sp>
      <p:sp>
        <p:nvSpPr>
          <p:cNvPr id="9" name="Abschrägung 2">
            <a:hlinkClick r:id="rId2" action="ppaction://hlinksldjump"/>
          </p:cNvPr>
          <p:cNvSpPr/>
          <p:nvPr/>
        </p:nvSpPr>
        <p:spPr>
          <a:xfrm>
            <a:off x="6405723" y="4087597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7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Leaving the home position before the beep</a:t>
            </a:r>
          </a:p>
          <a:p>
            <a:pPr lvl="1"/>
            <a:r>
              <a:rPr lang="en-US"/>
              <a:t>Leaving the chosen circle before it disappears</a:t>
            </a:r>
          </a:p>
          <a:p>
            <a:pPr lvl="1"/>
            <a:r>
              <a:rPr lang="en-US"/>
              <a:t>Entering the chosen circle too slowly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Bevel 14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b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leaving the home position before the beep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36195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HomeExitTooEarly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Leaving the home position before the beep</a:t>
            </a:r>
          </a:p>
          <a:p>
            <a:pPr lvl="1"/>
            <a:r>
              <a:rPr lang="en-US"/>
              <a:t>Leaving the chosen circle before it disappears</a:t>
            </a:r>
          </a:p>
          <a:p>
            <a:pPr lvl="1"/>
            <a:r>
              <a:rPr lang="en-US"/>
              <a:t>Entering the chosen circle too slowly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an example of leaving the home position before the beep…</a:t>
            </a:r>
          </a:p>
        </p:txBody>
      </p:sp>
    </p:spTree>
    <p:extLst>
      <p:ext uri="{BB962C8B-B14F-4D97-AF65-F5344CB8AC3E}">
        <p14:creationId xmlns:p14="http://schemas.microsoft.com/office/powerpoint/2010/main" val="864004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chemeClr val="bg1">
                    <a:lumMod val="95000"/>
                  </a:schemeClr>
                </a:solidFill>
              </a:rPr>
              <a:t>Leaving the home position before the beep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Leaving the chosen circle before it disappears</a:t>
            </a:r>
          </a:p>
          <a:p>
            <a:pPr lvl="1"/>
            <a:r>
              <a:rPr lang="en-US"/>
              <a:t>Entering the chosen circle too slowly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Bevel 14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b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leaving the chosen circle before it disappears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43712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getExitTooEarly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chemeClr val="bg1">
                    <a:lumMod val="95000"/>
                  </a:schemeClr>
                </a:solidFill>
              </a:rPr>
              <a:t>Leaving the home position before the beep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Leaving the chosen circle before it disappears</a:t>
            </a:r>
          </a:p>
          <a:p>
            <a:pPr lvl="1"/>
            <a:r>
              <a:rPr lang="en-US"/>
              <a:t>Entering the chosen circle too slowly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an example of leaving the chosen circle before it disappears…</a:t>
            </a:r>
          </a:p>
        </p:txBody>
      </p:sp>
    </p:spTree>
    <p:extLst>
      <p:ext uri="{BB962C8B-B14F-4D97-AF65-F5344CB8AC3E}">
        <p14:creationId xmlns:p14="http://schemas.microsoft.com/office/powerpoint/2010/main" val="34766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chemeClr val="bg1">
                    <a:lumMod val="95000"/>
                  </a:schemeClr>
                </a:solidFill>
              </a:rPr>
              <a:t>Leaving the home position before the beep</a:t>
            </a:r>
          </a:p>
          <a:p>
            <a:pPr lvl="1"/>
            <a:r>
              <a:rPr lang="en-US">
                <a:solidFill>
                  <a:schemeClr val="bg1">
                    <a:lumMod val="95000"/>
                  </a:schemeClr>
                </a:solidFill>
              </a:rPr>
              <a:t>Leaving the chosen circle before it disappears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Entering the chosen circle too slowly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Bevel 14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b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entering the chosen circle too slowly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502699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argEnterTooLate_bothCenter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>
                <a:solidFill>
                  <a:schemeClr val="bg1">
                    <a:lumMod val="95000"/>
                  </a:schemeClr>
                </a:solidFill>
              </a:rPr>
              <a:t>Leaving the home position before the beep</a:t>
            </a:r>
          </a:p>
          <a:p>
            <a:pPr lvl="1"/>
            <a:r>
              <a:rPr lang="en-US">
                <a:solidFill>
                  <a:schemeClr val="bg1">
                    <a:lumMod val="95000"/>
                  </a:schemeClr>
                </a:solidFill>
              </a:rPr>
              <a:t>Leaving the chosen circle before it disappears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Entering the chosen circle too slowly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an example of entering the chosen circle too slowly…</a:t>
            </a:r>
          </a:p>
        </p:txBody>
      </p:sp>
    </p:spTree>
    <p:extLst>
      <p:ext uri="{BB962C8B-B14F-4D97-AF65-F5344CB8AC3E}">
        <p14:creationId xmlns:p14="http://schemas.microsoft.com/office/powerpoint/2010/main" val="261226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 txBox="1">
            <a:spLocks/>
          </p:cNvSpPr>
          <p:nvPr/>
        </p:nvSpPr>
        <p:spPr>
          <a:xfrm>
            <a:off x="406400" y="502075"/>
            <a:ext cx="8331200" cy="59461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That’s all</a:t>
            </a:r>
            <a:r>
              <a:rPr kumimoji="0" lang="en-US" sz="200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 for this experiment!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baseline="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This was a lot of information.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 It is crucial that you understand the instructions. If something is not clear you can either …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watch a section again to review: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700" dirty="0" smtClean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H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ow 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to start 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a 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game</a:t>
            </a: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How to 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play 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the 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game</a:t>
            </a: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How to 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understand 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the feedback 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Where to look</a:t>
            </a: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Why you would lose a point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endParaRPr lang="en-US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lvl="1">
              <a:spcBef>
                <a:spcPct val="20000"/>
              </a:spcBef>
              <a:defRPr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	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				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	or </a:t>
            </a:r>
            <a:r>
              <a:rPr lang="en-US" sz="2000" dirty="0" smtClean="0">
                <a:solidFill>
                  <a:srgbClr val="FF6600"/>
                </a:solidFill>
                <a:latin typeface="Helvetica Neue Light"/>
                <a:cs typeface="Helvetica Neue Light"/>
              </a:rPr>
              <a:t>ask the assistant!</a:t>
            </a:r>
          </a:p>
          <a:p>
            <a:pPr lvl="1">
              <a:spcBef>
                <a:spcPct val="20000"/>
              </a:spcBef>
              <a:defRPr/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lvl="1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		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Only if everything is clear, press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3" name="Abschrägung 2">
            <a:hlinkClick r:id="rId2" action="ppaction://hlinksldjump"/>
          </p:cNvPr>
          <p:cNvSpPr/>
          <p:nvPr/>
        </p:nvSpPr>
        <p:spPr>
          <a:xfrm>
            <a:off x="6620244" y="2807465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Abschrägung 3">
            <a:hlinkClick r:id="rId3" action="ppaction://hlinksldjump"/>
          </p:cNvPr>
          <p:cNvSpPr/>
          <p:nvPr/>
        </p:nvSpPr>
        <p:spPr>
          <a:xfrm>
            <a:off x="6620244" y="3093483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>
            <a:hlinkClick r:id="rId4" action="ppaction://hlinksldjump"/>
          </p:cNvPr>
          <p:cNvSpPr/>
          <p:nvPr/>
        </p:nvSpPr>
        <p:spPr>
          <a:xfrm>
            <a:off x="6620244" y="3379501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schrägung 5">
            <a:hlinkClick r:id="rId5" action="ppaction://hlinksldjump"/>
          </p:cNvPr>
          <p:cNvSpPr/>
          <p:nvPr/>
        </p:nvSpPr>
        <p:spPr>
          <a:xfrm>
            <a:off x="6620244" y="3665519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schrägung 5">
            <a:hlinkClick r:id="rId6" action="ppaction://hlinksldjump"/>
          </p:cNvPr>
          <p:cNvSpPr/>
          <p:nvPr/>
        </p:nvSpPr>
        <p:spPr>
          <a:xfrm>
            <a:off x="6620244" y="3951538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Abschrägung 8">
            <a:hlinkClick r:id="" action="ppaction://hlinkshowjump?jump=lastslide"/>
          </p:cNvPr>
          <p:cNvSpPr/>
          <p:nvPr/>
        </p:nvSpPr>
        <p:spPr>
          <a:xfrm>
            <a:off x="3946811" y="5820323"/>
            <a:ext cx="1250378" cy="408745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Done</a:t>
            </a:r>
            <a:endParaRPr lang="de-DE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451304"/>
            <a:ext cx="914400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spcBef>
                <a:spcPct val="20000"/>
              </a:spcBef>
              <a:buFontTx/>
              <a:buChar char="-"/>
              <a:defRPr/>
            </a:pPr>
            <a:endParaRPr lang="en-US" b="1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In the experiment, you will use a tablet and pen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like these to give your responses.</a:t>
            </a:r>
          </a:p>
          <a:p>
            <a:pPr marL="457200" indent="-457200" algn="ctr">
              <a:spcBef>
                <a:spcPct val="20000"/>
              </a:spcBef>
              <a:buFontTx/>
              <a:buChar char="-"/>
              <a:defRPr/>
            </a:pPr>
            <a:endParaRPr lang="en-US" b="1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457200" indent="-457200" algn="ctr">
              <a:spcBef>
                <a:spcPct val="20000"/>
              </a:spcBef>
              <a:buFontTx/>
              <a:buChar char="-"/>
              <a:defRPr/>
            </a:pPr>
            <a:endParaRPr lang="en-US" b="1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457200" indent="-457200" algn="ctr">
              <a:spcBef>
                <a:spcPct val="20000"/>
              </a:spcBef>
              <a:defRPr/>
            </a:pPr>
            <a:endParaRPr lang="en-US" b="1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457200" indent="-457200" algn="ctr">
              <a:spcBef>
                <a:spcPct val="20000"/>
              </a:spcBef>
              <a:defRPr/>
            </a:pPr>
            <a:endParaRPr lang="en-US" b="1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8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  <a:latin typeface="Helvetica Neue Light"/>
                <a:cs typeface="Helvetica Neue Light"/>
              </a:rPr>
              <a:t>Next</a:t>
            </a:r>
            <a:endParaRPr lang="de-DE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4377011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Helvetica Neue Light"/>
                <a:cs typeface="Helvetica Neue Light"/>
              </a:rPr>
              <a:t>Keep the pen tip in contact with the tablet surface at all time.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Helvetica Neue Light"/>
              <a:cs typeface="Helvetica Neue Light"/>
            </a:endParaRPr>
          </a:p>
          <a:p>
            <a:pPr algn="ctr"/>
            <a:endParaRPr lang="en-US" b="1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Hold the</a:t>
            </a: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 pen the same way you hold a regular pen,</a:t>
            </a: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/>
            </a:r>
            <a:b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</a:b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that is, with </a:t>
            </a: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the </a:t>
            </a: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dominant hand.</a:t>
            </a: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/>
            </a:r>
            <a:b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</a:br>
            <a:endParaRPr lang="en-US" b="1" dirty="0">
              <a:latin typeface="Helvetica Neue Light"/>
              <a:cs typeface="Helvetica Neue Ligh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4415" t="5570" r="7573" b="5570"/>
          <a:stretch/>
        </p:blipFill>
        <p:spPr>
          <a:xfrm>
            <a:off x="2523113" y="1583298"/>
            <a:ext cx="4097774" cy="274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06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110" y="1529617"/>
            <a:ext cx="1547781" cy="15334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66855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  <a:latin typeface="Apple Chancery"/>
                <a:cs typeface="Apple Chancery"/>
              </a:rPr>
              <a:t>END</a:t>
            </a:r>
            <a:endParaRPr lang="de-DE" dirty="0">
              <a:solidFill>
                <a:schemeClr val="tx1"/>
              </a:solidFill>
              <a:latin typeface="Apple Chancery"/>
              <a:cs typeface="Apple Chancery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976365"/>
            <a:ext cx="8229600" cy="3149798"/>
          </a:xfrm>
        </p:spPr>
        <p:txBody>
          <a:bodyPr/>
          <a:lstStyle/>
          <a:p>
            <a:pPr algn="ctr">
              <a:buNone/>
            </a:pP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  <a:p>
            <a:pPr algn="ctr">
              <a:buNone/>
            </a:pPr>
            <a:r>
              <a:rPr lang="de-DE" dirty="0" err="1" smtClean="0">
                <a:latin typeface="Apple Chancery"/>
                <a:cs typeface="Apple Chancery"/>
              </a:rPr>
              <a:t>Th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ank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for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participation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!</a:t>
            </a: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" y="3529678"/>
            <a:ext cx="9143999" cy="1688867"/>
          </a:xfrm>
        </p:spPr>
        <p:txBody>
          <a:bodyPr>
            <a:noAutofit/>
          </a:bodyPr>
          <a:lstStyle/>
          <a:p>
            <a: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Welcome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to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random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dots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experiment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!</a:t>
            </a: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1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endParaRPr lang="de-DE" sz="4800" b="0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" y="50456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Click                  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to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navigate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through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presentation</a:t>
            </a:r>
            <a:endParaRPr lang="de-DE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2594821" y="4925649"/>
            <a:ext cx="948253" cy="65506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46800" rtlCol="0" anchor="ctr">
            <a:noAutofit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  <a:latin typeface="Helvetica Neue Light"/>
                <a:cs typeface="Helvetica Neue Light"/>
              </a:rPr>
              <a:t>Next</a:t>
            </a:r>
            <a:endParaRPr lang="de-DE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074" y="773546"/>
            <a:ext cx="1892075" cy="18745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7167498" y="6594803"/>
            <a:ext cx="20111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presented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by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Shadlen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Lab</a:t>
            </a:r>
            <a:endParaRPr lang="en-US" sz="11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1208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In this session, you will practice reporting time, using a “clock.”</a:t>
            </a:r>
          </a:p>
          <a:p>
            <a:pPr lvl="1"/>
            <a:r>
              <a:rPr lang="en-US"/>
              <a:t>You will hear a high-pitched beep at a random time.</a:t>
            </a:r>
          </a:p>
          <a:p>
            <a:pPr lvl="1"/>
            <a:r>
              <a:rPr lang="en-US"/>
              <a:t>You will be asked to report the </a:t>
            </a:r>
            <a:r>
              <a:rPr lang="en-US">
                <a:solidFill>
                  <a:srgbClr val="FF6600"/>
                </a:solidFill>
              </a:rPr>
              <a:t>time you heard the beep.</a:t>
            </a:r>
          </a:p>
          <a:p>
            <a:pPr marL="0" indent="0">
              <a:buNone/>
            </a:pPr>
            <a:endParaRPr lang="en-US"/>
          </a:p>
          <a:p>
            <a:r>
              <a:rPr lang="en-US"/>
              <a:t>Next, we will explain:</a:t>
            </a:r>
          </a:p>
          <a:p>
            <a:pPr lvl="1"/>
            <a:r>
              <a:rPr lang="en-US"/>
              <a:t>How to report the time you heard the beep.</a:t>
            </a:r>
          </a:p>
          <a:p>
            <a:pPr lvl="1"/>
            <a:r>
              <a:rPr lang="en-US"/>
              <a:t>How to understand the feedback </a:t>
            </a:r>
          </a:p>
          <a:p>
            <a:pPr lvl="1"/>
            <a:r>
              <a:rPr lang="en-US"/>
              <a:t>Where to look</a:t>
            </a:r>
          </a:p>
          <a:p>
            <a:pPr lvl="1"/>
            <a:r>
              <a:rPr lang="en-US"/>
              <a:t>Why you would lose a point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20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939014" y="1229623"/>
            <a:ext cx="7265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What time do you need to report?</a:t>
            </a:r>
            <a:endParaRPr lang="en-US" sz="1600" b="1" dirty="0" smtClean="0">
              <a:solidFill>
                <a:srgbClr val="FF66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2195528" y="182802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first saw the small dots</a:t>
            </a:r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2195528" y="346849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heard the beep</a:t>
            </a:r>
          </a:p>
        </p:txBody>
      </p:sp>
      <p:sp>
        <p:nvSpPr>
          <p:cNvPr id="12" name="Rectangle 11">
            <a:hlinkClick r:id="" action="ppaction://hlinkshowjump?jump=nextslide"/>
          </p:cNvPr>
          <p:cNvSpPr/>
          <p:nvPr/>
        </p:nvSpPr>
        <p:spPr>
          <a:xfrm>
            <a:off x="2195528" y="2648255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left the home position</a:t>
            </a:r>
          </a:p>
        </p:txBody>
      </p:sp>
      <p:sp>
        <p:nvSpPr>
          <p:cNvPr id="13" name="Rectangle 12">
            <a:hlinkClick r:id="" action="ppaction://hlinkshowjump?jump=nextslide"/>
          </p:cNvPr>
          <p:cNvSpPr/>
          <p:nvPr/>
        </p:nvSpPr>
        <p:spPr>
          <a:xfrm>
            <a:off x="2195528" y="4290255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entered the circle</a:t>
            </a:r>
          </a:p>
        </p:txBody>
      </p:sp>
      <p:sp>
        <p:nvSpPr>
          <p:cNvPr id="15" name="Rectangle 14">
            <a:hlinkClick r:id="" action="ppaction://hlinkshowjump?jump=nextslide"/>
          </p:cNvPr>
          <p:cNvSpPr/>
          <p:nvPr/>
        </p:nvSpPr>
        <p:spPr>
          <a:xfrm>
            <a:off x="2195528" y="510896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Any of the above</a:t>
            </a:r>
          </a:p>
        </p:txBody>
      </p:sp>
    </p:spTree>
    <p:extLst>
      <p:ext uri="{BB962C8B-B14F-4D97-AF65-F5344CB8AC3E}">
        <p14:creationId xmlns:p14="http://schemas.microsoft.com/office/powerpoint/2010/main" val="171428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</p:txBody>
      </p:sp>
      <p:sp>
        <p:nvSpPr>
          <p:cNvPr id="6" name="Pfeil nach rechts 2">
            <a:hlinkClick r:id="" action="ppaction://hlinkshowjump?jump=previousslide"/>
          </p:cNvPr>
          <p:cNvSpPr/>
          <p:nvPr/>
        </p:nvSpPr>
        <p:spPr>
          <a:xfrm>
            <a:off x="8058253" y="6054435"/>
            <a:ext cx="931796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55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37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A clock hand will revolve at the center of the moving dots.</a:t>
            </a:r>
          </a:p>
          <a:p>
            <a:r>
              <a:rPr lang="en-US"/>
              <a:t>You will hear a beep at a random time.</a:t>
            </a:r>
          </a:p>
          <a:p>
            <a:r>
              <a:rPr lang="en-US">
                <a:solidFill>
                  <a:srgbClr val="FF6600"/>
                </a:solidFill>
              </a:rPr>
              <a:t>Please try to remember the exact position of the clock hand </a:t>
            </a:r>
            <a:br>
              <a:rPr lang="en-US">
                <a:solidFill>
                  <a:srgbClr val="FF6600"/>
                </a:solidFill>
              </a:rPr>
            </a:br>
            <a:r>
              <a:rPr lang="en-US">
                <a:solidFill>
                  <a:srgbClr val="FF6600"/>
                </a:solidFill>
              </a:rPr>
              <a:t>at the moment you heard a beep.</a:t>
            </a:r>
          </a:p>
          <a:p>
            <a:r>
              <a:rPr lang="en-US"/>
              <a:t>To help you remember the time, there is a small tick mark on the clock that indicates the position when the clock first appeared.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Memorizing the time of the beep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Bevel 9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and try to remember</a:t>
            </a:r>
            <a:b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the exact position of the clock hand </a:t>
            </a:r>
            <a:b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at the moment you heard the beep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7363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eepOnly_Correct_beep_YK_test_beepOnly_longDelay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0812" y="2930166"/>
            <a:ext cx="6462696" cy="3631900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A clock hand will revolve at the center of the moving dots.</a:t>
            </a:r>
          </a:p>
          <a:p>
            <a:r>
              <a:rPr lang="en-US"/>
              <a:t>You will hear a beep at a random time.</a:t>
            </a:r>
          </a:p>
          <a:p>
            <a:r>
              <a:rPr lang="en-US">
                <a:solidFill>
                  <a:srgbClr val="FF6600"/>
                </a:solidFill>
              </a:rPr>
              <a:t>Please try to remember the exact position of the clock hand </a:t>
            </a:r>
            <a:br>
              <a:rPr lang="en-US">
                <a:solidFill>
                  <a:srgbClr val="FF6600"/>
                </a:solidFill>
              </a:rPr>
            </a:br>
            <a:r>
              <a:rPr lang="en-US">
                <a:solidFill>
                  <a:srgbClr val="FF6600"/>
                </a:solidFill>
              </a:rPr>
              <a:t>at the moment you heard a beep.</a:t>
            </a:r>
          </a:p>
          <a:p>
            <a:r>
              <a:rPr lang="en-US"/>
              <a:t>To help you remember the time, there is a small tick mark on the clock that indicates the position when the clock first appeared.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Memorizing the time of the beep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>
          <a:xfrm>
            <a:off x="1340812" y="2645562"/>
            <a:ext cx="6462377" cy="276999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Try to remember the position of the clock hand when you heard the beep.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73703" y="3708094"/>
            <a:ext cx="2596507" cy="276999"/>
            <a:chOff x="5397566" y="2986345"/>
            <a:chExt cx="2245592" cy="276999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5487213" y="3249363"/>
              <a:ext cx="2155945" cy="0"/>
            </a:xfrm>
            <a:prstGeom prst="straightConnector1">
              <a:avLst/>
            </a:prstGeom>
            <a:ln w="12700">
              <a:solidFill>
                <a:srgbClr val="BFBFB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397566" y="2986345"/>
              <a:ext cx="20068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The clock first appeared here</a:t>
              </a:r>
              <a:endParaRPr lang="en-US" sz="1200" dirty="0">
                <a:solidFill>
                  <a:srgbClr val="BFBFBF"/>
                </a:solidFill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754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bschrägung 2">
            <a:hlinkClick r:id="rId2" action="ppaction://hlinksldjump"/>
          </p:cNvPr>
          <p:cNvSpPr/>
          <p:nvPr/>
        </p:nvSpPr>
        <p:spPr>
          <a:xfrm>
            <a:off x="7092726" y="4842850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>
              <a:latin typeface="Helvetica Neue Light"/>
              <a:cs typeface="Helvetica Neue Ligh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848741" y="2524395"/>
            <a:ext cx="1127409" cy="1127409"/>
            <a:chOff x="3848741" y="2446647"/>
            <a:chExt cx="1127409" cy="1127409"/>
          </a:xfrm>
        </p:grpSpPr>
        <p:sp>
          <p:nvSpPr>
            <p:cNvPr id="2" name="Oval 1"/>
            <p:cNvSpPr/>
            <p:nvPr/>
          </p:nvSpPr>
          <p:spPr>
            <a:xfrm>
              <a:off x="3848741" y="2446647"/>
              <a:ext cx="1127409" cy="1127409"/>
            </a:xfrm>
            <a:prstGeom prst="ellipse">
              <a:avLst/>
            </a:prstGeom>
            <a:noFill/>
            <a:ln w="28575" cmpd="sng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 flipV="1">
              <a:off x="3871558" y="2835051"/>
              <a:ext cx="294713" cy="91260"/>
            </a:xfrm>
            <a:prstGeom prst="line">
              <a:avLst/>
            </a:prstGeom>
            <a:ln w="28575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Pfeil nach rechts 3">
            <a:hlinkClick r:id="" action="ppaction://hlinkshowjump?jump=nextslide"/>
          </p:cNvPr>
          <p:cNvSpPr/>
          <p:nvPr/>
        </p:nvSpPr>
        <p:spPr>
          <a:xfrm rot="13500000">
            <a:off x="4777152" y="3530154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17" name="Pfeil nach rechts 3">
            <a:hlinkClick r:id="" action="ppaction://hlinkshowjump?jump=nextslide"/>
          </p:cNvPr>
          <p:cNvSpPr/>
          <p:nvPr/>
        </p:nvSpPr>
        <p:spPr>
          <a:xfrm rot="18900000">
            <a:off x="3418101" y="3556071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18" name="Pfeil nach rechts 3">
            <a:hlinkClick r:id="rId3" action="ppaction://hlinksldjump"/>
          </p:cNvPr>
          <p:cNvSpPr/>
          <p:nvPr/>
        </p:nvSpPr>
        <p:spPr>
          <a:xfrm rot="8100000">
            <a:off x="4736178" y="2135637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Pfeil nach rechts 3">
            <a:hlinkClick r:id="" action="ppaction://hlinkshowjump?jump=nextslide"/>
          </p:cNvPr>
          <p:cNvSpPr/>
          <p:nvPr/>
        </p:nvSpPr>
        <p:spPr>
          <a:xfrm rot="2700000">
            <a:off x="3418100" y="2135636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874054" y="545714"/>
            <a:ext cx="7269945" cy="985157"/>
          </a:xfrm>
        </p:spPr>
        <p:txBody>
          <a:bodyPr/>
          <a:lstStyle/>
          <a:p>
            <a:r>
              <a:rPr lang="en-US" b="1"/>
              <a:t>Which is closest to the clock hand’s position</a:t>
            </a:r>
            <a:br>
              <a:rPr lang="en-US" b="1"/>
            </a:br>
            <a:r>
              <a:rPr lang="en-US" b="1"/>
              <a:t>at the moment you heard the beep?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874055" y="4752562"/>
            <a:ext cx="5395890" cy="1452975"/>
          </a:xfrm>
        </p:spPr>
        <p:txBody>
          <a:bodyPr/>
          <a:lstStyle/>
          <a:p>
            <a:r>
              <a:rPr lang="en-US"/>
              <a:t>If you do not remember, replay by clicking here: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226147" y="2637103"/>
            <a:ext cx="2596507" cy="276999"/>
            <a:chOff x="5397566" y="2986345"/>
            <a:chExt cx="2245592" cy="276999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5487213" y="3249363"/>
              <a:ext cx="2155945" cy="0"/>
            </a:xfrm>
            <a:prstGeom prst="straightConnector1">
              <a:avLst/>
            </a:prstGeom>
            <a:ln w="12700">
              <a:solidFill>
                <a:srgbClr val="BFBFB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397566" y="2986345"/>
              <a:ext cx="20068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The clock first appeared here</a:t>
              </a:r>
              <a:endParaRPr lang="en-US" sz="1200" dirty="0">
                <a:solidFill>
                  <a:srgbClr val="BFBFBF"/>
                </a:solidFill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201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To start a game, move the green cursor to the ‘home position’ </a:t>
            </a:r>
            <a:br>
              <a:rPr lang="en-US"/>
            </a:br>
            <a:r>
              <a:rPr lang="en-US"/>
              <a:t>(the small gray dot at the bottom of the screen).</a:t>
            </a:r>
          </a:p>
          <a:p>
            <a:r>
              <a:rPr lang="en-US"/>
              <a:t>Drag the pen on the tablet to move the cursor.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start a game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Bevel 18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 to watch how to start a game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77806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</p:txBody>
      </p:sp>
      <p:sp>
        <p:nvSpPr>
          <p:cNvPr id="6" name="Pfeil nach rechts 2">
            <a:hlinkClick r:id="rId2" action="ppaction://hlinksldjump"/>
          </p:cNvPr>
          <p:cNvSpPr/>
          <p:nvPr/>
        </p:nvSpPr>
        <p:spPr>
          <a:xfrm>
            <a:off x="8058253" y="6054435"/>
            <a:ext cx="931796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65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94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342000"/>
            <a:r>
              <a:rPr lang="en-US"/>
              <a:t>After the clock completes a full revolution, please </a:t>
            </a:r>
            <a:r>
              <a:rPr lang="en-US">
                <a:solidFill>
                  <a:srgbClr val="FF6600"/>
                </a:solidFill>
              </a:rPr>
              <a:t>drag the pen downward.</a:t>
            </a:r>
          </a:p>
          <a:p>
            <a:pPr marL="742050" lvl="1" indent="-342000"/>
            <a:r>
              <a:rPr lang="en-US"/>
              <a:t>This will move the clock hand around.</a:t>
            </a:r>
          </a:p>
          <a:p>
            <a:pPr marL="742050" lvl="1" indent="-342000"/>
            <a:r>
              <a:rPr lang="en-US"/>
              <a:t>Make sure the pen is in contact with the tablet surface at all time.</a:t>
            </a:r>
          </a:p>
          <a:p>
            <a:pPr marL="342000" indent="-342000"/>
            <a:r>
              <a:rPr lang="en-US"/>
              <a:t>Move the pen until the clock hand marks the position it was in </a:t>
            </a:r>
            <a:br>
              <a:rPr lang="en-US"/>
            </a:br>
            <a:r>
              <a:rPr lang="en-US"/>
              <a:t>when you heard the beep.</a:t>
            </a:r>
          </a:p>
          <a:p>
            <a:pPr marL="342000" indent="-342000"/>
            <a:r>
              <a:rPr lang="en-US"/>
              <a:t>There will be a keypad with three buttons.</a:t>
            </a:r>
            <a:br>
              <a:rPr lang="en-US"/>
            </a:br>
            <a:r>
              <a:rPr lang="en-US"/>
              <a:t>Press the </a:t>
            </a:r>
            <a:r>
              <a:rPr lang="en-US">
                <a:solidFill>
                  <a:srgbClr val="FF6600"/>
                </a:solidFill>
              </a:rPr>
              <a:t>center button </a:t>
            </a:r>
            <a:r>
              <a:rPr lang="en-US"/>
              <a:t>to confirm the position.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Reporting the time of the beep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047134" y="1408170"/>
            <a:ext cx="336308" cy="1008924"/>
            <a:chOff x="7408454" y="3242234"/>
            <a:chExt cx="702235" cy="2106705"/>
          </a:xfrm>
          <a:solidFill>
            <a:srgbClr val="BFBFBF"/>
          </a:solidFill>
        </p:grpSpPr>
        <p:sp>
          <p:nvSpPr>
            <p:cNvPr id="30" name="Bevel 29">
              <a:hlinkClick r:id="rId3" action="ppaction://hlinksldjump"/>
            </p:cNvPr>
            <p:cNvSpPr/>
            <p:nvPr/>
          </p:nvSpPr>
          <p:spPr>
            <a:xfrm>
              <a:off x="7408454" y="3242234"/>
              <a:ext cx="702235" cy="702235"/>
            </a:xfrm>
            <a:prstGeom prst="bevel">
              <a:avLst/>
            </a:prstGeom>
            <a:grpFill/>
            <a:ln>
              <a:solidFill>
                <a:srgbClr val="40404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34" name="Bevel 33">
              <a:hlinkClick r:id="" action="ppaction://hlinkshowjump?jump=nextslide"/>
            </p:cNvPr>
            <p:cNvSpPr/>
            <p:nvPr/>
          </p:nvSpPr>
          <p:spPr>
            <a:xfrm>
              <a:off x="7408454" y="3944469"/>
              <a:ext cx="702235" cy="702235"/>
            </a:xfrm>
            <a:prstGeom prst="bevel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41" name="Bevel 40">
              <a:hlinkClick r:id="rId3" action="ppaction://hlinksldjump"/>
            </p:cNvPr>
            <p:cNvSpPr/>
            <p:nvPr/>
          </p:nvSpPr>
          <p:spPr>
            <a:xfrm>
              <a:off x="7408454" y="4646704"/>
              <a:ext cx="702235" cy="702235"/>
            </a:xfrm>
            <a:prstGeom prst="bevel">
              <a:avLst/>
            </a:prstGeom>
            <a:grpFill/>
            <a:ln>
              <a:solidFill>
                <a:srgbClr val="40404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 flipV="1">
            <a:off x="4701138" y="1919401"/>
            <a:ext cx="2265268" cy="606818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Bevel 13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 to watch how to report the time of the beep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75455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eepOnly_Correct_report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342000"/>
            <a:r>
              <a:rPr lang="en-US"/>
              <a:t>After the clock completes a full revolution, please </a:t>
            </a:r>
            <a:r>
              <a:rPr lang="en-US">
                <a:solidFill>
                  <a:srgbClr val="FF6600"/>
                </a:solidFill>
              </a:rPr>
              <a:t>drag the pen downward.</a:t>
            </a:r>
          </a:p>
          <a:p>
            <a:pPr marL="742050" lvl="1" indent="-342000"/>
            <a:r>
              <a:rPr lang="en-US"/>
              <a:t>This will move the clock hand around.</a:t>
            </a:r>
          </a:p>
          <a:p>
            <a:pPr marL="742050" lvl="1" indent="-342000"/>
            <a:r>
              <a:rPr lang="en-US"/>
              <a:t>Make sure the pen is in contact with the tablet surface at all time.</a:t>
            </a:r>
          </a:p>
          <a:p>
            <a:pPr marL="342000" indent="-342000"/>
            <a:r>
              <a:rPr lang="en-US"/>
              <a:t>Move the pen until the clock hand marks the position it was in </a:t>
            </a:r>
            <a:br>
              <a:rPr lang="en-US"/>
            </a:br>
            <a:r>
              <a:rPr lang="en-US"/>
              <a:t>when you heard the beep.</a:t>
            </a:r>
          </a:p>
          <a:p>
            <a:pPr marL="342000" indent="-342000"/>
            <a:r>
              <a:rPr lang="en-US"/>
              <a:t>There will be a keypad with three buttons.</a:t>
            </a:r>
            <a:br>
              <a:rPr lang="en-US"/>
            </a:br>
            <a:r>
              <a:rPr lang="en-US"/>
              <a:t>Press the </a:t>
            </a:r>
            <a:r>
              <a:rPr lang="en-US">
                <a:solidFill>
                  <a:srgbClr val="FF6600"/>
                </a:solidFill>
              </a:rPr>
              <a:t>center button </a:t>
            </a:r>
            <a:r>
              <a:rPr lang="en-US"/>
              <a:t>to confirm the position.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Reporting the time of the beep</a:t>
            </a:r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047134" y="1408170"/>
            <a:ext cx="336308" cy="1008924"/>
            <a:chOff x="7408454" y="3242234"/>
            <a:chExt cx="702235" cy="2106705"/>
          </a:xfrm>
          <a:solidFill>
            <a:srgbClr val="BFBFBF"/>
          </a:solidFill>
        </p:grpSpPr>
        <p:sp>
          <p:nvSpPr>
            <p:cNvPr id="30" name="Bevel 29">
              <a:hlinkClick r:id="rId6" action="ppaction://hlinksldjump"/>
            </p:cNvPr>
            <p:cNvSpPr/>
            <p:nvPr/>
          </p:nvSpPr>
          <p:spPr>
            <a:xfrm>
              <a:off x="7408454" y="3242234"/>
              <a:ext cx="702235" cy="702235"/>
            </a:xfrm>
            <a:prstGeom prst="bevel">
              <a:avLst/>
            </a:prstGeom>
            <a:grpFill/>
            <a:ln>
              <a:solidFill>
                <a:srgbClr val="40404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34" name="Bevel 33">
              <a:hlinkClick r:id="" action="ppaction://hlinkshowjump?jump=nextslide"/>
            </p:cNvPr>
            <p:cNvSpPr/>
            <p:nvPr/>
          </p:nvSpPr>
          <p:spPr>
            <a:xfrm>
              <a:off x="7408454" y="3944469"/>
              <a:ext cx="702235" cy="702235"/>
            </a:xfrm>
            <a:prstGeom prst="bevel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41" name="Bevel 40">
              <a:hlinkClick r:id="rId6" action="ppaction://hlinksldjump"/>
            </p:cNvPr>
            <p:cNvSpPr/>
            <p:nvPr/>
          </p:nvSpPr>
          <p:spPr>
            <a:xfrm>
              <a:off x="7408454" y="4646704"/>
              <a:ext cx="702235" cy="702235"/>
            </a:xfrm>
            <a:prstGeom prst="bevel">
              <a:avLst/>
            </a:prstGeom>
            <a:grpFill/>
            <a:ln>
              <a:solidFill>
                <a:srgbClr val="40404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 flipV="1">
            <a:off x="4701138" y="1919401"/>
            <a:ext cx="2265268" cy="606818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1773703" y="3708094"/>
            <a:ext cx="2596507" cy="276999"/>
            <a:chOff x="5397566" y="2986345"/>
            <a:chExt cx="2245592" cy="276999"/>
          </a:xfrm>
        </p:grpSpPr>
        <p:cxnSp>
          <p:nvCxnSpPr>
            <p:cNvPr id="18" name="Straight Arrow Connector 17"/>
            <p:cNvCxnSpPr/>
            <p:nvPr/>
          </p:nvCxnSpPr>
          <p:spPr>
            <a:xfrm>
              <a:off x="5487213" y="3249363"/>
              <a:ext cx="2155945" cy="0"/>
            </a:xfrm>
            <a:prstGeom prst="straightConnector1">
              <a:avLst/>
            </a:prstGeom>
            <a:ln w="12700">
              <a:solidFill>
                <a:srgbClr val="BFBFB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397566" y="2986345"/>
              <a:ext cx="20068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The clock first appeared here</a:t>
              </a:r>
              <a:endParaRPr lang="en-US" sz="1200" dirty="0">
                <a:solidFill>
                  <a:srgbClr val="BFBFBF"/>
                </a:solidFill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734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you know how to report the time of the beep?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watch again by clicking here:</a:t>
            </a:r>
          </a:p>
        </p:txBody>
      </p:sp>
      <p:sp>
        <p:nvSpPr>
          <p:cNvPr id="9" name="Abschrägung 2">
            <a:hlinkClick r:id="rId2" action="ppaction://hlinksldjump"/>
          </p:cNvPr>
          <p:cNvSpPr/>
          <p:nvPr/>
        </p:nvSpPr>
        <p:spPr>
          <a:xfrm>
            <a:off x="6405723" y="4087597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33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sym typeface="Wingdings"/>
              </a:rPr>
              <a:t>You will receive feedback about the </a:t>
            </a:r>
            <a:r>
              <a:rPr lang="en-US" dirty="0">
                <a:solidFill>
                  <a:srgbClr val="FF6600"/>
                </a:solidFill>
                <a:sym typeface="Wingdings"/>
              </a:rPr>
              <a:t>accuracy of your time report. 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Unlike the previous experiment…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earn one point when your time report is sufficiently accurate.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lose one point otherwise.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will see a red line that shows the actual time of the beep.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Bevel 5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 </a:t>
            </a:r>
            <a:r>
              <a:rPr lang="de-DE" sz="1400" dirty="0">
                <a:solidFill>
                  <a:srgbClr val="FF6600"/>
                </a:solidFill>
                <a:latin typeface="Helvetica Neue Light"/>
                <a:cs typeface="Helvetica Neue Light"/>
              </a:rPr>
              <a:t>correct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answer</a:t>
            </a:r>
          </a:p>
        </p:txBody>
      </p:sp>
    </p:spTree>
    <p:extLst>
      <p:ext uri="{BB962C8B-B14F-4D97-AF65-F5344CB8AC3E}">
        <p14:creationId xmlns:p14="http://schemas.microsoft.com/office/powerpoint/2010/main" val="159368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eepOnly_Correct_feedback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sym typeface="Wingdings"/>
              </a:rPr>
              <a:t>You will receive feedback about the </a:t>
            </a:r>
            <a:r>
              <a:rPr lang="en-US" dirty="0">
                <a:solidFill>
                  <a:srgbClr val="FF6600"/>
                </a:solidFill>
                <a:sym typeface="Wingdings"/>
              </a:rPr>
              <a:t>accuracy of your time report. 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Unlike the previous experiment…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earn one point when your time report is sufficiently accurate.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lose one point otherwise.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will see a red line that shows the actual time of the beep.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996451" y="3634880"/>
            <a:ext cx="23378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1200">
                <a:solidFill>
                  <a:prstClr val="white">
                    <a:lumMod val="95000"/>
                  </a:prstClr>
                </a:solidFill>
                <a:latin typeface="Helvetica Neue Light"/>
                <a:cs typeface="Helvetica Neue Light"/>
              </a:rPr>
              <a:t>Red line indicating correct time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4768303" y="3787397"/>
            <a:ext cx="273778" cy="132087"/>
          </a:xfrm>
          <a:prstGeom prst="straightConnector1">
            <a:avLst/>
          </a:prstGeom>
          <a:ln w="12700">
            <a:solidFill>
              <a:srgbClr val="BFBFB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85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sym typeface="Wingdings"/>
              </a:rPr>
              <a:t>You will receive feedback about the </a:t>
            </a:r>
            <a:r>
              <a:rPr lang="en-US" dirty="0">
                <a:solidFill>
                  <a:srgbClr val="FF6600"/>
                </a:solidFill>
                <a:sym typeface="Wingdings"/>
              </a:rPr>
              <a:t>accuracy of your time report. 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Unlike the previous experiment…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earn one point when your time report is sufficiently accurate.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lose one point otherwise.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will see a red line that shows the actual time of the beep.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Bevel 5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 </a:t>
            </a:r>
            <a:r>
              <a:rPr lang="de-DE" sz="1400" dirty="0">
                <a:solidFill>
                  <a:srgbClr val="FF6600"/>
                </a:solidFill>
                <a:latin typeface="Helvetica Neue Light"/>
                <a:cs typeface="Helvetica Neue Light"/>
              </a:rPr>
              <a:t>wrong 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answer</a:t>
            </a:r>
          </a:p>
        </p:txBody>
      </p:sp>
    </p:spTree>
    <p:extLst>
      <p:ext uri="{BB962C8B-B14F-4D97-AF65-F5344CB8AC3E}">
        <p14:creationId xmlns:p14="http://schemas.microsoft.com/office/powerpoint/2010/main" val="11187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eepOnly_Wrong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sym typeface="Wingdings"/>
              </a:rPr>
              <a:t>You will receive feedback about the </a:t>
            </a:r>
            <a:r>
              <a:rPr lang="en-US" dirty="0">
                <a:solidFill>
                  <a:srgbClr val="FF6600"/>
                </a:solidFill>
                <a:sym typeface="Wingdings"/>
              </a:rPr>
              <a:t>accuracy of your time report. </a:t>
            </a:r>
            <a:endParaRPr lang="en-US" dirty="0">
              <a:solidFill>
                <a:srgbClr val="FF6600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Unlike the previous experiment…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earn one point when your time report is sufficiently accurate.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lose one point otherwise.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You will see a red line that shows the actual time of the beep.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59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0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you understand the feedback in the experiment?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watch again by clicking here:</a:t>
            </a:r>
          </a:p>
        </p:txBody>
      </p:sp>
      <p:sp>
        <p:nvSpPr>
          <p:cNvPr id="8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Abschrägung 2">
            <a:hlinkClick r:id="rId2" action="ppaction://hlinksldjump"/>
          </p:cNvPr>
          <p:cNvSpPr/>
          <p:nvPr/>
        </p:nvSpPr>
        <p:spPr>
          <a:xfrm>
            <a:off x="6405723" y="4087597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09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tartTrial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t="3" b="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To start a game, move the green cursor to the ‘home position’ </a:t>
            </a:r>
            <a:br>
              <a:rPr lang="en-US"/>
            </a:br>
            <a:r>
              <a:rPr lang="en-US"/>
              <a:t>(the small gray dot at the bottom of the screen).</a:t>
            </a:r>
          </a:p>
          <a:p>
            <a:r>
              <a:rPr lang="en-US"/>
              <a:t>Drag the pen on the tablet to move the cursor.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start a game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 demo video…</a:t>
            </a:r>
          </a:p>
        </p:txBody>
      </p:sp>
    </p:spTree>
    <p:extLst>
      <p:ext uri="{BB962C8B-B14F-4D97-AF65-F5344CB8AC3E}">
        <p14:creationId xmlns:p14="http://schemas.microsoft.com/office/powerpoint/2010/main" val="173856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3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As in the previous experiment, we track the position of your eyes.</a:t>
            </a:r>
          </a:p>
          <a:p>
            <a:r>
              <a:rPr lang="en-US"/>
              <a:t>When the pen enters the home position, a small red spot appears at the center of the screen.</a:t>
            </a:r>
          </a:p>
          <a:p>
            <a:r>
              <a:rPr lang="en-US">
                <a:solidFill>
                  <a:srgbClr val="FF6600"/>
                </a:solidFill>
              </a:rPr>
              <a:t>Look directly at the red spot the whole time it is present.</a:t>
            </a:r>
          </a:p>
          <a:p>
            <a:r>
              <a:rPr lang="en-US"/>
              <a:t>The spot brightens slightly when you look at it.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look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Bevel 5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here and try looking at the red spot </a:t>
            </a:r>
            <a:b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the whole time it is present</a:t>
            </a:r>
          </a:p>
        </p:txBody>
      </p:sp>
    </p:spTree>
    <p:extLst>
      <p:ext uri="{BB962C8B-B14F-4D97-AF65-F5344CB8AC3E}">
        <p14:creationId xmlns:p14="http://schemas.microsoft.com/office/powerpoint/2010/main" val="158150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eepOnly_Correct_look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As in the previous experiment, we track the position of your eyes.</a:t>
            </a:r>
          </a:p>
          <a:p>
            <a:r>
              <a:rPr lang="en-US"/>
              <a:t>When the pen enters the home position, a small red spot appears at the center of the screen.</a:t>
            </a:r>
          </a:p>
          <a:p>
            <a:r>
              <a:rPr lang="en-US">
                <a:solidFill>
                  <a:srgbClr val="FF6600"/>
                </a:solidFill>
              </a:rPr>
              <a:t>Look directly at the red spot the whole time it is present.</a:t>
            </a:r>
          </a:p>
          <a:p>
            <a:r>
              <a:rPr lang="en-US"/>
              <a:t>The spot brightens slightly when you look at it.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to look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1340812" y="2657904"/>
            <a:ext cx="6462377" cy="276999"/>
          </a:xfrm>
        </p:spPr>
        <p:txBody>
          <a:bodyPr/>
          <a:lstStyle/>
          <a:p>
            <a:r>
              <a:rPr lang="en-US"/>
              <a:t>Try looking at the red spot the whole time it is present.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631564" y="3714509"/>
            <a:ext cx="2849945" cy="314815"/>
            <a:chOff x="4798027" y="2968053"/>
            <a:chExt cx="2849945" cy="314815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4798027" y="3282868"/>
              <a:ext cx="1761572" cy="0"/>
            </a:xfrm>
            <a:prstGeom prst="straightConnector1">
              <a:avLst/>
            </a:prstGeom>
            <a:ln w="12700">
              <a:solidFill>
                <a:srgbClr val="BFBFB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641133" y="2968053"/>
              <a:ext cx="20068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L</a:t>
              </a:r>
              <a:r>
                <a:rPr lang="en-US" sz="1400" dirty="0" smtClean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ook here</a:t>
              </a:r>
              <a:endParaRPr lang="en-US" sz="1400" dirty="0">
                <a:solidFill>
                  <a:srgbClr val="BFBFBF"/>
                </a:solidFill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5166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Did you look at the red spot the whole time it was present?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try again by clicking here:</a:t>
            </a:r>
          </a:p>
        </p:txBody>
      </p:sp>
      <p:sp>
        <p:nvSpPr>
          <p:cNvPr id="8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Abschrägung 2">
            <a:hlinkClick r:id="rId2" action="ppaction://hlinksldjump"/>
          </p:cNvPr>
          <p:cNvSpPr/>
          <p:nvPr/>
        </p:nvSpPr>
        <p:spPr>
          <a:xfrm>
            <a:off x="6405723" y="4087597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63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/>
              <a:t>Leaving the home position </a:t>
            </a:r>
            <a:r>
              <a:rPr lang="en-US">
                <a:solidFill>
                  <a:srgbClr val="FF6600"/>
                </a:solidFill>
              </a:rPr>
              <a:t>before the clock completes a full revolution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Bevel 12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leaving the home position</a:t>
            </a:r>
            <a:br>
              <a:rPr lang="de-DE" sz="1400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smtClean="0">
                <a:solidFill>
                  <a:schemeClr val="tx1"/>
                </a:solidFill>
                <a:latin typeface="Helvetica Neue Light"/>
                <a:cs typeface="Helvetica Neue Light"/>
              </a:rPr>
              <a:t>before the clock has completed a full revolution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38148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eepOnly_HomeExitTooEarly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you do not follow the instructions you lose one point and hear a warning sound.</a:t>
            </a:r>
          </a:p>
          <a:p>
            <a:r>
              <a:rPr lang="en-US"/>
              <a:t>Failures include:</a:t>
            </a:r>
          </a:p>
          <a:p>
            <a:pPr lvl="1"/>
            <a:r>
              <a:rPr lang="en-US"/>
              <a:t>Leaving the home position </a:t>
            </a:r>
            <a:r>
              <a:rPr lang="en-US">
                <a:solidFill>
                  <a:srgbClr val="FF6600"/>
                </a:solidFill>
              </a:rPr>
              <a:t>before the clock completes a full revolution</a:t>
            </a:r>
          </a:p>
          <a:p>
            <a:pPr lvl="1"/>
            <a:r>
              <a:rPr lang="en-US"/>
              <a:t>Blinking or looking elsewhere while the red spot is present</a:t>
            </a:r>
          </a:p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would you lose a point?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340812" y="2645562"/>
            <a:ext cx="6629851" cy="276999"/>
          </a:xfrm>
        </p:spPr>
        <p:txBody>
          <a:bodyPr/>
          <a:lstStyle/>
          <a:p>
            <a:r>
              <a:rPr lang="en-US"/>
              <a:t>Here is an example of leaving the home position before the clock has completed a full revolution…</a:t>
            </a:r>
          </a:p>
        </p:txBody>
      </p:sp>
    </p:spTree>
    <p:extLst>
      <p:ext uri="{BB962C8B-B14F-4D97-AF65-F5344CB8AC3E}">
        <p14:creationId xmlns:p14="http://schemas.microsoft.com/office/powerpoint/2010/main" val="2038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7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 txBox="1">
            <a:spLocks/>
          </p:cNvSpPr>
          <p:nvPr/>
        </p:nvSpPr>
        <p:spPr>
          <a:xfrm>
            <a:off x="406400" y="502075"/>
            <a:ext cx="8331200" cy="59461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That’s all</a:t>
            </a:r>
            <a:r>
              <a:rPr kumimoji="0" lang="en-US" sz="200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 for this experiment!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baseline="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This was a lot of information.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 It is crucial that you understand the instructions. If something is not clear you can either …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watch a section again to review: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700" dirty="0" smtClean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How to report the time of the beep</a:t>
            </a: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How to understand the feedback</a:t>
            </a: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Where to look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Why you would lose a point</a:t>
            </a: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endParaRPr lang="en-US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or </a:t>
            </a:r>
            <a:r>
              <a:rPr lang="en-US" sz="2000" dirty="0" smtClean="0">
                <a:solidFill>
                  <a:srgbClr val="FF6600"/>
                </a:solidFill>
                <a:latin typeface="Helvetica Neue Light"/>
                <a:cs typeface="Helvetica Neue Light"/>
              </a:rPr>
              <a:t>ask the assistant!</a:t>
            </a:r>
          </a:p>
          <a:p>
            <a:pPr lvl="1">
              <a:spcBef>
                <a:spcPct val="20000"/>
              </a:spcBef>
              <a:defRPr/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lvl="1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		</a:t>
            </a:r>
          </a:p>
          <a:p>
            <a:pPr lvl="1">
              <a:spcBef>
                <a:spcPct val="20000"/>
              </a:spcBef>
              <a:defRPr/>
            </a:pP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Only if everything is clear, press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Abschrägung 3">
            <a:hlinkClick r:id="rId2" action="ppaction://hlinksldjump"/>
          </p:cNvPr>
          <p:cNvSpPr/>
          <p:nvPr/>
        </p:nvSpPr>
        <p:spPr>
          <a:xfrm>
            <a:off x="6620244" y="2806519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schrägung 5">
            <a:hlinkClick r:id="rId3" action="ppaction://hlinksldjump"/>
          </p:cNvPr>
          <p:cNvSpPr/>
          <p:nvPr/>
        </p:nvSpPr>
        <p:spPr>
          <a:xfrm>
            <a:off x="6620244" y="3092537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schrägung 8">
            <a:hlinkClick r:id="" action="ppaction://hlinkshowjump?jump=lastslide"/>
          </p:cNvPr>
          <p:cNvSpPr/>
          <p:nvPr/>
        </p:nvSpPr>
        <p:spPr>
          <a:xfrm>
            <a:off x="3946811" y="5820323"/>
            <a:ext cx="1250378" cy="408745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Done</a:t>
            </a:r>
            <a:endParaRPr lang="de-DE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  <p:sp>
        <p:nvSpPr>
          <p:cNvPr id="10" name="Abschrägung 5">
            <a:hlinkClick r:id="rId4" action="ppaction://hlinksldjump"/>
          </p:cNvPr>
          <p:cNvSpPr/>
          <p:nvPr/>
        </p:nvSpPr>
        <p:spPr>
          <a:xfrm>
            <a:off x="6620244" y="3378555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schrägung 5">
            <a:hlinkClick r:id="rId5" action="ppaction://hlinksldjump"/>
          </p:cNvPr>
          <p:cNvSpPr/>
          <p:nvPr/>
        </p:nvSpPr>
        <p:spPr>
          <a:xfrm>
            <a:off x="6620244" y="3664574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721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55" y="1529617"/>
            <a:ext cx="1547781" cy="15334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66855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  <a:latin typeface="Apple Chancery"/>
                <a:cs typeface="Apple Chancery"/>
              </a:rPr>
              <a:t>END</a:t>
            </a:r>
            <a:endParaRPr lang="de-DE" dirty="0">
              <a:solidFill>
                <a:schemeClr val="tx1"/>
              </a:solidFill>
              <a:latin typeface="Apple Chancery"/>
              <a:cs typeface="Apple Chancery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976365"/>
            <a:ext cx="8229600" cy="3149798"/>
          </a:xfrm>
        </p:spPr>
        <p:txBody>
          <a:bodyPr/>
          <a:lstStyle/>
          <a:p>
            <a:pPr algn="ctr">
              <a:buNone/>
            </a:pP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  <a:p>
            <a:pPr algn="ctr">
              <a:buNone/>
            </a:pPr>
            <a:r>
              <a:rPr lang="de-DE" dirty="0" err="1" smtClean="0">
                <a:latin typeface="Apple Chancery"/>
                <a:cs typeface="Apple Chancery"/>
              </a:rPr>
              <a:t>Th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ank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for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participation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!</a:t>
            </a: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447142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" y="3529678"/>
            <a:ext cx="9143999" cy="1688867"/>
          </a:xfrm>
        </p:spPr>
        <p:txBody>
          <a:bodyPr>
            <a:noAutofit/>
          </a:bodyPr>
          <a:lstStyle/>
          <a:p>
            <a: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Welcome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to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random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dots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experiment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!</a:t>
            </a: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1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endParaRPr lang="de-DE" sz="4800" b="0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" y="50456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Click                  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to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navigate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through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presentation</a:t>
            </a:r>
            <a:endParaRPr lang="de-DE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2594821" y="4925649"/>
            <a:ext cx="948253" cy="65506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46800" rtlCol="0" anchor="ctr">
            <a:noAutofit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  <a:latin typeface="Helvetica Neue Light"/>
                <a:cs typeface="Helvetica Neue Light"/>
              </a:rPr>
              <a:t>Next</a:t>
            </a:r>
            <a:endParaRPr lang="de-DE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074" y="773546"/>
            <a:ext cx="1892075" cy="18745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7167498" y="6594803"/>
            <a:ext cx="20111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presented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by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Shadlen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Lab</a:t>
            </a:r>
            <a:endParaRPr lang="en-US" sz="11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169245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/>
              <a:t>This session is the same as the previous one except the following:</a:t>
            </a:r>
          </a:p>
          <a:p>
            <a:pPr lvl="1"/>
            <a:r>
              <a:rPr lang="en-US">
                <a:solidFill>
                  <a:srgbClr val="FF6600"/>
                </a:solidFill>
              </a:rPr>
              <a:t>You will see a set of flickering dots, but you should ignore it.</a:t>
            </a:r>
          </a:p>
          <a:p>
            <a:pPr lvl="1"/>
            <a:r>
              <a:rPr lang="en-US"/>
              <a:t>You will then choose a circle.</a:t>
            </a:r>
          </a:p>
          <a:p>
            <a:pPr lvl="2"/>
            <a:r>
              <a:rPr lang="en-US"/>
              <a:t>Pick one randomly, </a:t>
            </a:r>
            <a:r>
              <a:rPr lang="en-US">
                <a:solidFill>
                  <a:srgbClr val="FF6600"/>
                </a:solidFill>
              </a:rPr>
              <a:t>after the clock completes a full revolution.</a:t>
            </a:r>
          </a:p>
          <a:p>
            <a:pPr lvl="2"/>
            <a:r>
              <a:rPr lang="en-US">
                <a:solidFill>
                  <a:srgbClr val="FF6600"/>
                </a:solidFill>
              </a:rPr>
              <a:t>Then report the time of the beep.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458427" y="4447321"/>
            <a:ext cx="3096938" cy="389532"/>
            <a:chOff x="1458427" y="4447321"/>
            <a:chExt cx="3096938" cy="389532"/>
          </a:xfrm>
        </p:grpSpPr>
        <p:sp>
          <p:nvSpPr>
            <p:cNvPr id="26" name="Rounded Rectangle 25"/>
            <p:cNvSpPr/>
            <p:nvPr/>
          </p:nvSpPr>
          <p:spPr>
            <a:xfrm>
              <a:off x="2036639" y="4447321"/>
              <a:ext cx="2518726" cy="389532"/>
            </a:xfrm>
            <a:prstGeom prst="roundRect">
              <a:avLst/>
            </a:prstGeom>
            <a:solidFill>
              <a:srgbClr val="804000">
                <a:alpha val="3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r>
                <a:rPr lang="en-US" sz="1200">
                  <a:solidFill>
                    <a:srgbClr val="FF6600"/>
                  </a:solidFill>
                  <a:latin typeface="Helvetica Neue Light"/>
                  <a:cs typeface="Helvetica Neue Light"/>
                </a:rPr>
                <a:t>(remember time)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58427" y="4483804"/>
              <a:ext cx="53537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200">
                  <a:solidFill>
                    <a:schemeClr val="accent6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Beep</a:t>
              </a:r>
            </a:p>
          </p:txBody>
        </p:sp>
        <p:pic>
          <p:nvPicPr>
            <p:cNvPr id="11" name="Picture 10" descr="Speaker_clipart.png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6780" y="4514224"/>
              <a:ext cx="347669" cy="276999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4882582" y="4844397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Choose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a circle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randomly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54429" y="5378901"/>
            <a:ext cx="51044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Time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20560" y="5530759"/>
            <a:ext cx="5561557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53689" y="4844397"/>
            <a:ext cx="940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Report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the time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of the beep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454429" y="3779843"/>
            <a:ext cx="2218761" cy="389532"/>
            <a:chOff x="1454429" y="3761095"/>
            <a:chExt cx="2218761" cy="389532"/>
          </a:xfrm>
        </p:grpSpPr>
        <p:sp>
          <p:nvSpPr>
            <p:cNvPr id="18" name="TextBox 17"/>
            <p:cNvSpPr txBox="1"/>
            <p:nvPr/>
          </p:nvSpPr>
          <p:spPr>
            <a:xfrm>
              <a:off x="1454429" y="3803227"/>
              <a:ext cx="495209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50000"/>
                    </a:schemeClr>
                  </a:solidFill>
                  <a:latin typeface="Helvetica Neue Light"/>
                  <a:cs typeface="Helvetica Neue Light"/>
                </a:rPr>
                <a:t>Dots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036639" y="3761095"/>
              <a:ext cx="1636551" cy="389532"/>
            </a:xfrm>
            <a:prstGeom prst="roundRect">
              <a:avLst/>
            </a:prstGeom>
            <a:solidFill>
              <a:srgbClr val="E6E6E6">
                <a:alpha val="3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r>
                <a:rPr lang="en-US" sz="1200">
                  <a:solidFill>
                    <a:schemeClr val="bg1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(should be ignored)</a:t>
              </a:r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4555365" y="3019269"/>
            <a:ext cx="0" cy="247145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1454429" y="3112365"/>
            <a:ext cx="3100936" cy="389532"/>
            <a:chOff x="1454429" y="3112365"/>
            <a:chExt cx="3100936" cy="389532"/>
          </a:xfrm>
        </p:grpSpPr>
        <p:sp>
          <p:nvSpPr>
            <p:cNvPr id="19" name="TextBox 18"/>
            <p:cNvSpPr txBox="1"/>
            <p:nvPr/>
          </p:nvSpPr>
          <p:spPr>
            <a:xfrm>
              <a:off x="1454429" y="3157995"/>
              <a:ext cx="582211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50000"/>
                    </a:schemeClr>
                  </a:solidFill>
                  <a:latin typeface="Helvetica Neue Light"/>
                  <a:cs typeface="Helvetica Neue Light"/>
                </a:rPr>
                <a:t>Clock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036641" y="3112365"/>
              <a:ext cx="2518724" cy="389532"/>
            </a:xfrm>
            <a:prstGeom prst="roundRect">
              <a:avLst/>
            </a:prstGeom>
            <a:solidFill>
              <a:srgbClr val="E6E6E6">
                <a:alpha val="3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r>
                <a:rPr lang="en-US" sz="1200">
                  <a:solidFill>
                    <a:schemeClr val="bg1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(wait until one full revolution)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795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you know how to start each game?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watch again by clicking here:</a:t>
            </a:r>
          </a:p>
        </p:txBody>
      </p:sp>
      <p:sp>
        <p:nvSpPr>
          <p:cNvPr id="8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Abschrägung 2">
            <a:hlinkClick r:id="rId2" action="ppaction://hlinksldjump"/>
          </p:cNvPr>
          <p:cNvSpPr/>
          <p:nvPr/>
        </p:nvSpPr>
        <p:spPr>
          <a:xfrm>
            <a:off x="6405723" y="4087597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493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rgbClr val="FF6600"/>
                </a:solidFill>
              </a:rPr>
              <a:t>Flickering dots will appear, but ignore them</a:t>
            </a:r>
            <a:r>
              <a:rPr lang="en-US"/>
              <a:t> in this session.</a:t>
            </a:r>
          </a:p>
          <a:p>
            <a:r>
              <a:rPr lang="en-US"/>
              <a:t>You will hear a high-pitched beep at a random time.</a:t>
            </a:r>
          </a:p>
          <a:p>
            <a:r>
              <a:rPr lang="en-US">
                <a:solidFill>
                  <a:srgbClr val="FF6600"/>
                </a:solidFill>
              </a:rPr>
              <a:t>After the clock completes a full revolution,</a:t>
            </a:r>
            <a:r>
              <a:rPr lang="en-US"/>
              <a:t> choose either circle.</a:t>
            </a:r>
          </a:p>
          <a:p>
            <a:r>
              <a:rPr lang="en-US"/>
              <a:t>Report the time you heard the beep by dragging the pen downward.</a:t>
            </a:r>
          </a:p>
          <a:p>
            <a:r>
              <a:rPr lang="en-US"/>
              <a:t>The feedback and score depends only on the accuracy of your time report.</a:t>
            </a:r>
          </a:p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Reporting the time of the beep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Bevel 9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to watch an example trial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40428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eepOnlyNogo_Correct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>
                <a:solidFill>
                  <a:srgbClr val="FF6600"/>
                </a:solidFill>
              </a:rPr>
              <a:t>Flickering dots will appear, but ignore them</a:t>
            </a:r>
            <a:r>
              <a:rPr lang="en-US"/>
              <a:t> in this session.</a:t>
            </a:r>
          </a:p>
          <a:p>
            <a:r>
              <a:rPr lang="en-US"/>
              <a:t>You will hear a high-pitched beep at a random time.</a:t>
            </a:r>
          </a:p>
          <a:p>
            <a:r>
              <a:rPr lang="en-US">
                <a:solidFill>
                  <a:srgbClr val="FF6600"/>
                </a:solidFill>
              </a:rPr>
              <a:t>After the clock completes a full revolution,</a:t>
            </a:r>
            <a:r>
              <a:rPr lang="en-US"/>
              <a:t> choose either circle.</a:t>
            </a:r>
          </a:p>
          <a:p>
            <a:r>
              <a:rPr lang="en-US"/>
              <a:t>Report the time you heard the beep by dragging the pen downward.</a:t>
            </a:r>
          </a:p>
          <a:p>
            <a:r>
              <a:rPr lang="en-US"/>
              <a:t>The feedback and score depends only on the accuracy of your time report.</a:t>
            </a:r>
          </a:p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Reporting the time of the beep</a:t>
            </a:r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0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939014" y="2379615"/>
            <a:ext cx="7265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How should you choose a circle?</a:t>
            </a:r>
            <a:endParaRPr lang="en-US" sz="1600" b="1" dirty="0" smtClean="0">
              <a:solidFill>
                <a:srgbClr val="FF66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2195528" y="2978012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According to the direction of moving dots</a:t>
            </a:r>
          </a:p>
        </p:txBody>
      </p:sp>
      <p:sp>
        <p:nvSpPr>
          <p:cNvPr id="12" name="Rectangle 11">
            <a:hlinkClick r:id="rId2" action="ppaction://hlinksldjump"/>
          </p:cNvPr>
          <p:cNvSpPr/>
          <p:nvPr/>
        </p:nvSpPr>
        <p:spPr>
          <a:xfrm>
            <a:off x="2195528" y="3798247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Randomly, ignoring the moving dots</a:t>
            </a:r>
          </a:p>
        </p:txBody>
      </p:sp>
    </p:spTree>
    <p:extLst>
      <p:ext uri="{BB962C8B-B14F-4D97-AF65-F5344CB8AC3E}">
        <p14:creationId xmlns:p14="http://schemas.microsoft.com/office/powerpoint/2010/main" val="17914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</p:txBody>
      </p:sp>
      <p:sp>
        <p:nvSpPr>
          <p:cNvPr id="6" name="Pfeil nach rechts 2">
            <a:hlinkClick r:id="" action="ppaction://hlinkshowjump?jump=previousslide"/>
          </p:cNvPr>
          <p:cNvSpPr/>
          <p:nvPr/>
        </p:nvSpPr>
        <p:spPr>
          <a:xfrm>
            <a:off x="8058253" y="6054435"/>
            <a:ext cx="931796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9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28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939014" y="1229623"/>
            <a:ext cx="7265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What time do you need to report?</a:t>
            </a:r>
            <a:endParaRPr lang="en-US" sz="1600" b="1" dirty="0" smtClean="0">
              <a:solidFill>
                <a:srgbClr val="FF66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2195528" y="182802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left the home position</a:t>
            </a:r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2195528" y="346849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heard the beep</a:t>
            </a:r>
          </a:p>
        </p:txBody>
      </p:sp>
      <p:sp>
        <p:nvSpPr>
          <p:cNvPr id="12" name="Rectangle 11">
            <a:hlinkClick r:id="" action="ppaction://hlinkshowjump?jump=nextslide"/>
          </p:cNvPr>
          <p:cNvSpPr/>
          <p:nvPr/>
        </p:nvSpPr>
        <p:spPr>
          <a:xfrm>
            <a:off x="2195528" y="2648255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the small dots disappeared</a:t>
            </a:r>
          </a:p>
        </p:txBody>
      </p:sp>
      <p:sp>
        <p:nvSpPr>
          <p:cNvPr id="13" name="Rectangle 12">
            <a:hlinkClick r:id="" action="ppaction://hlinkshowjump?jump=nextslide"/>
          </p:cNvPr>
          <p:cNvSpPr/>
          <p:nvPr/>
        </p:nvSpPr>
        <p:spPr>
          <a:xfrm>
            <a:off x="2195528" y="4290255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entered the circle</a:t>
            </a:r>
          </a:p>
        </p:txBody>
      </p:sp>
      <p:sp>
        <p:nvSpPr>
          <p:cNvPr id="15" name="Rectangle 14">
            <a:hlinkClick r:id="" action="ppaction://hlinkshowjump?jump=nextslide"/>
          </p:cNvPr>
          <p:cNvSpPr/>
          <p:nvPr/>
        </p:nvSpPr>
        <p:spPr>
          <a:xfrm>
            <a:off x="2195528" y="510896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Any of the above</a:t>
            </a:r>
          </a:p>
        </p:txBody>
      </p:sp>
    </p:spTree>
    <p:extLst>
      <p:ext uri="{BB962C8B-B14F-4D97-AF65-F5344CB8AC3E}">
        <p14:creationId xmlns:p14="http://schemas.microsoft.com/office/powerpoint/2010/main" val="4989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</p:txBody>
      </p:sp>
      <p:sp>
        <p:nvSpPr>
          <p:cNvPr id="6" name="Pfeil nach rechts 2">
            <a:hlinkClick r:id="" action="ppaction://hlinkshowjump?jump=previousslide"/>
          </p:cNvPr>
          <p:cNvSpPr/>
          <p:nvPr/>
        </p:nvSpPr>
        <p:spPr>
          <a:xfrm>
            <a:off x="8058253" y="6054435"/>
            <a:ext cx="931796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38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7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 txBox="1">
            <a:spLocks/>
          </p:cNvSpPr>
          <p:nvPr/>
        </p:nvSpPr>
        <p:spPr>
          <a:xfrm>
            <a:off x="406400" y="502075"/>
            <a:ext cx="8331200" cy="59461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That’s all</a:t>
            </a:r>
            <a:r>
              <a:rPr kumimoji="0" lang="en-US" sz="200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 for this experiment!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baseline="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This was a lot of information.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 It is crucial that you understand the instructions. If something is not clear you can either …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watch a section again to review: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700" dirty="0" smtClean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How to report the time of the beep</a:t>
            </a:r>
          </a:p>
          <a:p>
            <a:pPr marL="2286000" lvl="4" indent="-457200">
              <a:spcBef>
                <a:spcPct val="20000"/>
              </a:spcBef>
              <a:defRPr/>
            </a:pPr>
            <a:endParaRPr lang="en-US" sz="16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endParaRPr lang="en-US" sz="16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endParaRPr lang="en-US" sz="16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endParaRPr lang="en-US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or </a:t>
            </a:r>
            <a:r>
              <a:rPr lang="en-US" sz="2000" dirty="0" smtClean="0">
                <a:solidFill>
                  <a:srgbClr val="FF6600"/>
                </a:solidFill>
                <a:latin typeface="Helvetica Neue Light"/>
                <a:cs typeface="Helvetica Neue Light"/>
              </a:rPr>
              <a:t>ask the assistant!</a:t>
            </a:r>
          </a:p>
          <a:p>
            <a:pPr lvl="1">
              <a:spcBef>
                <a:spcPct val="20000"/>
              </a:spcBef>
              <a:defRPr/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lvl="1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		</a:t>
            </a:r>
          </a:p>
          <a:p>
            <a:pPr lvl="1">
              <a:spcBef>
                <a:spcPct val="20000"/>
              </a:spcBef>
              <a:defRPr/>
            </a:pP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Only if everything is clear, press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Abschrägung 3">
            <a:hlinkClick r:id="rId2" action="ppaction://hlinksldjump"/>
          </p:cNvPr>
          <p:cNvSpPr/>
          <p:nvPr/>
        </p:nvSpPr>
        <p:spPr>
          <a:xfrm>
            <a:off x="6620244" y="2806519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schrägung 8">
            <a:hlinkClick r:id="" action="ppaction://hlinkshowjump?jump=lastslide"/>
          </p:cNvPr>
          <p:cNvSpPr/>
          <p:nvPr/>
        </p:nvSpPr>
        <p:spPr>
          <a:xfrm>
            <a:off x="3946811" y="5820323"/>
            <a:ext cx="1250378" cy="408745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Done</a:t>
            </a:r>
            <a:endParaRPr lang="de-DE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47499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55" y="1529617"/>
            <a:ext cx="1547781" cy="15334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66855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  <a:latin typeface="Apple Chancery"/>
                <a:cs typeface="Apple Chancery"/>
              </a:rPr>
              <a:t>END</a:t>
            </a:r>
            <a:endParaRPr lang="de-DE" dirty="0">
              <a:solidFill>
                <a:schemeClr val="tx1"/>
              </a:solidFill>
              <a:latin typeface="Apple Chancery"/>
              <a:cs typeface="Apple Chancery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976365"/>
            <a:ext cx="8229600" cy="3149798"/>
          </a:xfrm>
        </p:spPr>
        <p:txBody>
          <a:bodyPr/>
          <a:lstStyle/>
          <a:p>
            <a:pPr algn="ctr">
              <a:buNone/>
            </a:pP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  <a:p>
            <a:pPr algn="ctr">
              <a:buNone/>
            </a:pPr>
            <a:r>
              <a:rPr lang="de-DE" dirty="0" err="1" smtClean="0">
                <a:latin typeface="Apple Chancery"/>
                <a:cs typeface="Apple Chancery"/>
              </a:rPr>
              <a:t>Th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ank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for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participation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!</a:t>
            </a: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1185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will see a patch of flickering random dots.</a:t>
            </a:r>
          </a:p>
          <a:p>
            <a:pPr lvl="1"/>
            <a:r>
              <a:rPr lang="en-US"/>
              <a:t>Think of it like grains of salt that appear and disappear.</a:t>
            </a:r>
          </a:p>
          <a:p>
            <a:pPr lvl="1"/>
            <a:r>
              <a:rPr lang="en-US"/>
              <a:t>There is wind blowing.</a:t>
            </a:r>
          </a:p>
          <a:p>
            <a:r>
              <a:rPr lang="en-US"/>
              <a:t>Please decide whether the wind tends to blow the salt to the right or the left.</a:t>
            </a:r>
          </a:p>
          <a:p>
            <a:pPr lvl="1"/>
            <a:r>
              <a:rPr lang="en-US"/>
              <a:t>Don’t try to track individual dots. </a:t>
            </a:r>
          </a:p>
          <a:p>
            <a:pPr lvl="1"/>
            <a:r>
              <a:rPr lang="en-US"/>
              <a:t>Rather, try to figure out the </a:t>
            </a:r>
            <a:r>
              <a:rPr lang="en-US">
                <a:solidFill>
                  <a:srgbClr val="FF6600"/>
                </a:solidFill>
              </a:rPr>
              <a:t>average motion of the group.</a:t>
            </a:r>
          </a:p>
          <a:p>
            <a:pPr lvl="1"/>
            <a:r>
              <a:rPr lang="en-US"/>
              <a:t>Try to make a decision on every trial. Even if you feel you are guessing, give your best guess.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play the game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Bevel 10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 and decide whether the wind tends to blow the salt </a:t>
            </a:r>
            <a:b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to the right or the left 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37432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7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" y="3529678"/>
            <a:ext cx="9143999" cy="1688867"/>
          </a:xfrm>
        </p:spPr>
        <p:txBody>
          <a:bodyPr>
            <a:noAutofit/>
          </a:bodyPr>
          <a:lstStyle/>
          <a:p>
            <a: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Welcome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to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random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dots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experiment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!</a:t>
            </a: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1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endParaRPr lang="de-DE" sz="4800" b="0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" y="50456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Click                  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to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navigate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through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presentation</a:t>
            </a:r>
            <a:endParaRPr lang="de-DE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2594821" y="4925649"/>
            <a:ext cx="948253" cy="65506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46800" rtlCol="0" anchor="ctr">
            <a:noAutofit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  <a:latin typeface="Helvetica Neue Light"/>
                <a:cs typeface="Helvetica Neue Light"/>
              </a:rPr>
              <a:t>Next</a:t>
            </a:r>
            <a:endParaRPr lang="de-DE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074" y="773546"/>
            <a:ext cx="1892075" cy="18745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7167498" y="6594803"/>
            <a:ext cx="20111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presented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by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Shadlen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Lab</a:t>
            </a:r>
            <a:endParaRPr lang="en-US" sz="11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424363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/>
              <a:t>This session is the same as the previous one except the following:</a:t>
            </a:r>
          </a:p>
          <a:p>
            <a:pPr lvl="1"/>
            <a:r>
              <a:rPr lang="en-US"/>
              <a:t>You will hear a low-pitched beep, but you should ignore it.</a:t>
            </a:r>
          </a:p>
          <a:p>
            <a:pPr lvl="1"/>
            <a:r>
              <a:rPr lang="en-US"/>
              <a:t>Please report the time of the </a:t>
            </a:r>
            <a:r>
              <a:rPr lang="en-US">
                <a:solidFill>
                  <a:srgbClr val="FF6600"/>
                </a:solidFill>
              </a:rPr>
              <a:t>high-pitched beep.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80903" y="4391471"/>
            <a:ext cx="3574462" cy="461665"/>
            <a:chOff x="980903" y="4391471"/>
            <a:chExt cx="3574462" cy="461665"/>
          </a:xfrm>
        </p:grpSpPr>
        <p:sp>
          <p:nvSpPr>
            <p:cNvPr id="26" name="Rounded Rectangle 25"/>
            <p:cNvSpPr/>
            <p:nvPr/>
          </p:nvSpPr>
          <p:spPr>
            <a:xfrm>
              <a:off x="2036639" y="4447321"/>
              <a:ext cx="2518726" cy="389532"/>
            </a:xfrm>
            <a:prstGeom prst="roundRect">
              <a:avLst/>
            </a:prstGeom>
            <a:solidFill>
              <a:srgbClr val="804000">
                <a:alpha val="3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r>
                <a:rPr lang="en-US" sz="1200">
                  <a:solidFill>
                    <a:srgbClr val="FF6600"/>
                  </a:solidFill>
                  <a:latin typeface="Helvetica Neue Light"/>
                  <a:cs typeface="Helvetica Neue Light"/>
                </a:rPr>
                <a:t>(remember time)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80903" y="4391471"/>
              <a:ext cx="1039657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200">
                  <a:solidFill>
                    <a:schemeClr val="accent6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High-pitched</a:t>
              </a:r>
              <a:br>
                <a:rPr lang="en-US" sz="1200">
                  <a:solidFill>
                    <a:schemeClr val="accent6">
                      <a:lumMod val="75000"/>
                    </a:schemeClr>
                  </a:solidFill>
                  <a:latin typeface="Helvetica Neue Light"/>
                  <a:cs typeface="Helvetica Neue Light"/>
                </a:rPr>
              </a:br>
              <a:r>
                <a:rPr lang="en-US" sz="1200">
                  <a:solidFill>
                    <a:schemeClr val="accent6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Beep</a:t>
              </a:r>
            </a:p>
          </p:txBody>
        </p:sp>
        <p:pic>
          <p:nvPicPr>
            <p:cNvPr id="11" name="Picture 10" descr="Speaker_clipart.png"/>
            <p:cNvPicPr>
              <a:picLocks noChangeAspect="1"/>
            </p:cNvPicPr>
            <p:nvPr/>
          </p:nvPicPr>
          <p:blipFill>
            <a:blip r:embed="rId3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150" y="4514224"/>
              <a:ext cx="347669" cy="276999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4882582" y="4844397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Choose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a circle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randomly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54429" y="5378901"/>
            <a:ext cx="510445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Time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20560" y="5530759"/>
            <a:ext cx="5561557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916759" y="4475065"/>
            <a:ext cx="1013957" cy="101566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/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Report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the time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of the 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high-pitched</a:t>
            </a:r>
            <a:b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z="120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beep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54429" y="3071048"/>
            <a:ext cx="2218761" cy="389532"/>
            <a:chOff x="1454429" y="3114381"/>
            <a:chExt cx="2218761" cy="389532"/>
          </a:xfrm>
        </p:grpSpPr>
        <p:sp>
          <p:nvSpPr>
            <p:cNvPr id="18" name="TextBox 17"/>
            <p:cNvSpPr txBox="1"/>
            <p:nvPr/>
          </p:nvSpPr>
          <p:spPr>
            <a:xfrm>
              <a:off x="1454429" y="3156513"/>
              <a:ext cx="495209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50000"/>
                    </a:schemeClr>
                  </a:solidFill>
                  <a:latin typeface="Helvetica Neue Light"/>
                  <a:cs typeface="Helvetica Neue Light"/>
                </a:rPr>
                <a:t>Dots</a:t>
              </a: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2036639" y="3114381"/>
              <a:ext cx="1636551" cy="389532"/>
            </a:xfrm>
            <a:prstGeom prst="roundRect">
              <a:avLst/>
            </a:prstGeom>
            <a:solidFill>
              <a:srgbClr val="E6E6E6">
                <a:alpha val="3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r>
                <a:rPr lang="en-US" sz="1200">
                  <a:solidFill>
                    <a:schemeClr val="bg1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(should be ignored)</a:t>
              </a:r>
            </a:p>
          </p:txBody>
        </p:sp>
      </p:grpSp>
      <p:cxnSp>
        <p:nvCxnSpPr>
          <p:cNvPr id="24" name="Straight Connector 23"/>
          <p:cNvCxnSpPr/>
          <p:nvPr/>
        </p:nvCxnSpPr>
        <p:spPr>
          <a:xfrm>
            <a:off x="4555365" y="2338119"/>
            <a:ext cx="0" cy="315260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454429" y="2446903"/>
            <a:ext cx="3100936" cy="389532"/>
            <a:chOff x="1454429" y="2446903"/>
            <a:chExt cx="3100936" cy="389532"/>
          </a:xfrm>
        </p:grpSpPr>
        <p:sp>
          <p:nvSpPr>
            <p:cNvPr id="19" name="TextBox 18"/>
            <p:cNvSpPr txBox="1"/>
            <p:nvPr/>
          </p:nvSpPr>
          <p:spPr>
            <a:xfrm>
              <a:off x="1454429" y="2492533"/>
              <a:ext cx="582211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50000"/>
                    </a:schemeClr>
                  </a:solidFill>
                  <a:latin typeface="Helvetica Neue Light"/>
                  <a:cs typeface="Helvetica Neue Light"/>
                </a:rPr>
                <a:t>Clock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036641" y="2446903"/>
              <a:ext cx="2518724" cy="389532"/>
            </a:xfrm>
            <a:prstGeom prst="roundRect">
              <a:avLst/>
            </a:prstGeom>
            <a:solidFill>
              <a:srgbClr val="E6E6E6">
                <a:alpha val="3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r>
                <a:rPr lang="en-US" sz="1200">
                  <a:solidFill>
                    <a:schemeClr val="bg1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(wait until one full revolution)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80903" y="3695193"/>
            <a:ext cx="3574462" cy="461665"/>
            <a:chOff x="1010422" y="3764498"/>
            <a:chExt cx="3574462" cy="461665"/>
          </a:xfrm>
        </p:grpSpPr>
        <p:sp>
          <p:nvSpPr>
            <p:cNvPr id="21" name="Rounded Rectangle 20"/>
            <p:cNvSpPr/>
            <p:nvPr/>
          </p:nvSpPr>
          <p:spPr>
            <a:xfrm>
              <a:off x="2066158" y="3820348"/>
              <a:ext cx="2518726" cy="389532"/>
            </a:xfrm>
            <a:prstGeom prst="roundRect">
              <a:avLst/>
            </a:prstGeom>
            <a:solidFill>
              <a:srgbClr val="CCCCCC">
                <a:alpha val="3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r>
                <a:rPr lang="en-US" sz="1200">
                  <a:solidFill>
                    <a:schemeClr val="bg1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(should be ignored)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10422" y="3764498"/>
              <a:ext cx="1016883" cy="461665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200">
                  <a:solidFill>
                    <a:schemeClr val="bg1">
                      <a:lumMod val="50000"/>
                    </a:schemeClr>
                  </a:solidFill>
                  <a:latin typeface="Helvetica Neue Light"/>
                  <a:cs typeface="Helvetica Neue Light"/>
                </a:rPr>
                <a:t>Low-pitched</a:t>
              </a:r>
              <a:br>
                <a:rPr lang="en-US" sz="1200">
                  <a:solidFill>
                    <a:schemeClr val="bg1">
                      <a:lumMod val="50000"/>
                    </a:schemeClr>
                  </a:solidFill>
                  <a:latin typeface="Helvetica Neue Light"/>
                  <a:cs typeface="Helvetica Neue Light"/>
                </a:rPr>
              </a:br>
              <a:r>
                <a:rPr lang="en-US" sz="1200">
                  <a:solidFill>
                    <a:schemeClr val="bg1">
                      <a:lumMod val="50000"/>
                    </a:schemeClr>
                  </a:solidFill>
                  <a:latin typeface="Helvetica Neue Light"/>
                  <a:cs typeface="Helvetica Neue Light"/>
                </a:rPr>
                <a:t>Beep</a:t>
              </a:r>
            </a:p>
          </p:txBody>
        </p:sp>
        <p:pic>
          <p:nvPicPr>
            <p:cNvPr id="30" name="Picture 29" descr="Speaker_clipart.png"/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7358" y="3887251"/>
              <a:ext cx="347669" cy="2769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83602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Flickering dots will appear, but ignore them in this session.</a:t>
            </a:r>
          </a:p>
          <a:p>
            <a:r>
              <a:rPr lang="en-US"/>
              <a:t>You will hear a high-pitched beep and a low-pitched beep at random times.</a:t>
            </a:r>
          </a:p>
          <a:p>
            <a:r>
              <a:rPr lang="en-US"/>
              <a:t>After the clock completes a full revolution, choose either circle.</a:t>
            </a:r>
          </a:p>
          <a:p>
            <a:r>
              <a:rPr lang="en-US"/>
              <a:t>Report the time you heard the </a:t>
            </a:r>
            <a:r>
              <a:rPr lang="en-US">
                <a:solidFill>
                  <a:srgbClr val="FF6600"/>
                </a:solidFill>
              </a:rPr>
              <a:t>high-pitched beep</a:t>
            </a:r>
            <a:r>
              <a:rPr lang="en-US"/>
              <a:t> by dragging the pen downward.</a:t>
            </a:r>
          </a:p>
          <a:p>
            <a:r>
              <a:rPr lang="en-US"/>
              <a:t>The feedback and score depends only on the accuracy of your time report.</a:t>
            </a:r>
          </a:p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Reporting the time of the beep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Bevel 9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to watch an example trial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53342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Flickering dots will appear, but ignore them in this session.</a:t>
            </a:r>
          </a:p>
          <a:p>
            <a:r>
              <a:rPr lang="en-US"/>
              <a:t>You will hear a high-pitched beep and a low-pitched beep at random times.</a:t>
            </a:r>
          </a:p>
          <a:p>
            <a:r>
              <a:rPr lang="en-US"/>
              <a:t>After the clock completes a full revolution, choose either circle.</a:t>
            </a:r>
          </a:p>
          <a:p>
            <a:r>
              <a:rPr lang="en-US"/>
              <a:t>Report the time you heard the </a:t>
            </a:r>
            <a:r>
              <a:rPr lang="en-US">
                <a:solidFill>
                  <a:srgbClr val="FF6600"/>
                </a:solidFill>
              </a:rPr>
              <a:t>high-pitched beep</a:t>
            </a:r>
            <a:r>
              <a:rPr lang="en-US"/>
              <a:t> by dragging the pen downward.</a:t>
            </a:r>
          </a:p>
          <a:p>
            <a:r>
              <a:rPr lang="en-US"/>
              <a:t>The feedback and score depends only on the accuracy of your time report.</a:t>
            </a:r>
          </a:p>
          <a:p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Reporting the time of the beep</a:t>
            </a:r>
            <a:endParaRPr 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beepOnlyGo_Correct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</p:spTree>
    <p:extLst>
      <p:ext uri="{BB962C8B-B14F-4D97-AF65-F5344CB8AC3E}">
        <p14:creationId xmlns:p14="http://schemas.microsoft.com/office/powerpoint/2010/main" val="163691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939014" y="2379615"/>
            <a:ext cx="7265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How should you choose a circle?</a:t>
            </a:r>
            <a:endParaRPr lang="en-US" sz="1600" b="1" dirty="0" smtClean="0">
              <a:solidFill>
                <a:srgbClr val="FF66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2195528" y="2978012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According to flickering dots’ motion direction</a:t>
            </a:r>
          </a:p>
        </p:txBody>
      </p:sp>
      <p:sp>
        <p:nvSpPr>
          <p:cNvPr id="12" name="Rectangle 11">
            <a:hlinkClick r:id="rId2" action="ppaction://hlinksldjump"/>
          </p:cNvPr>
          <p:cNvSpPr/>
          <p:nvPr/>
        </p:nvSpPr>
        <p:spPr>
          <a:xfrm>
            <a:off x="2195528" y="3798247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Either one, ignoring the flickering dots</a:t>
            </a:r>
          </a:p>
        </p:txBody>
      </p:sp>
    </p:spTree>
    <p:extLst>
      <p:ext uri="{BB962C8B-B14F-4D97-AF65-F5344CB8AC3E}">
        <p14:creationId xmlns:p14="http://schemas.microsoft.com/office/powerpoint/2010/main" val="17419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</p:txBody>
      </p:sp>
      <p:sp>
        <p:nvSpPr>
          <p:cNvPr id="6" name="Pfeil nach rechts 2">
            <a:hlinkClick r:id="" action="ppaction://hlinkshowjump?jump=previousslide"/>
          </p:cNvPr>
          <p:cNvSpPr/>
          <p:nvPr/>
        </p:nvSpPr>
        <p:spPr>
          <a:xfrm>
            <a:off x="8058253" y="6054435"/>
            <a:ext cx="931796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901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33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939014" y="1229623"/>
            <a:ext cx="7265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What time do you need to report?</a:t>
            </a:r>
            <a:endParaRPr lang="en-US" sz="1600" b="1" dirty="0" smtClean="0">
              <a:solidFill>
                <a:srgbClr val="FF66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2195528" y="182802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left the home position</a:t>
            </a:r>
          </a:p>
        </p:txBody>
      </p:sp>
      <p:sp>
        <p:nvSpPr>
          <p:cNvPr id="8" name="Rectangle 7">
            <a:hlinkClick r:id="" action="ppaction://hlinkshowjump?jump=nextslide"/>
          </p:cNvPr>
          <p:cNvSpPr/>
          <p:nvPr/>
        </p:nvSpPr>
        <p:spPr>
          <a:xfrm>
            <a:off x="2195528" y="346849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heard the low-pitched beep</a:t>
            </a:r>
          </a:p>
        </p:txBody>
      </p:sp>
      <p:sp>
        <p:nvSpPr>
          <p:cNvPr id="12" name="Rectangle 11">
            <a:hlinkClick r:id="" action="ppaction://hlinkshowjump?jump=nextslide"/>
          </p:cNvPr>
          <p:cNvSpPr/>
          <p:nvPr/>
        </p:nvSpPr>
        <p:spPr>
          <a:xfrm>
            <a:off x="2195528" y="2648255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the small dots disappeared</a:t>
            </a:r>
          </a:p>
        </p:txBody>
      </p:sp>
      <p:sp>
        <p:nvSpPr>
          <p:cNvPr id="13" name="Rectangle 12">
            <a:hlinkClick r:id="rId2" action="ppaction://hlinksldjump"/>
          </p:cNvPr>
          <p:cNvSpPr/>
          <p:nvPr/>
        </p:nvSpPr>
        <p:spPr>
          <a:xfrm>
            <a:off x="2195528" y="4290255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heard the high-pitched beep</a:t>
            </a:r>
          </a:p>
        </p:txBody>
      </p:sp>
      <p:sp>
        <p:nvSpPr>
          <p:cNvPr id="15" name="Rectangle 14">
            <a:hlinkClick r:id="" action="ppaction://hlinkshowjump?jump=nextslide"/>
          </p:cNvPr>
          <p:cNvSpPr/>
          <p:nvPr/>
        </p:nvSpPr>
        <p:spPr>
          <a:xfrm>
            <a:off x="2195528" y="510896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Any of the above</a:t>
            </a:r>
          </a:p>
        </p:txBody>
      </p:sp>
    </p:spTree>
    <p:extLst>
      <p:ext uri="{BB962C8B-B14F-4D97-AF65-F5344CB8AC3E}">
        <p14:creationId xmlns:p14="http://schemas.microsoft.com/office/powerpoint/2010/main" val="109088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</p:txBody>
      </p:sp>
      <p:sp>
        <p:nvSpPr>
          <p:cNvPr id="6" name="Pfeil nach rechts 2">
            <a:hlinkClick r:id="" action="ppaction://hlinkshowjump?jump=previousslide"/>
          </p:cNvPr>
          <p:cNvSpPr/>
          <p:nvPr/>
        </p:nvSpPr>
        <p:spPr>
          <a:xfrm>
            <a:off x="8058253" y="6054435"/>
            <a:ext cx="931796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82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timLeft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3" b="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will see a patch of flickering random dots.</a:t>
            </a:r>
          </a:p>
          <a:p>
            <a:pPr lvl="1"/>
            <a:r>
              <a:rPr lang="en-US"/>
              <a:t>Think of it like grains of salt that appear and disappear.</a:t>
            </a:r>
          </a:p>
          <a:p>
            <a:pPr lvl="1"/>
            <a:r>
              <a:rPr lang="en-US"/>
              <a:t>There is wind blowing.</a:t>
            </a:r>
          </a:p>
          <a:p>
            <a:r>
              <a:rPr lang="en-US"/>
              <a:t>Please decide whether the wind tends to blow the salt to the right or the left.</a:t>
            </a:r>
          </a:p>
          <a:p>
            <a:pPr lvl="1"/>
            <a:r>
              <a:rPr lang="en-US"/>
              <a:t>Don’t try to track individual dots. </a:t>
            </a:r>
          </a:p>
          <a:p>
            <a:pPr lvl="1"/>
            <a:r>
              <a:rPr lang="en-US"/>
              <a:t>Rather, try to figure out the </a:t>
            </a:r>
            <a:r>
              <a:rPr lang="en-US">
                <a:solidFill>
                  <a:srgbClr val="FF6600"/>
                </a:solidFill>
              </a:rPr>
              <a:t>average motion of the group.</a:t>
            </a:r>
          </a:p>
          <a:p>
            <a:pPr lvl="1"/>
            <a:r>
              <a:rPr lang="en-US"/>
              <a:t>Try to make a decision on every trial. Even if you feel you are guessing, give your best guess.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play the game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Decide whether the wind tends to blow the salt to the right or the left.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61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 txBox="1">
            <a:spLocks/>
          </p:cNvSpPr>
          <p:nvPr/>
        </p:nvSpPr>
        <p:spPr>
          <a:xfrm>
            <a:off x="406400" y="502075"/>
            <a:ext cx="8331200" cy="59461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00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That’s all</a:t>
            </a:r>
            <a:r>
              <a:rPr kumimoji="0" lang="en-US" sz="200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Helvetica Neue Light"/>
                <a:cs typeface="Helvetica Neue Light"/>
              </a:rPr>
              <a:t> for this experiment!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baseline="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This was a lot of information.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 It is crucial that you understand the instructions. If something is not clear you can either …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28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watch a section again to review:</a:t>
            </a:r>
          </a:p>
          <a:p>
            <a:pPr marL="342900" marR="0" lvl="0" indent="-34290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lang="en-US" sz="1700" dirty="0" smtClean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How to report the time of the beep</a:t>
            </a:r>
          </a:p>
          <a:p>
            <a:pPr marL="2286000" lvl="4" indent="-457200">
              <a:spcBef>
                <a:spcPct val="20000"/>
              </a:spcBef>
              <a:defRPr/>
            </a:pPr>
            <a:endParaRPr lang="en-US" sz="16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endParaRPr lang="en-US" sz="16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2286000" lvl="4" indent="-457200">
              <a:spcBef>
                <a:spcPct val="20000"/>
              </a:spcBef>
              <a:defRPr/>
            </a:pPr>
            <a:endParaRPr lang="en-US" sz="16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marL="800100" lvl="1" indent="-342900">
              <a:spcBef>
                <a:spcPct val="20000"/>
              </a:spcBef>
              <a:buFontTx/>
              <a:buChar char="-"/>
              <a:defRPr/>
            </a:pPr>
            <a:endParaRPr lang="en-US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or </a:t>
            </a:r>
            <a:r>
              <a:rPr lang="en-US" sz="2000" dirty="0" smtClean="0">
                <a:solidFill>
                  <a:srgbClr val="FF6600"/>
                </a:solidFill>
                <a:latin typeface="Helvetica Neue Light"/>
                <a:cs typeface="Helvetica Neue Light"/>
              </a:rPr>
              <a:t>ask the assistant!</a:t>
            </a:r>
          </a:p>
          <a:p>
            <a:pPr lvl="1">
              <a:spcBef>
                <a:spcPct val="20000"/>
              </a:spcBef>
              <a:defRPr/>
            </a:pPr>
            <a:endParaRPr lang="en-US" sz="20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lvl="1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		</a:t>
            </a:r>
          </a:p>
          <a:p>
            <a:pPr lvl="1">
              <a:spcBef>
                <a:spcPct val="20000"/>
              </a:spcBef>
              <a:defRPr/>
            </a:pP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1400" dirty="0" smtClean="0">
                <a:solidFill>
                  <a:schemeClr val="bg1">
                    <a:lumMod val="95000"/>
                  </a:schemeClr>
                </a:solidFill>
                <a:latin typeface="Helvetica Neue Light"/>
                <a:cs typeface="Helvetica Neue Light"/>
              </a:rPr>
              <a:t>Only if everything is clear, press</a:t>
            </a:r>
            <a:endParaRPr lang="en-US" sz="1400" dirty="0">
              <a:solidFill>
                <a:schemeClr val="bg1">
                  <a:lumMod val="9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Abschrägung 3">
            <a:hlinkClick r:id="rId2" action="ppaction://hlinksldjump"/>
          </p:cNvPr>
          <p:cNvSpPr/>
          <p:nvPr/>
        </p:nvSpPr>
        <p:spPr>
          <a:xfrm>
            <a:off x="6620244" y="2806519"/>
            <a:ext cx="177218" cy="196894"/>
          </a:xfrm>
          <a:prstGeom prst="bevel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schrägung 8">
            <a:hlinkClick r:id="" action="ppaction://hlinkshowjump?jump=lastslide"/>
          </p:cNvPr>
          <p:cNvSpPr/>
          <p:nvPr/>
        </p:nvSpPr>
        <p:spPr>
          <a:xfrm>
            <a:off x="3946811" y="5820323"/>
            <a:ext cx="1250378" cy="408745"/>
          </a:xfrm>
          <a:prstGeom prst="beve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r>
              <a:rPr lang="de-DE" dirty="0" err="1" smtClean="0">
                <a:solidFill>
                  <a:schemeClr val="tx1"/>
                </a:solidFill>
                <a:latin typeface="Helvetica Neue Light"/>
                <a:cs typeface="Helvetica Neue Light"/>
              </a:rPr>
              <a:t>Done</a:t>
            </a:r>
            <a:endParaRPr lang="de-DE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145394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8455" y="1529617"/>
            <a:ext cx="1547781" cy="15334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668550"/>
            <a:ext cx="8229600" cy="1143000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  <a:latin typeface="Apple Chancery"/>
                <a:cs typeface="Apple Chancery"/>
              </a:rPr>
              <a:t>END</a:t>
            </a:r>
            <a:endParaRPr lang="de-DE" dirty="0">
              <a:solidFill>
                <a:schemeClr val="tx1"/>
              </a:solidFill>
              <a:latin typeface="Apple Chancery"/>
              <a:cs typeface="Apple Chancery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976365"/>
            <a:ext cx="8229600" cy="3149798"/>
          </a:xfrm>
        </p:spPr>
        <p:txBody>
          <a:bodyPr/>
          <a:lstStyle/>
          <a:p>
            <a:pPr algn="ctr">
              <a:buNone/>
            </a:pP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  <a:p>
            <a:pPr algn="ctr">
              <a:buNone/>
            </a:pPr>
            <a:r>
              <a:rPr lang="de-DE" dirty="0" err="1" smtClean="0">
                <a:latin typeface="Apple Chancery"/>
                <a:cs typeface="Apple Chancery"/>
              </a:rPr>
              <a:t>Th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ank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for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your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 </a:t>
            </a:r>
            <a:r>
              <a:rPr lang="de-DE" dirty="0" err="1" smtClean="0">
                <a:solidFill>
                  <a:srgbClr val="FFFFFF"/>
                </a:solidFill>
                <a:latin typeface="Apple Chancery"/>
                <a:cs typeface="Apple Chancery"/>
              </a:rPr>
              <a:t>participation</a:t>
            </a:r>
            <a:r>
              <a:rPr lang="de-DE" dirty="0" smtClean="0">
                <a:solidFill>
                  <a:srgbClr val="FFFFFF"/>
                </a:solidFill>
                <a:latin typeface="Apple Chancery"/>
                <a:cs typeface="Apple Chancery"/>
              </a:rPr>
              <a:t>!</a:t>
            </a:r>
            <a:endParaRPr lang="de-DE" dirty="0">
              <a:solidFill>
                <a:srgbClr val="FFFFFF"/>
              </a:solidFill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39869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5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" y="3529678"/>
            <a:ext cx="9143999" cy="1688867"/>
          </a:xfrm>
        </p:spPr>
        <p:txBody>
          <a:bodyPr>
            <a:noAutofit/>
          </a:bodyPr>
          <a:lstStyle/>
          <a:p>
            <a: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Welcome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to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random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dots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3600" b="0" dirty="0" err="1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experiment</a:t>
            </a:r>
            <a:r>
              <a:rPr lang="de-DE" sz="3600" b="0" dirty="0" smtClean="0">
                <a:solidFill>
                  <a:schemeClr val="bg2">
                    <a:lumMod val="90000"/>
                  </a:schemeClr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!</a:t>
            </a: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0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1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32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/>
            </a:r>
            <a:br>
              <a:rPr lang="de-DE" sz="4800" b="0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endParaRPr lang="de-DE" sz="4800" b="0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" y="504564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Click                  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to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navigate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through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the</a:t>
            </a:r>
            <a:r>
              <a:rPr lang="de-DE" dirty="0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 </a:t>
            </a:r>
            <a:r>
              <a:rPr lang="de-DE" dirty="0" err="1" smtClean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 Neue Light"/>
                <a:cs typeface="Helvetica Neue Light"/>
              </a:rPr>
              <a:t>presentation</a:t>
            </a:r>
            <a:endParaRPr lang="de-DE" dirty="0">
              <a:solidFill>
                <a:schemeClr val="bg1"/>
              </a:solidFill>
              <a:latin typeface="Helvetica Neue Light"/>
              <a:cs typeface="Helvetica Neue Light"/>
            </a:endParaRP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2594821" y="4925649"/>
            <a:ext cx="948253" cy="655062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46800" rtlCol="0" anchor="ctr">
            <a:noAutofit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  <a:latin typeface="Helvetica Neue Light"/>
                <a:cs typeface="Helvetica Neue Light"/>
              </a:rPr>
              <a:t>Next</a:t>
            </a:r>
            <a:endParaRPr lang="de-DE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 descr="78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074" y="773546"/>
            <a:ext cx="1892075" cy="18745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7167498" y="6594803"/>
            <a:ext cx="20111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presented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by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the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</a:t>
            </a:r>
            <a:r>
              <a:rPr lang="de-DE" sz="1100" dirty="0" err="1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Shadlen</a:t>
            </a:r>
            <a:r>
              <a:rPr lang="de-DE" sz="11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pple Chancery"/>
                <a:cs typeface="Apple Chancery"/>
              </a:rPr>
              <a:t> Lab</a:t>
            </a:r>
            <a:endParaRPr lang="en-US" sz="11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99903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77191"/>
            <a:ext cx="8532848" cy="5396200"/>
          </a:xfrm>
        </p:spPr>
        <p:txBody>
          <a:bodyPr anchor="t">
            <a:normAutofit/>
          </a:bodyPr>
          <a:lstStyle/>
          <a:p>
            <a:r>
              <a:rPr lang="en-US"/>
              <a:t>In this experiment, </a:t>
            </a:r>
            <a:br>
              <a:rPr lang="en-US"/>
            </a:br>
            <a:r>
              <a:rPr lang="en-US"/>
              <a:t>you are asked to judge the direction of random dot motion </a:t>
            </a:r>
            <a:br>
              <a:rPr lang="en-US"/>
            </a:br>
            <a:r>
              <a:rPr lang="en-US"/>
              <a:t>AND report </a:t>
            </a:r>
            <a:r>
              <a:rPr lang="en-US">
                <a:solidFill>
                  <a:srgbClr val="FF6600"/>
                </a:solidFill>
              </a:rPr>
              <a:t>the time you made your decision.</a:t>
            </a:r>
            <a:r>
              <a:rPr lang="en-US"/>
              <a:t> </a:t>
            </a:r>
          </a:p>
          <a:p>
            <a:pPr lvl="1"/>
            <a:r>
              <a:rPr lang="en-US"/>
              <a:t>After a beep, but before the clock completes a full revolution, move the cursor into a circle to report the direction of motion.</a:t>
            </a:r>
          </a:p>
          <a:p>
            <a:pPr lvl="1"/>
            <a:r>
              <a:rPr lang="en-US"/>
              <a:t>Then drag the pen downward to report the time you made your decision.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53302" y="3076975"/>
            <a:ext cx="6142387" cy="2977460"/>
            <a:chOff x="972743" y="3076975"/>
            <a:chExt cx="6142387" cy="2977460"/>
          </a:xfrm>
        </p:grpSpPr>
        <p:grpSp>
          <p:nvGrpSpPr>
            <p:cNvPr id="4" name="Group 3"/>
            <p:cNvGrpSpPr/>
            <p:nvPr/>
          </p:nvGrpSpPr>
          <p:grpSpPr>
            <a:xfrm>
              <a:off x="972743" y="5058266"/>
              <a:ext cx="6142387" cy="996169"/>
              <a:chOff x="1454429" y="5398587"/>
              <a:chExt cx="6142387" cy="996169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124748" y="5398587"/>
                <a:ext cx="1666898" cy="830997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Move the cursor</a:t>
                </a:r>
                <a:b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</a:br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into a circle</a:t>
                </a:r>
                <a:b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</a:br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according to </a:t>
                </a:r>
                <a:b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</a:br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the direction of motion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454429" y="6117757"/>
                <a:ext cx="510445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Time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>
                <a:off x="2020560" y="6269615"/>
                <a:ext cx="5561557" cy="0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>
                <a:off x="5929918" y="5398587"/>
                <a:ext cx="1666898" cy="830997"/>
              </a:xfrm>
              <a:prstGeom prst="rect">
                <a:avLst/>
              </a:prstGeom>
              <a:noFill/>
            </p:spPr>
            <p:txBody>
              <a:bodyPr wrap="none" rtlCol="0" anchor="b">
                <a:spAutoFit/>
              </a:bodyPr>
              <a:lstStyle/>
              <a:p>
                <a:pPr algn="ctr"/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Report the time</a:t>
                </a:r>
                <a:b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</a:br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you decided on </a:t>
                </a:r>
                <a:b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</a:br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the direction of motion</a:t>
                </a:r>
                <a:b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</a:br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in your mind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972743" y="3809904"/>
              <a:ext cx="1897511" cy="389532"/>
              <a:chOff x="1454429" y="3114381"/>
              <a:chExt cx="1897511" cy="389532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1454429" y="3156513"/>
                <a:ext cx="495209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Dots</a:t>
                </a: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2036640" y="3114381"/>
                <a:ext cx="1315300" cy="389532"/>
              </a:xfrm>
              <a:prstGeom prst="roundRect">
                <a:avLst/>
              </a:prstGeom>
              <a:solidFill>
                <a:srgbClr val="E6E6E6">
                  <a:alpha val="35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r>
                  <a:rPr lang="en-US" sz="1200">
                    <a:solidFill>
                      <a:schemeClr val="bg1">
                        <a:lumMod val="75000"/>
                      </a:schemeClr>
                    </a:solidFill>
                    <a:latin typeface="Helvetica Neue Light"/>
                    <a:cs typeface="Helvetica Neue Light"/>
                  </a:rPr>
                  <a:t>(judge direction)</a:t>
                </a:r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5435073" y="3076975"/>
              <a:ext cx="0" cy="285231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/>
            <p:cNvGrpSpPr/>
            <p:nvPr/>
          </p:nvGrpSpPr>
          <p:grpSpPr>
            <a:xfrm>
              <a:off x="972743" y="3185759"/>
              <a:ext cx="4462330" cy="389532"/>
              <a:chOff x="1454429" y="2446903"/>
              <a:chExt cx="4462330" cy="389532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454429" y="2492533"/>
                <a:ext cx="582211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r>
                  <a:rPr lang="en-US" sz="1200">
                    <a:solidFill>
                      <a:schemeClr val="bg1">
                        <a:lumMod val="50000"/>
                      </a:schemeClr>
                    </a:solidFill>
                    <a:latin typeface="Helvetica Neue Light"/>
                    <a:cs typeface="Helvetica Neue Light"/>
                  </a:rPr>
                  <a:t>Clock</a:t>
                </a:r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2036641" y="2446903"/>
                <a:ext cx="3880118" cy="389532"/>
              </a:xfrm>
              <a:prstGeom prst="roundRect">
                <a:avLst/>
              </a:prstGeom>
              <a:solidFill>
                <a:srgbClr val="E6E6E6">
                  <a:alpha val="35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tIns="0" rtlCol="0" anchor="ctr"/>
              <a:lstStyle/>
              <a:p>
                <a:pPr algn="r"/>
                <a:r>
                  <a:rPr lang="en-US" sz="1200">
                    <a:solidFill>
                      <a:schemeClr val="bg1">
                        <a:lumMod val="75000"/>
                      </a:schemeClr>
                    </a:solidFill>
                    <a:latin typeface="Helvetica Neue Light"/>
                    <a:cs typeface="Helvetica Neue Light"/>
                  </a:rPr>
                  <a:t>(stops when the cursor enters a circle)</a:t>
                </a:r>
              </a:p>
            </p:txBody>
          </p:sp>
        </p:grpSp>
        <p:sp>
          <p:nvSpPr>
            <p:cNvPr id="21" name="Rounded Rectangle 20"/>
            <p:cNvSpPr/>
            <p:nvPr/>
          </p:nvSpPr>
          <p:spPr>
            <a:xfrm>
              <a:off x="2870255" y="4489899"/>
              <a:ext cx="2564818" cy="389532"/>
            </a:xfrm>
            <a:prstGeom prst="roundRect">
              <a:avLst/>
            </a:prstGeom>
            <a:solidFill>
              <a:srgbClr val="CCCCCC">
                <a:alpha val="35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0" rtlCol="0" anchor="ctr"/>
            <a:lstStyle/>
            <a:p>
              <a:pPr algn="ctr"/>
              <a:endParaRPr lang="en-US" sz="1200">
                <a:solidFill>
                  <a:schemeClr val="bg1">
                    <a:lumMod val="75000"/>
                  </a:schemeClr>
                </a:solidFill>
                <a:latin typeface="Helvetica Neue Light"/>
                <a:cs typeface="Helvetica Neue Ligh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72743" y="4526382"/>
              <a:ext cx="53537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>
                  <a:solidFill>
                    <a:schemeClr val="bg1">
                      <a:lumMod val="50000"/>
                    </a:schemeClr>
                  </a:solidFill>
                  <a:latin typeface="Helvetica Neue Light"/>
                  <a:cs typeface="Helvetica Neue Light"/>
                </a:rPr>
                <a:t>Beep</a:t>
              </a:r>
            </a:p>
          </p:txBody>
        </p:sp>
        <p:pic>
          <p:nvPicPr>
            <p:cNvPr id="30" name="Picture 29" descr="Speaker_clipart.png"/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0157" y="4556802"/>
              <a:ext cx="347669" cy="276999"/>
            </a:xfrm>
            <a:prstGeom prst="rect">
              <a:avLst/>
            </a:prstGeom>
          </p:spPr>
        </p:pic>
        <p:cxnSp>
          <p:nvCxnSpPr>
            <p:cNvPr id="27" name="Straight Connector 26"/>
            <p:cNvCxnSpPr/>
            <p:nvPr/>
          </p:nvCxnSpPr>
          <p:spPr>
            <a:xfrm>
              <a:off x="3399825" y="4879431"/>
              <a:ext cx="0" cy="104986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765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Next, we will explain:</a:t>
            </a:r>
          </a:p>
          <a:p>
            <a:pPr lvl="1"/>
            <a:r>
              <a:rPr lang="en-US"/>
              <a:t>How to report the time you made your decision</a:t>
            </a:r>
          </a:p>
          <a:p>
            <a:pPr lvl="1"/>
            <a:r>
              <a:rPr lang="en-US"/>
              <a:t>How to understand the feedback </a:t>
            </a:r>
          </a:p>
          <a:p>
            <a:pPr lvl="1"/>
            <a:r>
              <a:rPr lang="en-US"/>
              <a:t>Where to look</a:t>
            </a:r>
          </a:p>
          <a:p>
            <a:pPr lvl="1"/>
            <a:r>
              <a:rPr lang="en-US"/>
              <a:t>Why you would lose a point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3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By </a:t>
            </a:r>
            <a:r>
              <a:rPr lang="en-US">
                <a:solidFill>
                  <a:srgbClr val="FF6600"/>
                </a:solidFill>
              </a:rPr>
              <a:t>the time you made your decision,</a:t>
            </a:r>
            <a:r>
              <a:rPr lang="en-US"/>
              <a:t> we mean</a:t>
            </a:r>
            <a:br>
              <a:rPr lang="en-US"/>
            </a:br>
            <a:r>
              <a:rPr lang="en-US"/>
              <a:t>the time you judged that the motion is to the left or right </a:t>
            </a:r>
            <a:r>
              <a:rPr lang="en-US">
                <a:solidFill>
                  <a:srgbClr val="FF6600"/>
                </a:solidFill>
              </a:rPr>
              <a:t>in your mind.</a:t>
            </a:r>
          </a:p>
          <a:p>
            <a:pPr lvl="1"/>
            <a:r>
              <a:rPr lang="en-US"/>
              <a:t>This is </a:t>
            </a:r>
            <a:r>
              <a:rPr lang="en-US">
                <a:solidFill>
                  <a:srgbClr val="FF6600"/>
                </a:solidFill>
              </a:rPr>
              <a:t>not</a:t>
            </a:r>
            <a:r>
              <a:rPr lang="en-US"/>
              <a:t> the time when the cursor left the home position.</a:t>
            </a:r>
          </a:p>
          <a:p>
            <a:pPr lvl="1"/>
            <a:r>
              <a:rPr lang="en-US"/>
              <a:t>This is </a:t>
            </a:r>
            <a:r>
              <a:rPr lang="en-US">
                <a:solidFill>
                  <a:srgbClr val="FF6600"/>
                </a:solidFill>
              </a:rPr>
              <a:t>not</a:t>
            </a:r>
            <a:r>
              <a:rPr lang="en-US"/>
              <a:t> the time when the cursor entered the left or right circle.</a:t>
            </a:r>
          </a:p>
          <a:p>
            <a:pPr lvl="1"/>
            <a:r>
              <a:rPr lang="en-US"/>
              <a:t>This is </a:t>
            </a:r>
            <a:r>
              <a:rPr lang="en-US">
                <a:solidFill>
                  <a:srgbClr val="FF6600"/>
                </a:solidFill>
              </a:rPr>
              <a:t>not</a:t>
            </a:r>
            <a:r>
              <a:rPr lang="en-US"/>
              <a:t> the time when you heard a beep.</a:t>
            </a:r>
          </a:p>
        </p:txBody>
      </p:sp>
      <p:sp>
        <p:nvSpPr>
          <p:cNvPr id="4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6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939014" y="1229623"/>
            <a:ext cx="72659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What time do you need to report?</a:t>
            </a:r>
            <a:endParaRPr lang="en-US" sz="1600" b="1" dirty="0" smtClean="0">
              <a:solidFill>
                <a:srgbClr val="FF66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Rectangle 5">
            <a:hlinkClick r:id="" action="ppaction://hlinkshowjump?jump=nextslide"/>
          </p:cNvPr>
          <p:cNvSpPr/>
          <p:nvPr/>
        </p:nvSpPr>
        <p:spPr>
          <a:xfrm>
            <a:off x="2195528" y="182802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heard the beep</a:t>
            </a:r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2195528" y="4288725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made the decision in your mind</a:t>
            </a:r>
          </a:p>
        </p:txBody>
      </p:sp>
      <p:sp>
        <p:nvSpPr>
          <p:cNvPr id="12" name="Rectangle 11">
            <a:hlinkClick r:id="" action="ppaction://hlinkshowjump?jump=nextslide"/>
          </p:cNvPr>
          <p:cNvSpPr/>
          <p:nvPr/>
        </p:nvSpPr>
        <p:spPr>
          <a:xfrm>
            <a:off x="2195528" y="2648255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left the home position</a:t>
            </a:r>
          </a:p>
        </p:txBody>
      </p:sp>
      <p:sp>
        <p:nvSpPr>
          <p:cNvPr id="13" name="Rectangle 12">
            <a:hlinkClick r:id="" action="ppaction://hlinkshowjump?jump=nextslide"/>
          </p:cNvPr>
          <p:cNvSpPr/>
          <p:nvPr/>
        </p:nvSpPr>
        <p:spPr>
          <a:xfrm>
            <a:off x="2195528" y="346849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The time you entered the circle</a:t>
            </a:r>
          </a:p>
        </p:txBody>
      </p:sp>
      <p:sp>
        <p:nvSpPr>
          <p:cNvPr id="15" name="Rectangle 14">
            <a:hlinkClick r:id="" action="ppaction://hlinkshowjump?jump=nextslide"/>
          </p:cNvPr>
          <p:cNvSpPr/>
          <p:nvPr/>
        </p:nvSpPr>
        <p:spPr>
          <a:xfrm>
            <a:off x="2195528" y="5108960"/>
            <a:ext cx="4737390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Any of the above</a:t>
            </a:r>
          </a:p>
        </p:txBody>
      </p:sp>
    </p:spTree>
    <p:extLst>
      <p:ext uri="{BB962C8B-B14F-4D97-AF65-F5344CB8AC3E}">
        <p14:creationId xmlns:p14="http://schemas.microsoft.com/office/powerpoint/2010/main" val="201613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</a:t>
            </a:r>
            <a:r>
              <a:rPr lang="en-US" b="1" dirty="0">
                <a:solidFill>
                  <a:srgbClr val="FF6600"/>
                </a:solidFill>
                <a:latin typeface="Helvetica Neue Light"/>
                <a:cs typeface="Helvetica Neue Light"/>
              </a:rPr>
              <a:t>incorrect!</a:t>
            </a:r>
          </a:p>
        </p:txBody>
      </p:sp>
      <p:sp>
        <p:nvSpPr>
          <p:cNvPr id="6" name="Pfeil nach rechts 2">
            <a:hlinkClick r:id="" action="ppaction://hlinkshowjump?jump=previousslide"/>
          </p:cNvPr>
          <p:cNvSpPr/>
          <p:nvPr/>
        </p:nvSpPr>
        <p:spPr>
          <a:xfrm>
            <a:off x="8058253" y="6054435"/>
            <a:ext cx="931796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smtClean="0">
                <a:solidFill>
                  <a:srgbClr val="000000"/>
                </a:solidFill>
              </a:rPr>
              <a:t>Try </a:t>
            </a:r>
            <a:r>
              <a:rPr lang="de-DE" dirty="0" err="1" smtClean="0">
                <a:solidFill>
                  <a:srgbClr val="000000"/>
                </a:solidFill>
              </a:rPr>
              <a:t>again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72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/>
              <a:t>What do you think? </a:t>
            </a:r>
            <a:br>
              <a:rPr lang="en-US"/>
            </a:br>
            <a:r>
              <a:rPr lang="en-US"/>
              <a:t>Were the dots, on average, moving to the left or to the right?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Rectangle 10">
            <a:hlinkClick r:id="" action="ppaction://hlinkshowjump?jump=nextslide"/>
          </p:cNvPr>
          <p:cNvSpPr/>
          <p:nvPr/>
        </p:nvSpPr>
        <p:spPr>
          <a:xfrm>
            <a:off x="5046018" y="3440486"/>
            <a:ext cx="1657465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Right</a:t>
            </a:r>
          </a:p>
        </p:txBody>
      </p:sp>
      <p:sp>
        <p:nvSpPr>
          <p:cNvPr id="10" name="Rectangle 9">
            <a:hlinkClick r:id="rId2" action="ppaction://hlinksldjump"/>
          </p:cNvPr>
          <p:cNvSpPr/>
          <p:nvPr/>
        </p:nvSpPr>
        <p:spPr>
          <a:xfrm>
            <a:off x="2480618" y="3429000"/>
            <a:ext cx="1657465" cy="680138"/>
          </a:xfrm>
          <a:prstGeom prst="rect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Helvetica Neue Light"/>
                <a:cs typeface="Helvetica Neue Light"/>
              </a:rPr>
              <a:t>Left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Helvetica Neue Light"/>
                <a:cs typeface="Helvetica Neue Light"/>
              </a:rPr>
              <a:t>This is correct!</a:t>
            </a:r>
          </a:p>
        </p:txBody>
      </p:sp>
      <p:sp>
        <p:nvSpPr>
          <p:cNvPr id="5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0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A clock hand will revolve at the center of the moving dots.</a:t>
            </a:r>
          </a:p>
          <a:p>
            <a:r>
              <a:rPr lang="en-US">
                <a:solidFill>
                  <a:srgbClr val="FF6600"/>
                </a:solidFill>
              </a:rPr>
              <a:t>Please try to remember the exact position of the clock hand </a:t>
            </a:r>
            <a:br>
              <a:rPr lang="en-US">
                <a:solidFill>
                  <a:srgbClr val="FF6600"/>
                </a:solidFill>
              </a:rPr>
            </a:br>
            <a:r>
              <a:rPr lang="en-US">
                <a:solidFill>
                  <a:srgbClr val="FF6600"/>
                </a:solidFill>
              </a:rPr>
              <a:t>at the moment you decided – in your mind – whether the motion is to the left or to the right.</a:t>
            </a:r>
          </a:p>
          <a:p>
            <a:r>
              <a:rPr lang="en-US"/>
              <a:t>To help you remember the decision time, there is a small tick mark on the clock that indicates the position of the clock hand when the dot pattern started.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Memorizing the time of your decision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Bevel 9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and try to remember</a:t>
            </a:r>
            <a:b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the exact position of the clock hand </a:t>
            </a:r>
            <a:b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</a:b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at the moment you decided – in your mind – on the direction of motion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7411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RememberClock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t="3" b="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A clock hand will revolve at the center of the moving dots.</a:t>
            </a:r>
          </a:p>
          <a:p>
            <a:r>
              <a:rPr lang="en-US">
                <a:solidFill>
                  <a:srgbClr val="FF6600"/>
                </a:solidFill>
              </a:rPr>
              <a:t>Please try to remember the exact position of the clock hand </a:t>
            </a:r>
            <a:br>
              <a:rPr lang="en-US">
                <a:solidFill>
                  <a:srgbClr val="FF6600"/>
                </a:solidFill>
              </a:rPr>
            </a:br>
            <a:r>
              <a:rPr lang="en-US">
                <a:solidFill>
                  <a:srgbClr val="FF6600"/>
                </a:solidFill>
              </a:rPr>
              <a:t>at the moment you decided – in your mind – whether the motion is to the left or to the right.</a:t>
            </a:r>
          </a:p>
          <a:p>
            <a:r>
              <a:rPr lang="en-US"/>
              <a:t>To help you remember the decision time, there is a small tick mark on the clock that indicates the position of the clock hand when the dot pattern started.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Memorizing the time of your decision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Try to remember the position of the clock hand when you decided on the direction of motion.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819333" y="4164404"/>
            <a:ext cx="2596507" cy="276999"/>
            <a:chOff x="5397566" y="2986345"/>
            <a:chExt cx="2245592" cy="276999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5487213" y="3249363"/>
              <a:ext cx="2155945" cy="0"/>
            </a:xfrm>
            <a:prstGeom prst="straightConnector1">
              <a:avLst/>
            </a:prstGeom>
            <a:ln w="12700">
              <a:solidFill>
                <a:srgbClr val="BFBFB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397566" y="2986345"/>
              <a:ext cx="20068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BFBFBF"/>
                  </a:solidFill>
                  <a:latin typeface="Helvetica Neue Light"/>
                  <a:cs typeface="Helvetica Neue Light"/>
                </a:rPr>
                <a:t>The dot pattern started here</a:t>
              </a:r>
              <a:endParaRPr lang="en-US" sz="1200" dirty="0">
                <a:solidFill>
                  <a:srgbClr val="BFBFBF"/>
                </a:solidFill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300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37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bschrägung 2">
            <a:hlinkClick r:id="rId2" action="ppaction://hlinksldjump"/>
          </p:cNvPr>
          <p:cNvSpPr/>
          <p:nvPr/>
        </p:nvSpPr>
        <p:spPr>
          <a:xfrm>
            <a:off x="7092726" y="4842850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>
              <a:latin typeface="Helvetica Neue Light"/>
              <a:cs typeface="Helvetica Neue Ligh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848741" y="2524395"/>
            <a:ext cx="1127409" cy="1127409"/>
            <a:chOff x="3848741" y="2446647"/>
            <a:chExt cx="1127409" cy="1127409"/>
          </a:xfrm>
        </p:grpSpPr>
        <p:sp>
          <p:nvSpPr>
            <p:cNvPr id="2" name="Oval 1"/>
            <p:cNvSpPr/>
            <p:nvPr/>
          </p:nvSpPr>
          <p:spPr>
            <a:xfrm>
              <a:off x="3848741" y="2446647"/>
              <a:ext cx="1127409" cy="1127409"/>
            </a:xfrm>
            <a:prstGeom prst="ellipse">
              <a:avLst/>
            </a:prstGeom>
            <a:noFill/>
            <a:ln w="28575" cmpd="sng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 flipV="1">
              <a:off x="3921120" y="2736475"/>
              <a:ext cx="228915" cy="134828"/>
            </a:xfrm>
            <a:prstGeom prst="line">
              <a:avLst/>
            </a:prstGeom>
            <a:ln w="28575" cmpd="sng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280818" y="2524988"/>
            <a:ext cx="2596507" cy="276999"/>
            <a:chOff x="5397566" y="2986345"/>
            <a:chExt cx="2245592" cy="276999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5487213" y="3249363"/>
              <a:ext cx="2155945" cy="0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397566" y="2986345"/>
              <a:ext cx="20068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The dot pattern started here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Helvetica Neue Light"/>
                <a:cs typeface="Helvetica Neue Light"/>
              </a:endParaRPr>
            </a:p>
          </p:txBody>
        </p:sp>
      </p:grpSp>
      <p:sp>
        <p:nvSpPr>
          <p:cNvPr id="4" name="Pfeil nach rechts 3">
            <a:hlinkClick r:id="" action="ppaction://hlinkshowjump?jump=nextslide"/>
          </p:cNvPr>
          <p:cNvSpPr/>
          <p:nvPr/>
        </p:nvSpPr>
        <p:spPr>
          <a:xfrm>
            <a:off x="3109273" y="2809470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14" name="Pfeil nach rechts 3">
            <a:hlinkClick r:id="" action="ppaction://hlinkshowjump?jump=nextslide"/>
          </p:cNvPr>
          <p:cNvSpPr/>
          <p:nvPr/>
        </p:nvSpPr>
        <p:spPr>
          <a:xfrm rot="10800000">
            <a:off x="5049975" y="2809470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15" name="Pfeil nach rechts 3">
            <a:hlinkClick r:id="" action="ppaction://hlinkshowjump?jump=nextslide"/>
          </p:cNvPr>
          <p:cNvSpPr/>
          <p:nvPr/>
        </p:nvSpPr>
        <p:spPr>
          <a:xfrm rot="16200000">
            <a:off x="4126763" y="3817096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16" name="Pfeil nach rechts 3">
            <a:hlinkClick r:id="" action="ppaction://hlinkshowjump?jump=nextslide"/>
          </p:cNvPr>
          <p:cNvSpPr/>
          <p:nvPr/>
        </p:nvSpPr>
        <p:spPr>
          <a:xfrm rot="13500000">
            <a:off x="4777152" y="3530154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17" name="Pfeil nach rechts 3">
            <a:hlinkClick r:id="" action="ppaction://hlinkshowjump?jump=nextslide"/>
          </p:cNvPr>
          <p:cNvSpPr/>
          <p:nvPr/>
        </p:nvSpPr>
        <p:spPr>
          <a:xfrm rot="18900000">
            <a:off x="3418101" y="3556071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18" name="Pfeil nach rechts 3">
            <a:hlinkClick r:id="" action="ppaction://hlinkshowjump?jump=nextslide"/>
          </p:cNvPr>
          <p:cNvSpPr/>
          <p:nvPr/>
        </p:nvSpPr>
        <p:spPr>
          <a:xfrm rot="8100000">
            <a:off x="4736178" y="2135637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19" name="Pfeil nach rechts 3">
            <a:hlinkClick r:id="" action="ppaction://hlinkshowjump?jump=nextslide"/>
          </p:cNvPr>
          <p:cNvSpPr/>
          <p:nvPr/>
        </p:nvSpPr>
        <p:spPr>
          <a:xfrm rot="5400000">
            <a:off x="4094409" y="1852724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20" name="Pfeil nach rechts 3">
            <a:hlinkClick r:id="" action="ppaction://hlinkshowjump?jump=nextslide"/>
          </p:cNvPr>
          <p:cNvSpPr/>
          <p:nvPr/>
        </p:nvSpPr>
        <p:spPr>
          <a:xfrm rot="2700000">
            <a:off x="3418100" y="2135636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endParaRPr lang="de-DE" b="1" dirty="0">
              <a:solidFill>
                <a:srgbClr val="000000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874054" y="545714"/>
            <a:ext cx="7269945" cy="985157"/>
          </a:xfrm>
        </p:spPr>
        <p:txBody>
          <a:bodyPr/>
          <a:lstStyle/>
          <a:p>
            <a:r>
              <a:rPr lang="en-US" b="1"/>
              <a:t>Which is closest to the clock hand’s position</a:t>
            </a:r>
            <a:br>
              <a:rPr lang="en-US" b="1"/>
            </a:br>
            <a:r>
              <a:rPr lang="en-US" b="1"/>
              <a:t>at the moment you decided on the direction of motion?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874055" y="4752562"/>
            <a:ext cx="5395890" cy="1452975"/>
          </a:xfrm>
        </p:spPr>
        <p:txBody>
          <a:bodyPr/>
          <a:lstStyle/>
          <a:p>
            <a:r>
              <a:rPr lang="en-US"/>
              <a:t>If you do not remember, replay by clicking here:</a:t>
            </a:r>
          </a:p>
        </p:txBody>
      </p:sp>
    </p:spTree>
    <p:extLst>
      <p:ext uri="{BB962C8B-B14F-4D97-AF65-F5344CB8AC3E}">
        <p14:creationId xmlns:p14="http://schemas.microsoft.com/office/powerpoint/2010/main" val="163682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Great. Now let’s learn how to report the decision time.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Pfeil nach rechts 5">
            <a:hlinkClick r:id="" action="ppaction://hlinkshowjump?jump=nextslide"/>
          </p:cNvPr>
          <p:cNvSpPr/>
          <p:nvPr/>
        </p:nvSpPr>
        <p:spPr>
          <a:xfrm>
            <a:off x="8320555" y="6054435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4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342000"/>
            <a:r>
              <a:rPr lang="en-US"/>
              <a:t>After making your motion direction choice, please </a:t>
            </a:r>
            <a:r>
              <a:rPr lang="en-US">
                <a:solidFill>
                  <a:srgbClr val="FF6600"/>
                </a:solidFill>
              </a:rPr>
              <a:t>drag the pen downwards.</a:t>
            </a:r>
          </a:p>
          <a:p>
            <a:pPr marL="742050" lvl="1" indent="-342000"/>
            <a:r>
              <a:rPr lang="en-US"/>
              <a:t>This will move the clock hand around.</a:t>
            </a:r>
          </a:p>
          <a:p>
            <a:pPr marL="742050" lvl="1" indent="-342000"/>
            <a:r>
              <a:rPr lang="en-US"/>
              <a:t>Make sure the pen is in contact with the tablet surface at all time.</a:t>
            </a:r>
          </a:p>
          <a:p>
            <a:pPr marL="342000" indent="-342000"/>
            <a:r>
              <a:rPr lang="en-US"/>
              <a:t>Move the pen until the clock hand marks the position it was in </a:t>
            </a:r>
            <a:br>
              <a:rPr lang="en-US"/>
            </a:br>
            <a:r>
              <a:rPr lang="en-US"/>
              <a:t>when you made the motion decision.</a:t>
            </a:r>
          </a:p>
          <a:p>
            <a:pPr marL="342000" indent="-342000"/>
            <a:r>
              <a:rPr lang="en-US"/>
              <a:t>There will be a keypad with three buttons.</a:t>
            </a:r>
            <a:br>
              <a:rPr lang="en-US"/>
            </a:br>
            <a:r>
              <a:rPr lang="en-US"/>
              <a:t>Press the </a:t>
            </a:r>
            <a:r>
              <a:rPr lang="en-US">
                <a:solidFill>
                  <a:srgbClr val="FF6600"/>
                </a:solidFill>
              </a:rPr>
              <a:t>center button </a:t>
            </a:r>
            <a:r>
              <a:rPr lang="en-US"/>
              <a:t>to confirm the position.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Reporting the time of your decision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7047134" y="1408170"/>
            <a:ext cx="336308" cy="1008924"/>
            <a:chOff x="7408454" y="3242234"/>
            <a:chExt cx="702235" cy="2106705"/>
          </a:xfrm>
          <a:solidFill>
            <a:srgbClr val="BFBFBF"/>
          </a:solidFill>
        </p:grpSpPr>
        <p:sp>
          <p:nvSpPr>
            <p:cNvPr id="30" name="Bevel 29">
              <a:hlinkClick r:id="rId3" action="ppaction://hlinksldjump"/>
            </p:cNvPr>
            <p:cNvSpPr/>
            <p:nvPr/>
          </p:nvSpPr>
          <p:spPr>
            <a:xfrm>
              <a:off x="7408454" y="3242234"/>
              <a:ext cx="702235" cy="702235"/>
            </a:xfrm>
            <a:prstGeom prst="bevel">
              <a:avLst/>
            </a:prstGeom>
            <a:grpFill/>
            <a:ln>
              <a:solidFill>
                <a:srgbClr val="40404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34" name="Bevel 33">
              <a:hlinkClick r:id="" action="ppaction://hlinkshowjump?jump=nextslide"/>
            </p:cNvPr>
            <p:cNvSpPr/>
            <p:nvPr/>
          </p:nvSpPr>
          <p:spPr>
            <a:xfrm>
              <a:off x="7408454" y="3944469"/>
              <a:ext cx="702235" cy="702235"/>
            </a:xfrm>
            <a:prstGeom prst="bevel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41" name="Bevel 40">
              <a:hlinkClick r:id="rId3" action="ppaction://hlinksldjump"/>
            </p:cNvPr>
            <p:cNvSpPr/>
            <p:nvPr/>
          </p:nvSpPr>
          <p:spPr>
            <a:xfrm>
              <a:off x="7408454" y="4646704"/>
              <a:ext cx="702235" cy="702235"/>
            </a:xfrm>
            <a:prstGeom prst="bevel">
              <a:avLst/>
            </a:prstGeom>
            <a:grpFill/>
            <a:ln>
              <a:solidFill>
                <a:srgbClr val="40404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 flipV="1">
            <a:off x="4701138" y="1919401"/>
            <a:ext cx="2265268" cy="606818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Bevel 13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 to watch how to report the time of your decision</a:t>
            </a:r>
            <a:endParaRPr lang="de-DE" sz="1400" dirty="0">
              <a:solidFill>
                <a:schemeClr val="tx1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51115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rrectRight_Hand2.mp4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341438" y="2940050"/>
            <a:ext cx="6462712" cy="3632200"/>
          </a:xfr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000" indent="-342000"/>
            <a:r>
              <a:rPr lang="en-US"/>
              <a:t>After making your motion direction choice, please </a:t>
            </a:r>
            <a:r>
              <a:rPr lang="en-US">
                <a:solidFill>
                  <a:srgbClr val="FF6600"/>
                </a:solidFill>
              </a:rPr>
              <a:t>drag the pen downwards.</a:t>
            </a:r>
          </a:p>
          <a:p>
            <a:pPr marL="742050" lvl="1" indent="-342000"/>
            <a:r>
              <a:rPr lang="en-US"/>
              <a:t>This will move the clock hand around.</a:t>
            </a:r>
          </a:p>
          <a:p>
            <a:pPr marL="742050" lvl="1" indent="-342000"/>
            <a:r>
              <a:rPr lang="en-US"/>
              <a:t>Make sure the pen is in contact with the tablet surface at all time.</a:t>
            </a:r>
          </a:p>
          <a:p>
            <a:pPr marL="342000" indent="-342000"/>
            <a:r>
              <a:rPr lang="en-US"/>
              <a:t>Move the pen until the clock hand marks the position it was in </a:t>
            </a:r>
            <a:br>
              <a:rPr lang="en-US"/>
            </a:br>
            <a:r>
              <a:rPr lang="en-US"/>
              <a:t>when you made the motion decision.</a:t>
            </a:r>
          </a:p>
          <a:p>
            <a:pPr marL="342000" indent="-342000"/>
            <a:r>
              <a:rPr lang="en-US"/>
              <a:t>There will be a keypad with three buttons.</a:t>
            </a:r>
            <a:br>
              <a:rPr lang="en-US"/>
            </a:br>
            <a:r>
              <a:rPr lang="en-US"/>
              <a:t>Press the </a:t>
            </a:r>
            <a:r>
              <a:rPr lang="en-US">
                <a:solidFill>
                  <a:srgbClr val="FF6600"/>
                </a:solidFill>
              </a:rPr>
              <a:t>center button </a:t>
            </a:r>
            <a:r>
              <a:rPr lang="en-US"/>
              <a:t>to confirm the position.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Reporting the time of your decision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Here is a demo video…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7047134" y="1408170"/>
            <a:ext cx="336308" cy="1008924"/>
            <a:chOff x="7408454" y="3242234"/>
            <a:chExt cx="702235" cy="2106705"/>
          </a:xfrm>
          <a:solidFill>
            <a:srgbClr val="BFBFBF"/>
          </a:solidFill>
        </p:grpSpPr>
        <p:sp>
          <p:nvSpPr>
            <p:cNvPr id="30" name="Bevel 29">
              <a:hlinkClick r:id="rId6" action="ppaction://hlinksldjump"/>
            </p:cNvPr>
            <p:cNvSpPr/>
            <p:nvPr/>
          </p:nvSpPr>
          <p:spPr>
            <a:xfrm>
              <a:off x="7408454" y="3242234"/>
              <a:ext cx="702235" cy="702235"/>
            </a:xfrm>
            <a:prstGeom prst="bevel">
              <a:avLst/>
            </a:prstGeom>
            <a:grpFill/>
            <a:ln>
              <a:solidFill>
                <a:srgbClr val="40404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34" name="Bevel 33">
              <a:hlinkClick r:id="" action="ppaction://hlinkshowjump?jump=nextslide"/>
            </p:cNvPr>
            <p:cNvSpPr/>
            <p:nvPr/>
          </p:nvSpPr>
          <p:spPr>
            <a:xfrm>
              <a:off x="7408454" y="3944469"/>
              <a:ext cx="702235" cy="702235"/>
            </a:xfrm>
            <a:prstGeom prst="bevel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41" name="Bevel 40">
              <a:hlinkClick r:id="rId6" action="ppaction://hlinksldjump"/>
            </p:cNvPr>
            <p:cNvSpPr/>
            <p:nvPr/>
          </p:nvSpPr>
          <p:spPr>
            <a:xfrm>
              <a:off x="7408454" y="4646704"/>
              <a:ext cx="702235" cy="702235"/>
            </a:xfrm>
            <a:prstGeom prst="bevel">
              <a:avLst/>
            </a:prstGeom>
            <a:grpFill/>
            <a:ln>
              <a:solidFill>
                <a:srgbClr val="404040"/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sz="800" dirty="0">
                <a:solidFill>
                  <a:schemeClr val="tx1"/>
                </a:solidFill>
              </a:endParaRPr>
            </a:p>
            <a:p>
              <a:pPr algn="ctr"/>
              <a:endParaRPr lang="en-US" sz="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 flipV="1">
            <a:off x="4701138" y="1919401"/>
            <a:ext cx="2265268" cy="606818"/>
          </a:xfrm>
          <a:prstGeom prst="straightConnector1">
            <a:avLst/>
          </a:prstGeom>
          <a:ln w="38100" cmpd="sng"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1804735" y="4164404"/>
            <a:ext cx="2596507" cy="276999"/>
            <a:chOff x="5397566" y="2986345"/>
            <a:chExt cx="2245592" cy="276999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5487213" y="3249363"/>
              <a:ext cx="2155945" cy="0"/>
            </a:xfrm>
            <a:prstGeom prst="straightConnector1">
              <a:avLst/>
            </a:prstGeom>
            <a:ln w="1270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397566" y="2986345"/>
              <a:ext cx="200683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>
                      <a:lumMod val="75000"/>
                    </a:schemeClr>
                  </a:solidFill>
                  <a:latin typeface="Helvetica Neue Light"/>
                  <a:cs typeface="Helvetica Neue Light"/>
                </a:rPr>
                <a:t>The dot pattern started here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Helvetica Neue Light"/>
                <a:cs typeface="Helvetica Neue Lig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215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2423875" y="5466384"/>
            <a:ext cx="259174" cy="25917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Blank hand_bac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43722" y="5557090"/>
            <a:ext cx="943374" cy="1282846"/>
          </a:xfrm>
          <a:prstGeom prst="rect">
            <a:avLst/>
          </a:prstGeom>
        </p:spPr>
      </p:pic>
      <p:sp>
        <p:nvSpPr>
          <p:cNvPr id="16" name="Inhaltsplatzhalter 2"/>
          <p:cNvSpPr txBox="1">
            <a:spLocks/>
          </p:cNvSpPr>
          <p:nvPr/>
        </p:nvSpPr>
        <p:spPr>
          <a:xfrm>
            <a:off x="0" y="259160"/>
            <a:ext cx="9144000" cy="64813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</a:pPr>
            <a:endParaRPr lang="en-US" sz="2000" b="1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algn="ctr">
              <a:buFont typeface="Arial"/>
              <a:buNone/>
            </a:pPr>
            <a: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You also have two other options:</a:t>
            </a:r>
            <a:br>
              <a:rPr lang="en-US" sz="20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</a:br>
            <a:endParaRPr lang="en-US" sz="2000" dirty="0" smtClean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457200" indent="-457200">
              <a:buFont typeface="+mj-lt"/>
              <a:buAutoNum type="arabicParenR"/>
            </a:pPr>
            <a: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  <a:t>If you </a:t>
            </a:r>
            <a:r>
              <a:rPr lang="en-US" sz="1600" dirty="0" smtClean="0">
                <a:solidFill>
                  <a:srgbClr val="FF6600"/>
                </a:solidFill>
                <a:latin typeface="Helvetica Neue Light"/>
                <a:cs typeface="Helvetica Neue Light"/>
              </a:rPr>
              <a:t>don’t know your decision time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	</a:t>
            </a:r>
            <a:r>
              <a:rPr lang="en-US" sz="12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(</a:t>
            </a:r>
            <a:r>
              <a:rPr lang="en-US" sz="1200" dirty="0">
                <a:solidFill>
                  <a:schemeClr val="bg1"/>
                </a:solidFill>
                <a:latin typeface="Helvetica Neue Light"/>
                <a:cs typeface="Helvetica Neue Light"/>
              </a:rPr>
              <a:t>for example, </a:t>
            </a:r>
            <a:r>
              <a:rPr lang="en-US" sz="12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you forgot to notice the clock </a:t>
            </a:r>
            <a:br>
              <a:rPr lang="en-US" sz="12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</a:br>
            <a:r>
              <a:rPr lang="en-US" sz="12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	hand position when you made the decision</a:t>
            </a:r>
            <a:r>
              <a:rPr lang="en-US" sz="1200" dirty="0" smtClean="0">
                <a:latin typeface="Helvetica Neue Light"/>
                <a:cs typeface="Helvetica Neue Light"/>
              </a:rPr>
              <a:t>)</a:t>
            </a:r>
            <a:r>
              <a:rPr lang="en-US" sz="1600" dirty="0">
                <a:latin typeface="Helvetica Neue Light"/>
                <a:cs typeface="Helvetica Neue Light"/>
              </a:rPr>
              <a:t/>
            </a:r>
            <a:br>
              <a:rPr lang="en-US" sz="1600" dirty="0">
                <a:latin typeface="Helvetica Neue Light"/>
                <a:cs typeface="Helvetica Neue Light"/>
              </a:rPr>
            </a:br>
            <a:r>
              <a:rPr lang="en-US" sz="1600" dirty="0">
                <a:latin typeface="Helvetica Neue Light"/>
                <a:cs typeface="Helvetica Neue Light"/>
              </a:rPr>
              <a:t>	</a:t>
            </a:r>
            <a:r>
              <a:rPr lang="en-US" sz="1200" dirty="0" smtClean="0">
                <a:solidFill>
                  <a:schemeClr val="bg1"/>
                </a:solidFill>
                <a:latin typeface="Helvetica Neue Light"/>
                <a:cs typeface="Helvetica Neue Light"/>
                <a:sym typeface="Wingdings"/>
              </a:rPr>
              <a:t> Press the top button.</a:t>
            </a:r>
            <a:r>
              <a:rPr lang="en-US" sz="1200" dirty="0">
                <a:solidFill>
                  <a:schemeClr val="bg1"/>
                </a:solidFill>
                <a:latin typeface="Helvetica Neue Light"/>
                <a:cs typeface="Helvetica Neue Light"/>
                <a:sym typeface="Wingdings"/>
              </a:rPr>
              <a:t/>
            </a:r>
            <a:br>
              <a:rPr lang="en-US" sz="1200" dirty="0">
                <a:solidFill>
                  <a:schemeClr val="bg1"/>
                </a:solidFill>
                <a:latin typeface="Helvetica Neue Light"/>
                <a:cs typeface="Helvetica Neue Light"/>
                <a:sym typeface="Wingdings"/>
              </a:rPr>
            </a:br>
            <a:endParaRPr lang="en-US" sz="1200" dirty="0">
              <a:solidFill>
                <a:schemeClr val="bg1"/>
              </a:solidFill>
              <a:latin typeface="Helvetica Neue Light"/>
              <a:cs typeface="Helvetica Neue Light"/>
              <a:sym typeface="Wingdings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2) 	If </a:t>
            </a:r>
            <a: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  <a:t>you </a:t>
            </a:r>
            <a:r>
              <a:rPr lang="en-US" sz="1600" dirty="0" smtClean="0">
                <a:solidFill>
                  <a:srgbClr val="FF6600"/>
                </a:solidFill>
                <a:latin typeface="Helvetica Neue Light"/>
                <a:cs typeface="Helvetica Neue Light"/>
              </a:rPr>
              <a:t>didn’t make a decision 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FAC090"/>
                </a:solidFill>
                <a:latin typeface="Helvetica Neue Light"/>
                <a:cs typeface="Helvetica Neue Light"/>
              </a:rPr>
              <a:t>	</a:t>
            </a:r>
            <a:r>
              <a:rPr lang="en-US" sz="12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(for example, your choice about dot motion was </a:t>
            </a:r>
          </a:p>
          <a:p>
            <a:pPr marL="0" indent="0">
              <a:buNone/>
            </a:pPr>
            <a:r>
              <a:rPr lang="en-US" sz="1200" dirty="0">
                <a:solidFill>
                  <a:schemeClr val="bg1"/>
                </a:solidFill>
                <a:latin typeface="Helvetica Neue Light"/>
                <a:cs typeface="Helvetica Neue Light"/>
              </a:rPr>
              <a:t>	</a:t>
            </a:r>
            <a:r>
              <a:rPr lang="en-US" sz="12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a random guess</a:t>
            </a:r>
            <a:r>
              <a:rPr lang="en-US" sz="1200" dirty="0" smtClean="0">
                <a:latin typeface="Helvetica Neue Light"/>
                <a:cs typeface="Helvetica Neue Light"/>
              </a:rPr>
              <a:t>)</a:t>
            </a:r>
          </a:p>
          <a:p>
            <a:pPr marL="0" indent="0">
              <a:buNone/>
            </a:pPr>
            <a:r>
              <a:rPr lang="en-US" sz="1600" dirty="0">
                <a:latin typeface="Helvetica Neue Light"/>
                <a:cs typeface="Helvetica Neue Light"/>
              </a:rPr>
              <a:t>	</a:t>
            </a:r>
            <a:r>
              <a:rPr lang="en-US" sz="1200" dirty="0">
                <a:solidFill>
                  <a:schemeClr val="bg1"/>
                </a:solidFill>
                <a:latin typeface="Helvetica Neue Light"/>
                <a:cs typeface="Helvetica Neue Light"/>
                <a:sym typeface="Wingdings"/>
              </a:rPr>
              <a:t> Press the bottom button.</a:t>
            </a:r>
            <a:br>
              <a:rPr lang="en-US" sz="1200" dirty="0">
                <a:solidFill>
                  <a:schemeClr val="bg1"/>
                </a:solidFill>
                <a:latin typeface="Helvetica Neue Light"/>
                <a:cs typeface="Helvetica Neue Light"/>
                <a:sym typeface="Wingdings"/>
              </a:rPr>
            </a:br>
            <a:endParaRPr lang="en-US" sz="1200" dirty="0">
              <a:solidFill>
                <a:schemeClr val="bg1"/>
              </a:solidFill>
              <a:latin typeface="Helvetica Neue Light"/>
              <a:cs typeface="Helvetica Neue Light"/>
              <a:sym typeface="Wingdings"/>
            </a:endParaRPr>
          </a:p>
          <a:p>
            <a:pPr marL="0" indent="0">
              <a:buNone/>
            </a:pPr>
            <a:endParaRPr lang="en-US" sz="1200" dirty="0" smtClean="0">
              <a:latin typeface="Helvetica Neue Light"/>
              <a:cs typeface="Helvetica Neue Light"/>
            </a:endParaRPr>
          </a:p>
          <a:p>
            <a:pPr marL="400050" lvl="1" indent="0">
              <a:buNone/>
            </a:pPr>
            <a: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  <a:t>You don’t need to memorize the buttons. As you see in the example movies, </a:t>
            </a:r>
            <a:b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</a:br>
            <a:r>
              <a:rPr lang="en-US" sz="1600" dirty="0" smtClean="0">
                <a:solidFill>
                  <a:schemeClr val="bg1"/>
                </a:solidFill>
                <a:latin typeface="Helvetica Neue Light"/>
                <a:cs typeface="Helvetica Neue Light"/>
              </a:rPr>
              <a:t>instructions will appear on-screen during </a:t>
            </a:r>
            <a: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  <a:t>the experiment.</a:t>
            </a:r>
          </a:p>
          <a:p>
            <a:pPr marL="400050" lvl="1" indent="0">
              <a:buNone/>
            </a:pPr>
            <a:endParaRPr lang="en-US" sz="1600" dirty="0">
              <a:solidFill>
                <a:schemeClr val="bg1"/>
              </a:solidFill>
              <a:latin typeface="Helvetica Neue Light"/>
              <a:cs typeface="Helvetica Neue Light"/>
            </a:endParaRPr>
          </a:p>
          <a:p>
            <a:pPr marL="400050" lvl="1" indent="0">
              <a:buNone/>
            </a:pPr>
            <a: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  <a:t>Use the middle finger of your nondominant hand (the one not holding the pen)</a:t>
            </a:r>
            <a:b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</a:br>
            <a:r>
              <a:rPr lang="en-US" sz="1600" dirty="0">
                <a:solidFill>
                  <a:schemeClr val="bg1"/>
                </a:solidFill>
                <a:latin typeface="Helvetica Neue Light"/>
                <a:cs typeface="Helvetica Neue Light"/>
              </a:rPr>
              <a:t>to press the button.</a:t>
            </a:r>
          </a:p>
        </p:txBody>
      </p:sp>
      <p:sp>
        <p:nvSpPr>
          <p:cNvPr id="5" name="Pfeil nach rechts 4">
            <a:hlinkClick r:id="" action="ppaction://hlinkshowjump?jump=nextslide"/>
          </p:cNvPr>
          <p:cNvSpPr/>
          <p:nvPr/>
        </p:nvSpPr>
        <p:spPr>
          <a:xfrm>
            <a:off x="8461807" y="6203067"/>
            <a:ext cx="669493" cy="499848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871234" y="1255531"/>
            <a:ext cx="2441184" cy="1699646"/>
            <a:chOff x="4902200" y="1549786"/>
            <a:chExt cx="3025839" cy="2106705"/>
          </a:xfrm>
        </p:grpSpPr>
        <p:sp>
          <p:nvSpPr>
            <p:cNvPr id="6" name="Bevel 5"/>
            <p:cNvSpPr/>
            <p:nvPr/>
          </p:nvSpPr>
          <p:spPr>
            <a:xfrm>
              <a:off x="7225804" y="1549786"/>
              <a:ext cx="702235" cy="702235"/>
            </a:xfrm>
            <a:prstGeom prst="bevel">
              <a:avLst/>
            </a:prstGeom>
            <a:solidFill>
              <a:srgbClr val="FAC090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Bevel 6"/>
            <p:cNvSpPr/>
            <p:nvPr/>
          </p:nvSpPr>
          <p:spPr>
            <a:xfrm>
              <a:off x="7225804" y="2252021"/>
              <a:ext cx="702235" cy="702235"/>
            </a:xfrm>
            <a:prstGeom prst="bevel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Bevel 7"/>
            <p:cNvSpPr/>
            <p:nvPr/>
          </p:nvSpPr>
          <p:spPr>
            <a:xfrm>
              <a:off x="7225804" y="2954256"/>
              <a:ext cx="702235" cy="702235"/>
            </a:xfrm>
            <a:prstGeom prst="bevel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4902200" y="3429440"/>
              <a:ext cx="2244436" cy="0"/>
            </a:xfrm>
            <a:prstGeom prst="straightConnector1">
              <a:avLst/>
            </a:prstGeom>
            <a:ln w="38100" cmpd="sng">
              <a:solidFill>
                <a:srgbClr val="FFFF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4902200" y="1798206"/>
              <a:ext cx="2242916" cy="13448"/>
            </a:xfrm>
            <a:prstGeom prst="straightConnector1">
              <a:avLst/>
            </a:prstGeom>
            <a:ln w="38100" cmpd="sng"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5099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Do you know how to report the time of your decision?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If YES, click Next</a:t>
            </a:r>
          </a:p>
          <a:p>
            <a:r>
              <a:rPr lang="en-US"/>
              <a:t>If NO, watch again by clicking here:</a:t>
            </a:r>
          </a:p>
        </p:txBody>
      </p:sp>
      <p:sp>
        <p:nvSpPr>
          <p:cNvPr id="9" name="Abschrägung 2">
            <a:hlinkClick r:id="rId2" action="ppaction://hlinksldjump"/>
          </p:cNvPr>
          <p:cNvSpPr/>
          <p:nvPr/>
        </p:nvSpPr>
        <p:spPr>
          <a:xfrm>
            <a:off x="6405723" y="4087597"/>
            <a:ext cx="354438" cy="279045"/>
          </a:xfrm>
          <a:prstGeom prst="bevel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rechts 3">
            <a:hlinkClick r:id="" action="ppaction://hlinkshowjump?jump=nextslide"/>
          </p:cNvPr>
          <p:cNvSpPr/>
          <p:nvPr/>
        </p:nvSpPr>
        <p:spPr>
          <a:xfrm>
            <a:off x="6405723" y="3375042"/>
            <a:ext cx="669493" cy="499848"/>
          </a:xfrm>
          <a:prstGeom prst="rightArrow">
            <a:avLst/>
          </a:prstGeom>
          <a:solidFill>
            <a:srgbClr val="FAC090"/>
          </a:solidFill>
          <a:ln>
            <a:solidFill>
              <a:srgbClr val="FAC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62500" lnSpcReduction="20000"/>
          </a:bodyPr>
          <a:lstStyle/>
          <a:p>
            <a:pPr algn="ctr"/>
            <a:r>
              <a:rPr lang="de-DE" dirty="0" err="1" smtClean="0">
                <a:solidFill>
                  <a:srgbClr val="000000"/>
                </a:solidFill>
              </a:rPr>
              <a:t>Next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74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  <a:sym typeface="Wingdings"/>
              </a:rPr>
              <a:t>You will receive feedback about your </a:t>
            </a:r>
            <a:r>
              <a:rPr lang="en-US" dirty="0">
                <a:solidFill>
                  <a:srgbClr val="F2F2F2"/>
                </a:solidFill>
                <a:sym typeface="Wingdings"/>
              </a:rPr>
              <a:t>left/right motion choice </a:t>
            </a:r>
            <a:r>
              <a:rPr lang="en-US" dirty="0">
                <a:solidFill>
                  <a:srgbClr val="FF6600"/>
                </a:solidFill>
                <a:sym typeface="Wingdings"/>
              </a:rPr>
              <a:t>after</a:t>
            </a:r>
            <a:r>
              <a:rPr lang="en-US" dirty="0">
                <a:solidFill>
                  <a:schemeClr val="bg1"/>
                </a:solidFill>
                <a:sym typeface="Wingdings"/>
              </a:rPr>
              <a:t> you indicate your decision time. 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You earn one point when your </a:t>
            </a:r>
            <a:r>
              <a:rPr lang="en-US" dirty="0">
                <a:solidFill>
                  <a:srgbClr val="FF6600"/>
                </a:solidFill>
              </a:rPr>
              <a:t>motion direction choice was correct.</a:t>
            </a:r>
          </a:p>
          <a:p>
            <a:r>
              <a:rPr lang="en-US" dirty="0">
                <a:solidFill>
                  <a:schemeClr val="bg1"/>
                </a:solidFill>
              </a:rPr>
              <a:t>You lose one point otherwise.</a:t>
            </a:r>
          </a:p>
          <a:p>
            <a:r>
              <a:rPr lang="en-US" dirty="0">
                <a:solidFill>
                  <a:schemeClr val="bg1"/>
                </a:solidFill>
              </a:rPr>
              <a:t>Your score starts from 50.</a:t>
            </a:r>
          </a:p>
          <a:p>
            <a:r>
              <a:rPr lang="en-US" dirty="0">
                <a:solidFill>
                  <a:schemeClr val="bg1"/>
                </a:solidFill>
              </a:rPr>
              <a:t>You will also receive audio feedback.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Feedback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Bevel 5">
            <a:hlinkClick r:id="" action="ppaction://hlinkshowjump?jump=nextslide"/>
          </p:cNvPr>
          <p:cNvSpPr/>
          <p:nvPr/>
        </p:nvSpPr>
        <p:spPr>
          <a:xfrm>
            <a:off x="1671054" y="4170949"/>
            <a:ext cx="5815262" cy="975894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Click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here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for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example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Helvetica Neue Light"/>
                <a:cs typeface="Helvetica Neue Light"/>
              </a:rPr>
              <a:t>of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 </a:t>
            </a:r>
            <a:r>
              <a:rPr lang="de-DE" sz="1400" dirty="0">
                <a:solidFill>
                  <a:srgbClr val="FF6600"/>
                </a:solidFill>
                <a:latin typeface="Helvetica Neue Light"/>
                <a:cs typeface="Helvetica Neue Light"/>
              </a:rPr>
              <a:t>correct</a:t>
            </a:r>
            <a:r>
              <a:rPr lang="de-DE" sz="1400" dirty="0">
                <a:solidFill>
                  <a:schemeClr val="tx1"/>
                </a:solidFill>
                <a:latin typeface="Helvetica Neue Light"/>
                <a:cs typeface="Helvetica Neue Light"/>
              </a:rPr>
              <a:t> answer</a:t>
            </a:r>
          </a:p>
        </p:txBody>
      </p:sp>
    </p:spTree>
    <p:extLst>
      <p:ext uri="{BB962C8B-B14F-4D97-AF65-F5344CB8AC3E}">
        <p14:creationId xmlns:p14="http://schemas.microsoft.com/office/powerpoint/2010/main" val="194229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2204</TotalTime>
  <Words>4887</Words>
  <Application>Microsoft Macintosh PowerPoint</Application>
  <PresentationFormat>On-screen Show (4:3)</PresentationFormat>
  <Paragraphs>750</Paragraphs>
  <Slides>129</Slides>
  <Notes>16</Notes>
  <HiddenSlides>0</HiddenSlides>
  <MMClips>26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129</vt:i4>
      </vt:variant>
    </vt:vector>
  </HeadingPairs>
  <TitlesOfParts>
    <vt:vector size="136" baseType="lpstr">
      <vt:lpstr>Apple Chancery</vt:lpstr>
      <vt:lpstr>Calibri</vt:lpstr>
      <vt:lpstr>Helvetica Neue Light</vt:lpstr>
      <vt:lpstr>Lucida Grande</vt:lpstr>
      <vt:lpstr>Wingdings</vt:lpstr>
      <vt:lpstr>Arial</vt:lpstr>
      <vt:lpstr>Office-Design</vt:lpstr>
      <vt:lpstr> Welcome to the random dots experiment!     </vt:lpstr>
      <vt:lpstr>PowerPoint Presentation</vt:lpstr>
      <vt:lpstr>PowerPoint Presentation</vt:lpstr>
      <vt:lpstr>How to start a game</vt:lpstr>
      <vt:lpstr>How to start a game</vt:lpstr>
      <vt:lpstr>Do you know how to start each game?</vt:lpstr>
      <vt:lpstr>How to play the game</vt:lpstr>
      <vt:lpstr>How to play the game</vt:lpstr>
      <vt:lpstr>What do you think?  Were the dots, on average, moving to the left or to the right?</vt:lpstr>
      <vt:lpstr>PowerPoint Presentation</vt:lpstr>
      <vt:lpstr>PowerPoint Presentation</vt:lpstr>
      <vt:lpstr>How to report your decision</vt:lpstr>
      <vt:lpstr>How to report your decision</vt:lpstr>
      <vt:lpstr>Do you know how to report the direction of motion?</vt:lpstr>
      <vt:lpstr>Feedback</vt:lpstr>
      <vt:lpstr>Feedback</vt:lpstr>
      <vt:lpstr>Feedback</vt:lpstr>
      <vt:lpstr>Feedback</vt:lpstr>
      <vt:lpstr>Do you know what the feedback means?</vt:lpstr>
      <vt:lpstr>Where to look</vt:lpstr>
      <vt:lpstr>Where to look</vt:lpstr>
      <vt:lpstr>Did you look at the red spot the whole time it was present?</vt:lpstr>
      <vt:lpstr>Why would you lose a point?</vt:lpstr>
      <vt:lpstr>Why would you lose a point?</vt:lpstr>
      <vt:lpstr>Why would you lose a point?</vt:lpstr>
      <vt:lpstr>Why would you lose a point?</vt:lpstr>
      <vt:lpstr>Why would you lose a point?</vt:lpstr>
      <vt:lpstr>Why would you lose a point?</vt:lpstr>
      <vt:lpstr>PowerPoint Presentation</vt:lpstr>
      <vt:lpstr>END</vt:lpstr>
      <vt:lpstr>PowerPoint Presentation</vt:lpstr>
      <vt:lpstr> Welcome to the random dots experiment!     </vt:lpstr>
      <vt:lpstr>PowerPoint Presentation</vt:lpstr>
      <vt:lpstr>PowerPoint Presentation</vt:lpstr>
      <vt:lpstr>PowerPoint Presentation</vt:lpstr>
      <vt:lpstr>PowerPoint Presentation</vt:lpstr>
      <vt:lpstr>Memorizing the time of the beep</vt:lpstr>
      <vt:lpstr>Memorizing the time of the beep</vt:lpstr>
      <vt:lpstr>Which is closest to the clock hand’s position at the moment you heard the beep?</vt:lpstr>
      <vt:lpstr>PowerPoint Presentation</vt:lpstr>
      <vt:lpstr>PowerPoint Presentation</vt:lpstr>
      <vt:lpstr>Reporting the time of the beep</vt:lpstr>
      <vt:lpstr>Reporting the time of the beep</vt:lpstr>
      <vt:lpstr>Do you know how to report the time of the beep?</vt:lpstr>
      <vt:lpstr>Feedback</vt:lpstr>
      <vt:lpstr>Feedback</vt:lpstr>
      <vt:lpstr>Feedback</vt:lpstr>
      <vt:lpstr>Feedback</vt:lpstr>
      <vt:lpstr>Do you understand the feedback in the experiment?</vt:lpstr>
      <vt:lpstr>Where to look</vt:lpstr>
      <vt:lpstr>Where to look</vt:lpstr>
      <vt:lpstr>Did you look at the red spot the whole time it was present?</vt:lpstr>
      <vt:lpstr>Why would you lose a point?</vt:lpstr>
      <vt:lpstr>Why would you lose a point?</vt:lpstr>
      <vt:lpstr>PowerPoint Presentation</vt:lpstr>
      <vt:lpstr>END</vt:lpstr>
      <vt:lpstr>PowerPoint Presentation</vt:lpstr>
      <vt:lpstr> Welcome to the random dots experiment!     </vt:lpstr>
      <vt:lpstr>PowerPoint Presentation</vt:lpstr>
      <vt:lpstr>Reporting the time of the beep</vt:lpstr>
      <vt:lpstr>Reporting the time of the beep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</vt:lpstr>
      <vt:lpstr>PowerPoint Presentation</vt:lpstr>
      <vt:lpstr> Welcome to the random dots experiment!     </vt:lpstr>
      <vt:lpstr>PowerPoint Presentation</vt:lpstr>
      <vt:lpstr>Reporting the time of the beep</vt:lpstr>
      <vt:lpstr>Reporting the time of the beep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END</vt:lpstr>
      <vt:lpstr>PowerPoint Presentation</vt:lpstr>
      <vt:lpstr> Welcome to the random dots experiment!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Memorizing the time of your decision</vt:lpstr>
      <vt:lpstr>Memorizing the time of your decision</vt:lpstr>
      <vt:lpstr>Which is closest to the clock hand’s position at the moment you decided on the direction of motion?</vt:lpstr>
      <vt:lpstr>PowerPoint Presentation</vt:lpstr>
      <vt:lpstr>Reporting the time of your decision</vt:lpstr>
      <vt:lpstr>Reporting the time of your decision</vt:lpstr>
      <vt:lpstr>PowerPoint Presentation</vt:lpstr>
      <vt:lpstr>Do you know how to report the time of your decision?</vt:lpstr>
      <vt:lpstr>Feedback</vt:lpstr>
      <vt:lpstr>Feedback</vt:lpstr>
      <vt:lpstr>Feedback</vt:lpstr>
      <vt:lpstr>Feedback</vt:lpstr>
      <vt:lpstr>PowerPoint Presentation</vt:lpstr>
      <vt:lpstr>PowerPoint Presentation</vt:lpstr>
      <vt:lpstr>PowerPoint Presentation</vt:lpstr>
      <vt:lpstr>PowerPoint Presentation</vt:lpstr>
      <vt:lpstr>Do you understand the feedback in the experiment?</vt:lpstr>
      <vt:lpstr>Where to look</vt:lpstr>
      <vt:lpstr>Where to look</vt:lpstr>
      <vt:lpstr>Did you look at the red spot the whole time it was present?</vt:lpstr>
      <vt:lpstr>Why would you lose a point?</vt:lpstr>
      <vt:lpstr>Why would you lose a point?</vt:lpstr>
      <vt:lpstr>PowerPoint Presentation</vt:lpstr>
      <vt:lpstr>END</vt:lpstr>
      <vt:lpstr>PowerPoint Presentation</vt:lpstr>
      <vt:lpstr> Welcome to the random dots experiment!     </vt:lpstr>
      <vt:lpstr>PowerPoint Presentation</vt:lpstr>
      <vt:lpstr>How to report your decision</vt:lpstr>
      <vt:lpstr>How to report your decision</vt:lpstr>
      <vt:lpstr>PowerPoint Presentation</vt:lpstr>
      <vt:lpstr>PowerPoint Presentation</vt:lpstr>
      <vt:lpstr>PowerPoint Presentation</vt:lpstr>
      <vt:lpstr>Why would you lose a point?</vt:lpstr>
      <vt:lpstr>Why would you lose a point?</vt:lpstr>
      <vt:lpstr>Why would you lose a point?</vt:lpstr>
      <vt:lpstr>Why would you lose a point?</vt:lpstr>
      <vt:lpstr>PowerPoint Presentation</vt:lpstr>
      <vt:lpstr>END</vt:lpstr>
      <vt:lpstr>PowerPoint Presentation</vt:lpstr>
    </vt:vector>
  </TitlesOfParts>
  <Company>IFB-LMU</Company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Frederike</dc:creator>
  <cp:lastModifiedBy>Yul Kang</cp:lastModifiedBy>
  <cp:revision>252</cp:revision>
  <dcterms:created xsi:type="dcterms:W3CDTF">2012-07-13T10:29:30Z</dcterms:created>
  <dcterms:modified xsi:type="dcterms:W3CDTF">2017-06-16T16:21:33Z</dcterms:modified>
</cp:coreProperties>
</file>