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64" r:id="rId2"/>
    <p:sldId id="256" r:id="rId3"/>
    <p:sldId id="257" r:id="rId4"/>
    <p:sldId id="258" r:id="rId5"/>
    <p:sldId id="259" r:id="rId6"/>
    <p:sldId id="260" r:id="rId7"/>
    <p:sldId id="261" r:id="rId8"/>
    <p:sldId id="262"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186" autoAdjust="0"/>
  </p:normalViewPr>
  <p:slideViewPr>
    <p:cSldViewPr>
      <p:cViewPr>
        <p:scale>
          <a:sx n="100" d="100"/>
          <a:sy n="100" d="100"/>
        </p:scale>
        <p:origin x="-859" y="-5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98A12B2-5D1B-46DC-AAD4-AE500BCCF189}" type="datetimeFigureOut">
              <a:rPr lang="en-US" smtClean="0"/>
              <a:pPr/>
              <a:t>3/3/2017</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23ACE1-B408-44C7-AA4D-90B32FEF9FA8}" type="slidenum">
              <a:rPr lang="en-IN" smtClean="0"/>
              <a:pPr/>
              <a:t>‹#›</a:t>
            </a:fld>
            <a:endParaRPr lang="en-IN"/>
          </a:p>
        </p:txBody>
      </p:sp>
    </p:spTree>
    <p:extLst>
      <p:ext uri="{BB962C8B-B14F-4D97-AF65-F5344CB8AC3E}">
        <p14:creationId xmlns:p14="http://schemas.microsoft.com/office/powerpoint/2010/main" val="28241530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3323ACE1-B408-44C7-AA4D-90B32FEF9FA8}" type="slidenum">
              <a:rPr lang="en-IN" smtClean="0"/>
              <a:pPr/>
              <a:t>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 y="76200"/>
            <a:ext cx="9103608"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p:nvSpPr>
        <p:spPr>
          <a:xfrm>
            <a:off x="30480" y="3890665"/>
            <a:ext cx="9113520" cy="646331"/>
          </a:xfrm>
          <a:prstGeom prst="rect">
            <a:avLst/>
          </a:prstGeom>
        </p:spPr>
        <p:txBody>
          <a:bodyPr wrap="square">
            <a:spAutoFit/>
          </a:bodyPr>
          <a:lstStyle/>
          <a:p>
            <a:r>
              <a:rPr lang="en-US" b="1" dirty="0"/>
              <a:t>ESM Figure 2. Validation of </a:t>
            </a:r>
            <a:r>
              <a:rPr lang="en-US" b="1" dirty="0" err="1"/>
              <a:t>Indel</a:t>
            </a:r>
            <a:r>
              <a:rPr lang="en-US" b="1" dirty="0"/>
              <a:t> marker (S3_20698771) derived from </a:t>
            </a:r>
            <a:r>
              <a:rPr lang="en-US" b="1" i="1" dirty="0"/>
              <a:t>CcTFL1</a:t>
            </a:r>
            <a:r>
              <a:rPr lang="en-US" b="1" dirty="0"/>
              <a:t> in 262 </a:t>
            </a:r>
            <a:r>
              <a:rPr lang="en-US" b="1" dirty="0" err="1"/>
              <a:t>pigeonpea</a:t>
            </a:r>
            <a:r>
              <a:rPr lang="en-US" b="1" dirty="0"/>
              <a:t> genotypes</a:t>
            </a:r>
            <a:endParaRPr lang="en-IN" b="1" dirty="0"/>
          </a:p>
        </p:txBody>
      </p:sp>
    </p:spTree>
    <p:extLst>
      <p:ext uri="{BB962C8B-B14F-4D97-AF65-F5344CB8AC3E}">
        <p14:creationId xmlns:p14="http://schemas.microsoft.com/office/powerpoint/2010/main" val="2823353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609600"/>
            <a:ext cx="8822647" cy="3124200"/>
            <a:chOff x="0" y="609600"/>
            <a:chExt cx="8822647" cy="3124200"/>
          </a:xfrm>
        </p:grpSpPr>
        <p:pic>
          <p:nvPicPr>
            <p:cNvPr id="1026" name="Picture 2" descr="G:\Gel Images\pp reference set pcr plate 2 SAMPLE 73 TO 96 010716 -1.jpg"/>
            <p:cNvPicPr>
              <a:picLocks noChangeAspect="1" noChangeArrowheads="1"/>
            </p:cNvPicPr>
            <p:nvPr/>
          </p:nvPicPr>
          <p:blipFill>
            <a:blip r:embed="rId2"/>
            <a:srcRect/>
            <a:stretch>
              <a:fillRect/>
            </a:stretch>
          </p:blipFill>
          <p:spPr bwMode="auto">
            <a:xfrm>
              <a:off x="0" y="609600"/>
              <a:ext cx="8822647" cy="3124200"/>
            </a:xfrm>
            <a:prstGeom prst="rect">
              <a:avLst/>
            </a:prstGeom>
            <a:noFill/>
          </p:spPr>
        </p:pic>
        <p:sp>
          <p:nvSpPr>
            <p:cNvPr id="5" name="TextBox 4"/>
            <p:cNvSpPr txBox="1"/>
            <p:nvPr/>
          </p:nvSpPr>
          <p:spPr>
            <a:xfrm rot="10800000">
              <a:off x="270599" y="1371600"/>
              <a:ext cx="8263801" cy="840432"/>
            </a:xfrm>
            <a:prstGeom prst="rect">
              <a:avLst/>
            </a:prstGeom>
            <a:noFill/>
          </p:spPr>
          <p:txBody>
            <a:bodyPr vert="vert" wrap="square" rtlCol="0">
              <a:spAutoFit/>
            </a:bodyPr>
            <a:lstStyle/>
            <a:p>
              <a:pPr>
                <a:lnSpc>
                  <a:spcPct val="200000"/>
                </a:lnSpc>
              </a:pPr>
              <a:r>
                <a:rPr lang="en-US" sz="1050" b="1" dirty="0" smtClean="0"/>
                <a:t> </a:t>
              </a:r>
              <a:r>
                <a:rPr lang="en-US" sz="1050" b="1" dirty="0" smtClean="0">
                  <a:latin typeface="Times New Roman" pitchFamily="18" charset="0"/>
                  <a:cs typeface="Times New Roman" pitchFamily="18" charset="0"/>
                </a:rPr>
                <a:t>   </a:t>
              </a:r>
              <a:r>
                <a:rPr lang="en-US" sz="1050" b="1" dirty="0" smtClean="0">
                  <a:solidFill>
                    <a:schemeClr val="bg1"/>
                  </a:solidFill>
                  <a:latin typeface="Times New Roman" pitchFamily="18" charset="0"/>
                  <a:cs typeface="Times New Roman" pitchFamily="18" charset="0"/>
                </a:rPr>
                <a:t>100bp  ICP 14368 ICP 14389 ICP 15382 ICP 6859  ICP 13533  ICP 12123  ICP 12142  ICP 14868 ICP 14229  ICP 13662 ICP 13575  ICP 14094  ICP 5142  ICP 6990  ICP 13228 ICP 4715 ICP 9891  ICP 8227 ICP 8211  ICP 4725</a:t>
              </a:r>
            </a:p>
            <a:p>
              <a:pPr>
                <a:lnSpc>
                  <a:spcPct val="200000"/>
                </a:lnSpc>
              </a:pPr>
              <a:r>
                <a:rPr lang="en-US" sz="1050" b="1" dirty="0" smtClean="0">
                  <a:solidFill>
                    <a:schemeClr val="bg1"/>
                  </a:solidFill>
                  <a:latin typeface="Times New Roman" pitchFamily="18" charset="0"/>
                  <a:cs typeface="Times New Roman" pitchFamily="18" charset="0"/>
                </a:rPr>
                <a:t> ICP 11354  ICP 7426  ICP 13501  ICP 13244 </a:t>
              </a:r>
              <a:endParaRPr lang="en-IN" sz="1050" b="1" dirty="0"/>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26478" y="1828800"/>
            <a:ext cx="9157778" cy="3200400"/>
            <a:chOff x="-26478" y="1828800"/>
            <a:chExt cx="9157778" cy="3200400"/>
          </a:xfrm>
        </p:grpSpPr>
        <p:pic>
          <p:nvPicPr>
            <p:cNvPr id="2050" name="Picture 2" descr="G:\Gel Images\pp reference set pcr plate 3 SAMPLE 1TO 24 010716 -1.jpg"/>
            <p:cNvPicPr>
              <a:picLocks noChangeAspect="1" noChangeArrowheads="1"/>
            </p:cNvPicPr>
            <p:nvPr/>
          </p:nvPicPr>
          <p:blipFill>
            <a:blip r:embed="rId2"/>
            <a:srcRect/>
            <a:stretch>
              <a:fillRect/>
            </a:stretch>
          </p:blipFill>
          <p:spPr bwMode="auto">
            <a:xfrm>
              <a:off x="12700" y="1828800"/>
              <a:ext cx="9118600" cy="3200400"/>
            </a:xfrm>
            <a:prstGeom prst="rect">
              <a:avLst/>
            </a:prstGeom>
            <a:noFill/>
          </p:spPr>
        </p:pic>
        <p:sp>
          <p:nvSpPr>
            <p:cNvPr id="5" name="TextBox 4"/>
            <p:cNvSpPr txBox="1"/>
            <p:nvPr/>
          </p:nvSpPr>
          <p:spPr>
            <a:xfrm rot="10800000">
              <a:off x="-26478" y="2286000"/>
              <a:ext cx="8879354" cy="1069032"/>
            </a:xfrm>
            <a:prstGeom prst="rect">
              <a:avLst/>
            </a:prstGeom>
            <a:noFill/>
          </p:spPr>
          <p:txBody>
            <a:bodyPr vert="vert" wrap="square" rtlCol="0">
              <a:spAutoFit/>
            </a:bodyPr>
            <a:lstStyle/>
            <a:p>
              <a:pPr>
                <a:lnSpc>
                  <a:spcPct val="200000"/>
                </a:lnSpc>
              </a:pPr>
              <a:r>
                <a:rPr lang="en-US" sz="1130" b="1" dirty="0" smtClean="0">
                  <a:solidFill>
                    <a:schemeClr val="bg1"/>
                  </a:solidFill>
                  <a:latin typeface="Times New Roman" pitchFamily="18" charset="0"/>
                  <a:cs typeface="Times New Roman" pitchFamily="18" charset="0"/>
                </a:rPr>
                <a:t>100 </a:t>
              </a:r>
              <a:r>
                <a:rPr lang="en-US" sz="1130" b="1" dirty="0" err="1" smtClean="0">
                  <a:solidFill>
                    <a:schemeClr val="bg1"/>
                  </a:solidFill>
                  <a:latin typeface="Times New Roman" pitchFamily="18" charset="0"/>
                  <a:cs typeface="Times New Roman" pitchFamily="18" charset="0"/>
                </a:rPr>
                <a:t>bp</a:t>
              </a:r>
              <a:r>
                <a:rPr lang="en-US" sz="1130" b="1" dirty="0" smtClean="0">
                  <a:solidFill>
                    <a:schemeClr val="bg1"/>
                  </a:solidFill>
                  <a:latin typeface="Times New Roman" pitchFamily="18" charset="0"/>
                  <a:cs typeface="Times New Roman" pitchFamily="18" charset="0"/>
                </a:rPr>
                <a:t>            ICP  7076     ICP 4903     ICP 14294   ICP 4317     ICP 4167     ICP 4307     ICP 6668     ICP 8863     ICP 9062     ICP 8949     ICP 14147   ICP 10654    ICP 10508   ICP 7866     ICP 8860     ICP 9049     ICP 3948     ICP 6739     ICP 5347     ICP 6845     ICP 9252     ICP 12173    ICP 7436     ICP 13998  </a:t>
              </a:r>
              <a:endParaRPr lang="en-IN" sz="113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828800"/>
            <a:ext cx="9144000" cy="3214217"/>
            <a:chOff x="0" y="1828800"/>
            <a:chExt cx="9144000" cy="3214217"/>
          </a:xfrm>
        </p:grpSpPr>
        <p:pic>
          <p:nvPicPr>
            <p:cNvPr id="3074" name="Picture 2" descr="G:\Gel Images\pp reference set pcr plate 3 SAMPLE 25TO 48 010716 -1.jpg"/>
            <p:cNvPicPr>
              <a:picLocks noChangeAspect="1" noChangeArrowheads="1"/>
            </p:cNvPicPr>
            <p:nvPr/>
          </p:nvPicPr>
          <p:blipFill>
            <a:blip r:embed="rId2"/>
            <a:srcRect/>
            <a:stretch>
              <a:fillRect/>
            </a:stretch>
          </p:blipFill>
          <p:spPr bwMode="auto">
            <a:xfrm>
              <a:off x="39136" y="1828800"/>
              <a:ext cx="9104864" cy="3214217"/>
            </a:xfrm>
            <a:prstGeom prst="rect">
              <a:avLst/>
            </a:prstGeom>
            <a:noFill/>
          </p:spPr>
        </p:pic>
        <p:sp>
          <p:nvSpPr>
            <p:cNvPr id="5" name="TextBox 4"/>
            <p:cNvSpPr txBox="1"/>
            <p:nvPr/>
          </p:nvSpPr>
          <p:spPr>
            <a:xfrm rot="10800000">
              <a:off x="0" y="2286000"/>
              <a:ext cx="8648521" cy="1069032"/>
            </a:xfrm>
            <a:prstGeom prst="rect">
              <a:avLst/>
            </a:prstGeom>
            <a:noFill/>
          </p:spPr>
          <p:txBody>
            <a:bodyPr vert="vert" wrap="square" rtlCol="0">
              <a:spAutoFit/>
            </a:bodyPr>
            <a:lstStyle/>
            <a:p>
              <a:pPr>
                <a:lnSpc>
                  <a:spcPct val="200000"/>
                </a:lnSpc>
              </a:pPr>
              <a:r>
                <a:rPr lang="en-US" sz="1100" b="1" dirty="0" smtClean="0">
                  <a:solidFill>
                    <a:schemeClr val="bg1"/>
                  </a:solidFill>
                  <a:latin typeface="Times New Roman" pitchFamily="18" charset="0"/>
                  <a:cs typeface="Times New Roman" pitchFamily="18" charset="0"/>
                </a:rPr>
                <a:t>100 </a:t>
              </a:r>
              <a:r>
                <a:rPr lang="en-US" sz="1100" b="1" dirty="0" err="1" smtClean="0">
                  <a:solidFill>
                    <a:schemeClr val="bg1"/>
                  </a:solidFill>
                  <a:latin typeface="Times New Roman" pitchFamily="18" charset="0"/>
                  <a:cs typeface="Times New Roman" pitchFamily="18" charset="0"/>
                </a:rPr>
                <a:t>bp</a:t>
              </a:r>
              <a:r>
                <a:rPr lang="en-US" sz="1100" b="1" dirty="0" smtClean="0">
                  <a:solidFill>
                    <a:schemeClr val="bg1"/>
                  </a:solidFill>
                  <a:latin typeface="Times New Roman" pitchFamily="18" charset="0"/>
                  <a:cs typeface="Times New Roman" pitchFamily="18" charset="0"/>
                </a:rPr>
                <a:t>          ICP 11910    ICP 13167    ICP 8242      ICP 6815       ICP 12298     ICP 13091    ICP 8266      ICP 12186    ICP 13579    ICP 8146      ICP 4213      ICP 8921      ICP 11259    ICP 10241    ICP 11148    ICP 8152      ICP 8602      ICP 11406    ICP  8700     ICP 10963    ICP 11969    ICP 16674    ICP 9577       ICP 11238</a:t>
              </a:r>
              <a:endParaRPr lang="en-IN" sz="110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1" y="1943724"/>
            <a:ext cx="9181175" cy="3085476"/>
            <a:chOff x="-1" y="1943724"/>
            <a:chExt cx="9181175" cy="3085476"/>
          </a:xfrm>
        </p:grpSpPr>
        <p:pic>
          <p:nvPicPr>
            <p:cNvPr id="4098" name="Picture 2" descr="G:\Gel Images\pp reference set pcr plate 3 SAMPLE 49 TO 72 010716 -1.jpg"/>
            <p:cNvPicPr>
              <a:picLocks noChangeAspect="1" noChangeArrowheads="1"/>
            </p:cNvPicPr>
            <p:nvPr/>
          </p:nvPicPr>
          <p:blipFill>
            <a:blip r:embed="rId2"/>
            <a:srcRect/>
            <a:stretch>
              <a:fillRect/>
            </a:stretch>
          </p:blipFill>
          <p:spPr bwMode="auto">
            <a:xfrm>
              <a:off x="-1" y="1943724"/>
              <a:ext cx="9181175" cy="3085476"/>
            </a:xfrm>
            <a:prstGeom prst="rect">
              <a:avLst/>
            </a:prstGeom>
            <a:noFill/>
          </p:spPr>
        </p:pic>
        <p:sp>
          <p:nvSpPr>
            <p:cNvPr id="5" name="TextBox 4"/>
            <p:cNvSpPr txBox="1"/>
            <p:nvPr/>
          </p:nvSpPr>
          <p:spPr>
            <a:xfrm rot="10800000">
              <a:off x="59323" y="2438400"/>
              <a:ext cx="8648521" cy="916632"/>
            </a:xfrm>
            <a:prstGeom prst="rect">
              <a:avLst/>
            </a:prstGeom>
            <a:noFill/>
          </p:spPr>
          <p:txBody>
            <a:bodyPr vert="vert" wrap="square" rtlCol="0">
              <a:spAutoFit/>
            </a:bodyPr>
            <a:lstStyle/>
            <a:p>
              <a:pPr>
                <a:lnSpc>
                  <a:spcPct val="200000"/>
                </a:lnSpc>
              </a:pPr>
              <a:r>
                <a:rPr lang="en-US" sz="1100" b="1" dirty="0" smtClean="0">
                  <a:solidFill>
                    <a:schemeClr val="bg1"/>
                  </a:solidFill>
                  <a:latin typeface="Times New Roman" pitchFamily="18" charset="0"/>
                  <a:cs typeface="Times New Roman" pitchFamily="18" charset="0"/>
                </a:rPr>
                <a:t>100bp</a:t>
              </a:r>
            </a:p>
            <a:p>
              <a:pPr>
                <a:lnSpc>
                  <a:spcPct val="200000"/>
                </a:lnSpc>
              </a:pPr>
              <a:r>
                <a:rPr lang="en-US" sz="1100" b="1" dirty="0" smtClean="0">
                  <a:solidFill>
                    <a:schemeClr val="bg1"/>
                  </a:solidFill>
                  <a:latin typeface="Times New Roman" pitchFamily="18" charset="0"/>
                  <a:cs typeface="Times New Roman" pitchFamily="18" charset="0"/>
                </a:rPr>
                <a:t>ICP 11096 ICP 10559 ICP 13431  ICP 11833 ICP 12094 ICP 13139  ICP 9045  ICP 13571  ICP 15148  ICP 16440  ICP 5863  ICP 11321  ICP 7532  ICP 7375  ICP 12105  ICP 13359  ICP 4266  ICP 6869  ICP 8618  ICP 14163  ICP 12515  ICP 10880  ICP 14569 ICP 13304</a:t>
              </a:r>
              <a:endParaRPr lang="en-IN" sz="110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0" y="1752600"/>
            <a:ext cx="9090689" cy="2819400"/>
            <a:chOff x="0" y="1752600"/>
            <a:chExt cx="9090689" cy="2819400"/>
          </a:xfrm>
        </p:grpSpPr>
        <p:pic>
          <p:nvPicPr>
            <p:cNvPr id="5122" name="Picture 2" descr="G:\Gel Images\pp reference set pcr plate 3 SAMPLE 73 TO 96 020716 -1.jpg"/>
            <p:cNvPicPr>
              <a:picLocks noChangeAspect="1" noChangeArrowheads="1"/>
            </p:cNvPicPr>
            <p:nvPr/>
          </p:nvPicPr>
          <p:blipFill>
            <a:blip r:embed="rId2"/>
            <a:srcRect/>
            <a:stretch>
              <a:fillRect/>
            </a:stretch>
          </p:blipFill>
          <p:spPr bwMode="auto">
            <a:xfrm>
              <a:off x="0" y="1752600"/>
              <a:ext cx="9090689" cy="2819400"/>
            </a:xfrm>
            <a:prstGeom prst="rect">
              <a:avLst/>
            </a:prstGeom>
            <a:noFill/>
          </p:spPr>
        </p:pic>
        <p:sp>
          <p:nvSpPr>
            <p:cNvPr id="5" name="TextBox 4"/>
            <p:cNvSpPr txBox="1"/>
            <p:nvPr/>
          </p:nvSpPr>
          <p:spPr>
            <a:xfrm rot="10800000">
              <a:off x="126626" y="2057400"/>
              <a:ext cx="8648521" cy="992832"/>
            </a:xfrm>
            <a:prstGeom prst="rect">
              <a:avLst/>
            </a:prstGeom>
            <a:noFill/>
          </p:spPr>
          <p:txBody>
            <a:bodyPr vert="vert" wrap="square" rtlCol="0">
              <a:spAutoFit/>
            </a:bodyPr>
            <a:lstStyle/>
            <a:p>
              <a:pPr>
                <a:lnSpc>
                  <a:spcPct val="200000"/>
                </a:lnSpc>
              </a:pPr>
              <a:r>
                <a:rPr lang="en-US" sz="1100" b="1" dirty="0" smtClean="0">
                  <a:solidFill>
                    <a:schemeClr val="bg1"/>
                  </a:solidFill>
                  <a:latin typeface="Times New Roman" pitchFamily="18" charset="0"/>
                  <a:cs typeface="Times New Roman" pitchFamily="18" charset="0"/>
                </a:rPr>
                <a:t>100 </a:t>
              </a:r>
              <a:r>
                <a:rPr lang="en-US" sz="1100" b="1" dirty="0" err="1" smtClean="0">
                  <a:solidFill>
                    <a:schemeClr val="bg1"/>
                  </a:solidFill>
                  <a:latin typeface="Times New Roman" pitchFamily="18" charset="0"/>
                  <a:cs typeface="Times New Roman" pitchFamily="18" charset="0"/>
                </a:rPr>
                <a:t>bp</a:t>
              </a:r>
              <a:r>
                <a:rPr lang="en-US" sz="1100" b="1" dirty="0" smtClean="0">
                  <a:solidFill>
                    <a:schemeClr val="bg1"/>
                  </a:solidFill>
                  <a:latin typeface="Times New Roman" pitchFamily="18" charset="0"/>
                  <a:cs typeface="Times New Roman" pitchFamily="18" charset="0"/>
                </a:rPr>
                <a:t>          ICP 13906 ICP 8144    ICP 14819  ICP 11823  ICP 14524  ICP 14209  ICP 10531 ICP 10094  ICP 14126  ICP 14545  ICP 7221    ICP 16432  ICP 11230  ICP 11281  ICP 14604  ICP 11320  ICP 7507   ICP 10889 ICP 14033  ICP 10613  ICP 12765  ICP 12766  ICP 15629 ICP 15665 </a:t>
              </a:r>
              <a:endParaRPr lang="en-IN" sz="110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0" y="80962"/>
            <a:ext cx="8991600" cy="6777038"/>
            <a:chOff x="0" y="80962"/>
            <a:chExt cx="8991600" cy="6777038"/>
          </a:xfrm>
        </p:grpSpPr>
        <p:pic>
          <p:nvPicPr>
            <p:cNvPr id="6146" name="Picture 2" descr="G:\Gel Images\pp reference set pcr plate 1 -SAMPLE 49 TO 9696210616-1.jpg"/>
            <p:cNvPicPr>
              <a:picLocks noChangeAspect="1" noChangeArrowheads="1"/>
            </p:cNvPicPr>
            <p:nvPr/>
          </p:nvPicPr>
          <p:blipFill>
            <a:blip r:embed="rId2"/>
            <a:srcRect/>
            <a:stretch>
              <a:fillRect/>
            </a:stretch>
          </p:blipFill>
          <p:spPr bwMode="auto">
            <a:xfrm>
              <a:off x="0" y="80962"/>
              <a:ext cx="8991600" cy="6777038"/>
            </a:xfrm>
            <a:prstGeom prst="rect">
              <a:avLst/>
            </a:prstGeom>
            <a:noFill/>
          </p:spPr>
        </p:pic>
        <p:sp>
          <p:nvSpPr>
            <p:cNvPr id="5" name="TextBox 4"/>
            <p:cNvSpPr txBox="1"/>
            <p:nvPr/>
          </p:nvSpPr>
          <p:spPr>
            <a:xfrm rot="10800000">
              <a:off x="270599" y="304800"/>
              <a:ext cx="8263801" cy="992832"/>
            </a:xfrm>
            <a:prstGeom prst="rect">
              <a:avLst/>
            </a:prstGeom>
            <a:noFill/>
          </p:spPr>
          <p:txBody>
            <a:bodyPr vert="vert" wrap="square" rtlCol="0">
              <a:spAutoFit/>
            </a:bodyPr>
            <a:lstStyle/>
            <a:p>
              <a:pPr>
                <a:lnSpc>
                  <a:spcPct val="200000"/>
                </a:lnSpc>
              </a:pPr>
              <a:r>
                <a:rPr lang="en-US" sz="1050" b="1" dirty="0" smtClean="0">
                  <a:solidFill>
                    <a:schemeClr val="bg1"/>
                  </a:solidFill>
                  <a:latin typeface="Times New Roman" pitchFamily="18" charset="0"/>
                  <a:cs typeface="Times New Roman" pitchFamily="18" charset="0"/>
                </a:rPr>
                <a:t>100bp           ICP 11059                   </a:t>
              </a:r>
            </a:p>
            <a:p>
              <a:pPr>
                <a:lnSpc>
                  <a:spcPct val="200000"/>
                </a:lnSpc>
              </a:pPr>
              <a:endParaRPr lang="en-US" sz="1050" b="1" dirty="0" smtClean="0">
                <a:solidFill>
                  <a:schemeClr val="bg1"/>
                </a:solidFill>
                <a:latin typeface="Times New Roman" pitchFamily="18" charset="0"/>
                <a:cs typeface="Times New Roman" pitchFamily="18" charset="0"/>
              </a:endParaRPr>
            </a:p>
            <a:p>
              <a:pPr>
                <a:lnSpc>
                  <a:spcPct val="200000"/>
                </a:lnSpc>
              </a:pPr>
              <a:r>
                <a:rPr lang="en-US" sz="1050" b="1" dirty="0" smtClean="0">
                  <a:solidFill>
                    <a:schemeClr val="bg1"/>
                  </a:solidFill>
                  <a:latin typeface="Times New Roman" pitchFamily="18" charset="0"/>
                  <a:cs typeface="Times New Roman" pitchFamily="18" charset="0"/>
                </a:rPr>
                <a:t>ICP 7          </a:t>
              </a:r>
            </a:p>
            <a:p>
              <a:pPr>
                <a:lnSpc>
                  <a:spcPct val="200000"/>
                </a:lnSpc>
              </a:pPr>
              <a:r>
                <a:rPr lang="en-US" sz="1050" b="1" dirty="0" smtClean="0">
                  <a:solidFill>
                    <a:schemeClr val="bg1"/>
                  </a:solidFill>
                  <a:latin typeface="Times New Roman" pitchFamily="18" charset="0"/>
                  <a:cs typeface="Times New Roman" pitchFamily="18" charset="0"/>
                </a:rPr>
                <a:t>ICP 11946   ICP 7260     ICP 2405      ICP 3046     ICP 10503   ICP 3049     ICP 6370     ICP 12680   ICP 12410    ICP 9238     ICP 7314     ICP 8012     ICP  772       ICP 15109   ICP 348       ICP 10447    ICP 49         ICP 7798      ICP 9236     ICP 10397    ICP 1273 </a:t>
              </a:r>
              <a:endParaRPr lang="en-IN" sz="1050" b="1" dirty="0">
                <a:solidFill>
                  <a:schemeClr val="bg1"/>
                </a:solidFill>
                <a:latin typeface="Times New Roman" pitchFamily="18" charset="0"/>
                <a:cs typeface="Times New Roman" pitchFamily="18" charset="0"/>
              </a:endParaRPr>
            </a:p>
          </p:txBody>
        </p:sp>
        <p:sp>
          <p:nvSpPr>
            <p:cNvPr id="6" name="TextBox 5"/>
            <p:cNvSpPr txBox="1"/>
            <p:nvPr/>
          </p:nvSpPr>
          <p:spPr>
            <a:xfrm rot="10800000">
              <a:off x="203987" y="4191000"/>
              <a:ext cx="8263801" cy="916632"/>
            </a:xfrm>
            <a:prstGeom prst="rect">
              <a:avLst/>
            </a:prstGeom>
            <a:noFill/>
          </p:spPr>
          <p:txBody>
            <a:bodyPr vert="vert" wrap="square" rtlCol="0">
              <a:spAutoFit/>
            </a:bodyPr>
            <a:lstStyle/>
            <a:p>
              <a:pPr>
                <a:lnSpc>
                  <a:spcPct val="200000"/>
                </a:lnSpc>
              </a:pPr>
              <a:r>
                <a:rPr lang="en-US" sz="1050" b="1" dirty="0" smtClean="0">
                  <a:solidFill>
                    <a:schemeClr val="bg1"/>
                  </a:solidFill>
                  <a:latin typeface="Times New Roman" pitchFamily="18" charset="0"/>
                  <a:cs typeface="Times New Roman" pitchFamily="18" charset="0"/>
                </a:rPr>
                <a:t>100 </a:t>
              </a:r>
              <a:r>
                <a:rPr lang="en-US" sz="1050" b="1" dirty="0" err="1" smtClean="0">
                  <a:solidFill>
                    <a:schemeClr val="bg1"/>
                  </a:solidFill>
                  <a:latin typeface="Times New Roman" pitchFamily="18" charset="0"/>
                  <a:cs typeface="Times New Roman" pitchFamily="18" charset="0"/>
                </a:rPr>
                <a:t>bp</a:t>
              </a:r>
              <a:r>
                <a:rPr lang="en-US" sz="1050" b="1" dirty="0" smtClean="0">
                  <a:solidFill>
                    <a:schemeClr val="bg1"/>
                  </a:solidFill>
                  <a:latin typeface="Times New Roman" pitchFamily="18" charset="0"/>
                  <a:cs typeface="Times New Roman" pitchFamily="18" charset="0"/>
                </a:rPr>
                <a:t>              ICP  2577  ICP 6929   ICP 7409   ICP 995    ICP 9306  ICP 6123   ICP 10228   ICP 1126   ICP 2391  ICP 9750    ICP 939    ICP 8941  ICP 9336   ICP 8793  ICP 9414  ICP 9520   ICP 9655   ICP 4575   ICP 7266  ICP 3576  ICP 1279   ICP 8840   ICP 13004   ICP 10240</a:t>
              </a:r>
              <a:endParaRPr lang="en-IN" sz="105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Gel Images\pp reference set pcr plate 2 SAMPLE 1TO 48 290616 -1.jpg"/>
          <p:cNvPicPr>
            <a:picLocks noChangeAspect="1" noChangeArrowheads="1"/>
          </p:cNvPicPr>
          <p:nvPr/>
        </p:nvPicPr>
        <p:blipFill>
          <a:blip r:embed="rId2"/>
          <a:srcRect l="2500" r="2500" b="3448"/>
          <a:stretch>
            <a:fillRect/>
          </a:stretch>
        </p:blipFill>
        <p:spPr bwMode="auto">
          <a:xfrm>
            <a:off x="0" y="152400"/>
            <a:ext cx="9144000" cy="6737685"/>
          </a:xfrm>
          <a:prstGeom prst="rect">
            <a:avLst/>
          </a:prstGeom>
          <a:noFill/>
        </p:spPr>
      </p:pic>
      <p:sp>
        <p:nvSpPr>
          <p:cNvPr id="5" name="TextBox 4"/>
          <p:cNvSpPr txBox="1"/>
          <p:nvPr/>
        </p:nvSpPr>
        <p:spPr>
          <a:xfrm rot="10800000">
            <a:off x="-76936" y="304800"/>
            <a:ext cx="8802410" cy="992832"/>
          </a:xfrm>
          <a:prstGeom prst="rect">
            <a:avLst/>
          </a:prstGeom>
          <a:noFill/>
        </p:spPr>
        <p:txBody>
          <a:bodyPr vert="vert" wrap="square" rtlCol="0">
            <a:spAutoFit/>
          </a:bodyPr>
          <a:lstStyle/>
          <a:p>
            <a:pPr>
              <a:lnSpc>
                <a:spcPct val="200000"/>
              </a:lnSpc>
            </a:pPr>
            <a:r>
              <a:rPr lang="en-US" sz="1120" b="1" dirty="0" smtClean="0">
                <a:solidFill>
                  <a:schemeClr val="bg1"/>
                </a:solidFill>
                <a:latin typeface="Times New Roman" pitchFamily="18" charset="0"/>
                <a:cs typeface="Times New Roman" pitchFamily="18" charset="0"/>
              </a:rPr>
              <a:t>100 </a:t>
            </a:r>
            <a:r>
              <a:rPr lang="en-US" sz="1120" b="1" dirty="0" err="1" smtClean="0">
                <a:solidFill>
                  <a:schemeClr val="bg1"/>
                </a:solidFill>
                <a:latin typeface="Times New Roman" pitchFamily="18" charset="0"/>
                <a:cs typeface="Times New Roman" pitchFamily="18" charset="0"/>
              </a:rPr>
              <a:t>bp</a:t>
            </a:r>
            <a:r>
              <a:rPr lang="en-US" sz="1120" b="1" dirty="0" smtClean="0">
                <a:solidFill>
                  <a:schemeClr val="bg1"/>
                </a:solidFill>
                <a:latin typeface="Times New Roman" pitchFamily="18" charset="0"/>
                <a:cs typeface="Times New Roman" pitchFamily="18" charset="0"/>
              </a:rPr>
              <a:t>        ICP 2746   ICP 14770  ICP 7480    ICP 4029   ICP 12977   ICP 964      ICP 14638   ICP 1535    ICP 10683   ICP 9671   ICP  655    ICP 12861  ICP 14971   ICP 2698   ICP 11754    ICP 10276   ICP 14976   ICP 9691   ICP 14722   ICP 7896   ICP 1117     ICP 13577   ICP 6128     ICP 60</a:t>
            </a:r>
            <a:endParaRPr lang="en-IN" sz="1120" b="1" dirty="0">
              <a:solidFill>
                <a:schemeClr val="bg1"/>
              </a:solidFill>
              <a:latin typeface="Times New Roman" pitchFamily="18" charset="0"/>
              <a:cs typeface="Times New Roman" pitchFamily="18" charset="0"/>
            </a:endParaRPr>
          </a:p>
        </p:txBody>
      </p:sp>
      <p:sp>
        <p:nvSpPr>
          <p:cNvPr id="6" name="TextBox 5"/>
          <p:cNvSpPr txBox="1"/>
          <p:nvPr/>
        </p:nvSpPr>
        <p:spPr>
          <a:xfrm rot="10800000">
            <a:off x="36791" y="4495800"/>
            <a:ext cx="8802410" cy="1145232"/>
          </a:xfrm>
          <a:prstGeom prst="rect">
            <a:avLst/>
          </a:prstGeom>
          <a:noFill/>
        </p:spPr>
        <p:txBody>
          <a:bodyPr vert="vert" wrap="square" rtlCol="0">
            <a:spAutoFit/>
          </a:bodyPr>
          <a:lstStyle/>
          <a:p>
            <a:pPr>
              <a:lnSpc>
                <a:spcPct val="200000"/>
              </a:lnSpc>
            </a:pPr>
            <a:r>
              <a:rPr lang="en-US" sz="1120" b="1" dirty="0" smtClean="0">
                <a:solidFill>
                  <a:schemeClr val="bg1"/>
                </a:solidFill>
                <a:latin typeface="Times New Roman" pitchFamily="18" charset="0"/>
                <a:cs typeface="Times New Roman" pitchFamily="18" charset="0"/>
              </a:rPr>
              <a:t>100 </a:t>
            </a:r>
            <a:r>
              <a:rPr lang="en-US" sz="1120" b="1" dirty="0" err="1" smtClean="0">
                <a:solidFill>
                  <a:schemeClr val="bg1"/>
                </a:solidFill>
                <a:latin typeface="Times New Roman" pitchFamily="18" charset="0"/>
                <a:cs typeface="Times New Roman" pitchFamily="18" charset="0"/>
              </a:rPr>
              <a:t>bp</a:t>
            </a:r>
            <a:r>
              <a:rPr lang="en-US" sz="1120" b="1" dirty="0" smtClean="0">
                <a:solidFill>
                  <a:schemeClr val="bg1"/>
                </a:solidFill>
                <a:latin typeface="Times New Roman" pitchFamily="18" charset="0"/>
                <a:cs typeface="Times New Roman" pitchFamily="18" charset="0"/>
              </a:rPr>
              <a:t>            ICP 14803     ICP 9499       ICP 11690     ICP 7843       ICP 8757       ICP 6439       ICP 7952       ICP 12618     ICP 10960     ICP 6359       ICP 7257       ICP 7403       ICP 202         ICP 4392       ICP 12654     ICP 8255       ICP 3755       ICP 7803       ICP 12970     ICP 15159     ICP 14070     ICP 1071       ICP 13270     ICP 6049 </a:t>
            </a:r>
            <a:endParaRPr lang="en-IN" sz="1120" b="1" dirty="0">
              <a:solidFill>
                <a:schemeClr val="bg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76200" y="1523999"/>
            <a:ext cx="9220200" cy="3231015"/>
            <a:chOff x="-76200" y="1523999"/>
            <a:chExt cx="9220200" cy="3231015"/>
          </a:xfrm>
        </p:grpSpPr>
        <p:pic>
          <p:nvPicPr>
            <p:cNvPr id="8194" name="Picture 2" descr="G:\Gel Images\pp reference set pcr plate 2 SAMPLE 49 TO 72 300616 -1.jpg"/>
            <p:cNvPicPr>
              <a:picLocks noChangeAspect="1" noChangeArrowheads="1"/>
            </p:cNvPicPr>
            <p:nvPr/>
          </p:nvPicPr>
          <p:blipFill>
            <a:blip r:embed="rId3"/>
            <a:srcRect l="1667" r="3333"/>
            <a:stretch>
              <a:fillRect/>
            </a:stretch>
          </p:blipFill>
          <p:spPr bwMode="auto">
            <a:xfrm>
              <a:off x="0" y="1523999"/>
              <a:ext cx="9144000" cy="3231015"/>
            </a:xfrm>
            <a:prstGeom prst="rect">
              <a:avLst/>
            </a:prstGeom>
            <a:noFill/>
          </p:spPr>
        </p:pic>
        <p:sp>
          <p:nvSpPr>
            <p:cNvPr id="5" name="TextBox 4"/>
            <p:cNvSpPr txBox="1"/>
            <p:nvPr/>
          </p:nvSpPr>
          <p:spPr>
            <a:xfrm rot="10800000">
              <a:off x="-76200" y="1828800"/>
              <a:ext cx="8851654" cy="1145232"/>
            </a:xfrm>
            <a:prstGeom prst="rect">
              <a:avLst/>
            </a:prstGeom>
            <a:noFill/>
          </p:spPr>
          <p:txBody>
            <a:bodyPr vert="vert" wrap="square" rtlCol="0">
              <a:spAutoFit/>
            </a:bodyPr>
            <a:lstStyle/>
            <a:p>
              <a:pPr>
                <a:lnSpc>
                  <a:spcPct val="200000"/>
                </a:lnSpc>
              </a:pPr>
              <a:r>
                <a:rPr lang="en-US" sz="1100" b="1" dirty="0" smtClean="0">
                  <a:solidFill>
                    <a:schemeClr val="bg1"/>
                  </a:solidFill>
                  <a:latin typeface="Times New Roman" pitchFamily="18" charset="0"/>
                  <a:cs typeface="Times New Roman" pitchFamily="18" charset="0"/>
                </a:rPr>
                <a:t>100bp             ICP 11971 </a:t>
              </a:r>
            </a:p>
            <a:p>
              <a:pPr>
                <a:lnSpc>
                  <a:spcPct val="200000"/>
                </a:lnSpc>
              </a:pPr>
              <a:endParaRPr lang="en-US" sz="1100" b="1" dirty="0" smtClean="0">
                <a:solidFill>
                  <a:schemeClr val="bg1"/>
                </a:solidFill>
                <a:latin typeface="Times New Roman" pitchFamily="18" charset="0"/>
                <a:cs typeface="Times New Roman" pitchFamily="18" charset="0"/>
              </a:endParaRPr>
            </a:p>
            <a:p>
              <a:pPr>
                <a:lnSpc>
                  <a:spcPct val="200000"/>
                </a:lnSpc>
              </a:pPr>
              <a:r>
                <a:rPr lang="en-US" sz="1130" b="1" dirty="0" smtClean="0">
                  <a:solidFill>
                    <a:schemeClr val="bg1"/>
                  </a:solidFill>
                  <a:latin typeface="Times New Roman" pitchFamily="18" charset="0"/>
                  <a:cs typeface="Times New Roman" pitchFamily="18" charset="0"/>
                </a:rPr>
                <a:t>ICP 8384       ICP  14116    ICP 7869       ICP  6892      ICP 16264      ICP 13797     ICP 15180     ICP 7939       ICP 13811     ICP 15185     ICP 14120      ICP 3451       ICP 7452       ICP 8835       ICP 7999       ICP  13633    ICP 8194       ICP  15161    ICP 7337        ICP 11015     ICP 15493     ICP 7188       </a:t>
              </a:r>
              <a:endParaRPr lang="en-IN" sz="1130" b="1" dirty="0">
                <a:solidFill>
                  <a:schemeClr val="bg1"/>
                </a:solidFill>
                <a:latin typeface="Times New Roman" pitchFamily="18" charset="0"/>
                <a:cs typeface="Times New Roman" pitchFamily="18" charset="0"/>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513</Words>
  <Application>Microsoft Office PowerPoint</Application>
  <PresentationFormat>On-screen Show (4:3)</PresentationFormat>
  <Paragraphs>19</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Kishan</dc:creator>
  <cp:lastModifiedBy>Saxena, Rachit (ICRISAT-IN)</cp:lastModifiedBy>
  <cp:revision>19</cp:revision>
  <dcterms:created xsi:type="dcterms:W3CDTF">2006-08-16T00:00:00Z</dcterms:created>
  <dcterms:modified xsi:type="dcterms:W3CDTF">2017-03-03T02:45:40Z</dcterms:modified>
</cp:coreProperties>
</file>