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16256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2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71" autoAdjust="0"/>
    <p:restoredTop sz="94660"/>
  </p:normalViewPr>
  <p:slideViewPr>
    <p:cSldViewPr snapToGrid="0">
      <p:cViewPr varScale="1">
        <p:scale>
          <a:sx n="39" d="100"/>
          <a:sy n="39" d="100"/>
        </p:scale>
        <p:origin x="4392" y="86"/>
      </p:cViewPr>
      <p:guideLst>
        <p:guide orient="horz" pos="512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4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875C9-7B90-48EC-B243-F68426B169EA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CA766-481C-4FFD-A1AF-04E8DD6A5B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784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875C9-7B90-48EC-B243-F68426B169EA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CA766-481C-4FFD-A1AF-04E8DD6A5B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221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1"/>
            <a:ext cx="2628900" cy="1377620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1"/>
            <a:ext cx="7734300" cy="1377620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875C9-7B90-48EC-B243-F68426B169EA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CA766-481C-4FFD-A1AF-04E8DD6A5B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249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875C9-7B90-48EC-B243-F68426B169EA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CA766-481C-4FFD-A1AF-04E8DD6A5B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541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875C9-7B90-48EC-B243-F68426B169EA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CA766-481C-4FFD-A1AF-04E8DD6A5B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589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7"/>
            <a:ext cx="5181600" cy="103142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7"/>
            <a:ext cx="5181600" cy="103142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875C9-7B90-48EC-B243-F68426B169EA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CA766-481C-4FFD-A1AF-04E8DD6A5B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037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6"/>
            <a:ext cx="5157787" cy="87338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79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875C9-7B90-48EC-B243-F68426B169EA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CA766-481C-4FFD-A1AF-04E8DD6A5B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096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875C9-7B90-48EC-B243-F68426B169EA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CA766-481C-4FFD-A1AF-04E8DD6A5B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698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875C9-7B90-48EC-B243-F68426B169EA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CA766-481C-4FFD-A1AF-04E8DD6A5B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347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875C9-7B90-48EC-B243-F68426B169EA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CA766-481C-4FFD-A1AF-04E8DD6A5B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108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875C9-7B90-48EC-B243-F68426B169EA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CA766-481C-4FFD-A1AF-04E8DD6A5B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710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875C9-7B90-48EC-B243-F68426B169EA}" type="datetimeFigureOut">
              <a:rPr lang="en-US" smtClean="0"/>
              <a:pPr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CA766-481C-4FFD-A1AF-04E8DD6A5B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052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98119" y="2462891"/>
            <a:ext cx="5998256" cy="3520037"/>
            <a:chOff x="198119" y="2555491"/>
            <a:chExt cx="5998256" cy="352003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8119" y="2584393"/>
              <a:ext cx="5585127" cy="3491135"/>
            </a:xfrm>
            <a:prstGeom prst="rect">
              <a:avLst/>
            </a:prstGeom>
          </p:spPr>
        </p:pic>
        <p:sp>
          <p:nvSpPr>
            <p:cNvPr id="12" name="TextBox 3"/>
            <p:cNvSpPr txBox="1">
              <a:spLocks noChangeArrowheads="1"/>
            </p:cNvSpPr>
            <p:nvPr/>
          </p:nvSpPr>
          <p:spPr bwMode="auto">
            <a:xfrm>
              <a:off x="4941979" y="2555491"/>
              <a:ext cx="841267" cy="401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600" dirty="0"/>
                <a:t>Input</a:t>
              </a:r>
            </a:p>
          </p:txBody>
        </p:sp>
        <p:sp>
          <p:nvSpPr>
            <p:cNvPr id="13" name="TextBox 4"/>
            <p:cNvSpPr txBox="1">
              <a:spLocks noChangeArrowheads="1"/>
            </p:cNvSpPr>
            <p:nvPr/>
          </p:nvSpPr>
          <p:spPr bwMode="auto">
            <a:xfrm>
              <a:off x="5263446" y="3717940"/>
              <a:ext cx="491383" cy="401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</a:rPr>
                <a:t>FT</a:t>
              </a:r>
            </a:p>
          </p:txBody>
        </p:sp>
        <p:sp>
          <p:nvSpPr>
            <p:cNvPr id="14" name="TextBox 5"/>
            <p:cNvSpPr txBox="1">
              <a:spLocks noChangeArrowheads="1"/>
            </p:cNvSpPr>
            <p:nvPr/>
          </p:nvSpPr>
          <p:spPr bwMode="auto">
            <a:xfrm>
              <a:off x="5292432" y="4188359"/>
              <a:ext cx="903943" cy="401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600" dirty="0"/>
                <a:t>Wash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582263" y="2996569"/>
              <a:ext cx="820771" cy="401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r>
                <a:rPr lang="en-US" sz="16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460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095146" y="3617975"/>
              <a:ext cx="820771" cy="401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II</a:t>
              </a:r>
              <a:r>
                <a:rPr lang="en-US" sz="16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460</a:t>
              </a: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6123373" y="2461312"/>
            <a:ext cx="5327159" cy="3620451"/>
            <a:chOff x="6395720" y="683895"/>
            <a:chExt cx="4678680" cy="3400425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95720" y="683895"/>
              <a:ext cx="4678680" cy="3400425"/>
            </a:xfrm>
            <a:prstGeom prst="rect">
              <a:avLst/>
            </a:prstGeom>
          </p:spPr>
        </p:pic>
        <p:sp>
          <p:nvSpPr>
            <p:cNvPr id="15" name="TextBox 3"/>
            <p:cNvSpPr txBox="1">
              <a:spLocks noChangeArrowheads="1"/>
            </p:cNvSpPr>
            <p:nvPr/>
          </p:nvSpPr>
          <p:spPr bwMode="auto">
            <a:xfrm>
              <a:off x="10011484" y="1244257"/>
              <a:ext cx="683049" cy="3179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600" dirty="0">
                  <a:cs typeface="Arial" panose="020B0604020202020204" pitchFamily="34" charset="0"/>
                </a:rPr>
                <a:t>Input</a:t>
              </a:r>
            </a:p>
          </p:txBody>
        </p:sp>
        <p:sp>
          <p:nvSpPr>
            <p:cNvPr id="16" name="TextBox 4"/>
            <p:cNvSpPr txBox="1">
              <a:spLocks noChangeArrowheads="1"/>
            </p:cNvSpPr>
            <p:nvPr/>
          </p:nvSpPr>
          <p:spPr bwMode="auto">
            <a:xfrm>
              <a:off x="10382196" y="2251508"/>
              <a:ext cx="466841" cy="3179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FT</a:t>
              </a:r>
            </a:p>
          </p:txBody>
        </p:sp>
        <p:sp>
          <p:nvSpPr>
            <p:cNvPr id="17" name="TextBox 5"/>
            <p:cNvSpPr txBox="1">
              <a:spLocks noChangeArrowheads="1"/>
            </p:cNvSpPr>
            <p:nvPr/>
          </p:nvSpPr>
          <p:spPr bwMode="auto">
            <a:xfrm>
              <a:off x="10242860" y="1979961"/>
              <a:ext cx="696232" cy="3179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600" dirty="0">
                  <a:cs typeface="Arial" panose="020B0604020202020204" pitchFamily="34" charset="0"/>
                </a:rPr>
                <a:t>Wash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011977" y="1692499"/>
              <a:ext cx="779780" cy="3179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r>
                <a:rPr lang="en-US" sz="16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480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715426" y="1788981"/>
              <a:ext cx="779780" cy="3179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II</a:t>
              </a:r>
              <a:r>
                <a:rPr lang="en-US" sz="16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480</a:t>
              </a:r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7756103" y="10168258"/>
            <a:ext cx="11325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BH460 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peptides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8978092" y="10175878"/>
            <a:ext cx="1149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BH480 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peptides</a:t>
            </a:r>
          </a:p>
        </p:txBody>
      </p:sp>
      <p:sp>
        <p:nvSpPr>
          <p:cNvPr id="24" name="Rectangle 23"/>
          <p:cNvSpPr/>
          <p:nvPr/>
        </p:nvSpPr>
        <p:spPr>
          <a:xfrm>
            <a:off x="6064782" y="10451959"/>
            <a:ext cx="13858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Locus Tag </a:t>
            </a:r>
          </a:p>
        </p:txBody>
      </p:sp>
      <p:sp>
        <p:nvSpPr>
          <p:cNvPr id="34" name="Rectangle 33"/>
          <p:cNvSpPr/>
          <p:nvPr/>
        </p:nvSpPr>
        <p:spPr>
          <a:xfrm>
            <a:off x="1756877" y="10432764"/>
            <a:ext cx="1518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Description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555256" y="10969201"/>
            <a:ext cx="97852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 Protease: CysP1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OS=B. anthracis GN=cysP1   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GBAA_1995          69                 0 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cxnSp>
        <p:nvCxnSpPr>
          <p:cNvPr id="63" name="Straight Connector 62"/>
          <p:cNvCxnSpPr/>
          <p:nvPr/>
        </p:nvCxnSpPr>
        <p:spPr>
          <a:xfrm>
            <a:off x="1797457" y="10878119"/>
            <a:ext cx="8229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1755402" y="11279764"/>
            <a:ext cx="8229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1555256" y="11301396"/>
            <a:ext cx="87685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 Protease: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VpR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OS=B. anthracis GN=</a:t>
            </a:r>
            <a:r>
              <a:rPr 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vpR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GBAA_4584          36                 0</a:t>
            </a:r>
          </a:p>
        </p:txBody>
      </p:sp>
      <p:cxnSp>
        <p:nvCxnSpPr>
          <p:cNvPr id="73" name="Straight Connector 72"/>
          <p:cNvCxnSpPr/>
          <p:nvPr/>
        </p:nvCxnSpPr>
        <p:spPr>
          <a:xfrm>
            <a:off x="1793792" y="11673788"/>
            <a:ext cx="8229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2409101" y="1637145"/>
            <a:ext cx="3950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8444141" y="1628525"/>
            <a:ext cx="844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5639981" y="9711946"/>
            <a:ext cx="8446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938906" y="12714298"/>
            <a:ext cx="104421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S1 Fig. Identification of new proteases in the BH460 and BH480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secretomes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Top panel (A and B) -  Casein proteolytic activities of HTP-chromatographic fractions for BH460 (A) and BH480 (B) supernatants. Axis X – fraction numbers, axis Y – arbitrary units of  the activities, FT – flow through the column. Bottom panel (A and B) - SDS-PAGE electrophoresis of proteins in the peaks revealed during HTP-chromatography. C –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Heatmaps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of  proteases identified in BH460 and BH480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secretomes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Number of  peptides found  for proteases in BH460 and BH480 strains are shown.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768033" y="1172818"/>
            <a:ext cx="1007997" cy="374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S1 Fig.</a:t>
            </a:r>
          </a:p>
        </p:txBody>
      </p:sp>
      <p:grpSp>
        <p:nvGrpSpPr>
          <p:cNvPr id="183" name="Group 182"/>
          <p:cNvGrpSpPr/>
          <p:nvPr/>
        </p:nvGrpSpPr>
        <p:grpSpPr>
          <a:xfrm>
            <a:off x="2472715" y="6211655"/>
            <a:ext cx="3585920" cy="3483447"/>
            <a:chOff x="1856489" y="6211655"/>
            <a:chExt cx="3585920" cy="3483447"/>
          </a:xfrm>
        </p:grpSpPr>
        <p:graphicFrame>
          <p:nvGraphicFramePr>
            <p:cNvPr id="22" name="Object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87949725"/>
                </p:ext>
              </p:extLst>
            </p:nvPr>
          </p:nvGraphicFramePr>
          <p:xfrm>
            <a:off x="1898552" y="6556179"/>
            <a:ext cx="2146579" cy="30083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8" name="Image" r:id="rId5" imgW="3123810" imgH="4253968" progId="Photoshop.Image.7">
                    <p:embed/>
                  </p:oleObj>
                </mc:Choice>
                <mc:Fallback>
                  <p:oleObj name="Image" r:id="rId5" imgW="3123810" imgH="4253968" progId="Photoshop.Image.7">
                    <p:embed/>
                    <p:pic>
                      <p:nvPicPr>
                        <p:cNvPr id="0" name="Picture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98552" y="6556179"/>
                          <a:ext cx="2146579" cy="3008376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5" name="TextBox 24"/>
            <p:cNvSpPr txBox="1"/>
            <p:nvPr/>
          </p:nvSpPr>
          <p:spPr>
            <a:xfrm>
              <a:off x="4048484" y="6513795"/>
              <a:ext cx="5057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200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040864" y="6693472"/>
              <a:ext cx="58564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150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104340" y="7198297"/>
              <a:ext cx="3637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85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104340" y="7389259"/>
              <a:ext cx="3637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70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104340" y="7527812"/>
              <a:ext cx="3637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104340" y="8570737"/>
              <a:ext cx="3637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096720" y="8904147"/>
              <a:ext cx="3637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032293" y="6861806"/>
              <a:ext cx="9096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120</a:t>
              </a:r>
            </a:p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856489" y="6211655"/>
              <a:ext cx="7532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 I</a:t>
              </a:r>
              <a:r>
                <a:rPr lang="en-US" sz="16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460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158757" y="6213723"/>
              <a:ext cx="7532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   II</a:t>
              </a:r>
              <a:r>
                <a:rPr lang="en-US" sz="16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460</a:t>
              </a:r>
            </a:p>
          </p:txBody>
        </p:sp>
        <p:sp>
          <p:nvSpPr>
            <p:cNvPr id="37" name="TextBox 4"/>
            <p:cNvSpPr txBox="1">
              <a:spLocks noChangeArrowheads="1"/>
            </p:cNvSpPr>
            <p:nvPr/>
          </p:nvSpPr>
          <p:spPr bwMode="auto">
            <a:xfrm>
              <a:off x="2476488" y="6219603"/>
              <a:ext cx="116822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</a:rPr>
                <a:t>     </a:t>
              </a:r>
              <a:r>
                <a:rPr kumimoji="0" lang="en-US" sz="1600" b="0" i="0" u="none" strike="noStrike" kern="0" cap="none" spc="0" normalizeH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</a:rPr>
                <a:t> </a:t>
              </a: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</a:rPr>
                <a:t>FT</a:t>
              </a:r>
            </a:p>
          </p:txBody>
        </p:sp>
        <p:sp>
          <p:nvSpPr>
            <p:cNvPr id="38" name="TextBox 3"/>
            <p:cNvSpPr txBox="1">
              <a:spLocks noChangeArrowheads="1"/>
            </p:cNvSpPr>
            <p:nvPr/>
          </p:nvSpPr>
          <p:spPr bwMode="auto">
            <a:xfrm>
              <a:off x="3156821" y="6219342"/>
              <a:ext cx="228558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600" dirty="0"/>
                <a:t>Input </a:t>
              </a:r>
              <a:r>
                <a:rPr lang="en-US" sz="1600" dirty="0" err="1"/>
                <a:t>Ld</a:t>
              </a:r>
              <a:r>
                <a:rPr lang="en-US" sz="1600" dirty="0"/>
                <a:t>  </a:t>
              </a:r>
              <a:r>
                <a:rPr lang="en-US" sz="1600" dirty="0" err="1"/>
                <a:t>kDa</a:t>
              </a:r>
              <a:r>
                <a:rPr lang="en-US" sz="1600" dirty="0"/>
                <a:t> 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109534" y="8237526"/>
              <a:ext cx="7227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en-US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</a:p>
            <a:p>
              <a:pPr lvl="0"/>
              <a:r>
                <a:rPr lang="en-US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104340" y="9233437"/>
              <a:ext cx="522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  <a:p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84" name="Group 183"/>
          <p:cNvGrpSpPr/>
          <p:nvPr/>
        </p:nvGrpSpPr>
        <p:grpSpPr>
          <a:xfrm>
            <a:off x="6932069" y="6112923"/>
            <a:ext cx="4146914" cy="3536459"/>
            <a:chOff x="7647689" y="6112923"/>
            <a:chExt cx="4146914" cy="3536459"/>
          </a:xfrm>
        </p:grpSpPr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759928" y="6573198"/>
              <a:ext cx="2139696" cy="3003691"/>
            </a:xfrm>
            <a:prstGeom prst="rect">
              <a:avLst/>
            </a:prstGeom>
          </p:spPr>
        </p:pic>
        <p:sp>
          <p:nvSpPr>
            <p:cNvPr id="69" name="TextBox 68"/>
            <p:cNvSpPr txBox="1"/>
            <p:nvPr/>
          </p:nvSpPr>
          <p:spPr>
            <a:xfrm>
              <a:off x="9885404" y="6468075"/>
              <a:ext cx="5057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200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9877784" y="6647752"/>
              <a:ext cx="58564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150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9941260" y="7129427"/>
              <a:ext cx="3637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85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9941260" y="7343539"/>
              <a:ext cx="3637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70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9941260" y="7482092"/>
              <a:ext cx="3637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9941260" y="8525017"/>
              <a:ext cx="3637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9933640" y="8858427"/>
              <a:ext cx="3637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9869213" y="6792936"/>
              <a:ext cx="19253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120</a:t>
              </a:r>
            </a:p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7647689" y="6211365"/>
              <a:ext cx="7532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  I</a:t>
              </a:r>
              <a:r>
                <a:rPr lang="en-US" sz="16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480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7949957" y="6213433"/>
              <a:ext cx="98016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    II</a:t>
              </a:r>
              <a:r>
                <a:rPr lang="en-US" sz="16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480</a:t>
              </a:r>
            </a:p>
          </p:txBody>
        </p:sp>
        <p:sp>
          <p:nvSpPr>
            <p:cNvPr id="88" name="TextBox 4"/>
            <p:cNvSpPr txBox="1">
              <a:spLocks noChangeArrowheads="1"/>
            </p:cNvSpPr>
            <p:nvPr/>
          </p:nvSpPr>
          <p:spPr bwMode="auto">
            <a:xfrm>
              <a:off x="8267688" y="6112923"/>
              <a:ext cx="49690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</a:rPr>
                <a:t>     </a:t>
              </a:r>
              <a:r>
                <a:rPr kumimoji="0" lang="en-US" sz="1400" b="0" i="0" u="none" strike="noStrike" kern="0" cap="none" spc="0" normalizeH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</a:rPr>
                <a:t>  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9" name="TextBox 3"/>
            <p:cNvSpPr txBox="1">
              <a:spLocks noChangeArrowheads="1"/>
            </p:cNvSpPr>
            <p:nvPr/>
          </p:nvSpPr>
          <p:spPr bwMode="auto">
            <a:xfrm>
              <a:off x="8635601" y="6219052"/>
              <a:ext cx="228558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600" dirty="0"/>
                <a:t>Input   </a:t>
              </a:r>
              <a:r>
                <a:rPr lang="en-US" sz="1600" dirty="0" err="1"/>
                <a:t>Ld</a:t>
              </a:r>
              <a:r>
                <a:rPr lang="en-US" sz="1600" dirty="0"/>
                <a:t>      </a:t>
              </a:r>
              <a:r>
                <a:rPr lang="en-US" sz="1600" dirty="0" err="1"/>
                <a:t>kDa</a:t>
              </a:r>
              <a:r>
                <a:rPr lang="en-US" sz="1600" dirty="0"/>
                <a:t> 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9946454" y="8191806"/>
              <a:ext cx="7227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en-US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</a:p>
            <a:p>
              <a:pPr lvl="0"/>
              <a:r>
                <a:rPr lang="en-US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9941260" y="9187717"/>
              <a:ext cx="522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  <a:p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46" name="Line 106"/>
          <p:cNvSpPr>
            <a:spLocks noChangeShapeType="1"/>
          </p:cNvSpPr>
          <p:nvPr/>
        </p:nvSpPr>
        <p:spPr bwMode="auto">
          <a:xfrm>
            <a:off x="10474712" y="10943209"/>
            <a:ext cx="1588" cy="1588"/>
          </a:xfrm>
          <a:prstGeom prst="line">
            <a:avLst/>
          </a:prstGeom>
          <a:noFill/>
          <a:ln w="0">
            <a:solidFill>
              <a:srgbClr val="D4D4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Rectangle 107"/>
          <p:cNvSpPr>
            <a:spLocks noChangeArrowheads="1"/>
          </p:cNvSpPr>
          <p:nvPr/>
        </p:nvSpPr>
        <p:spPr bwMode="auto">
          <a:xfrm>
            <a:off x="10474712" y="10943209"/>
            <a:ext cx="12700" cy="12700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Line 108"/>
          <p:cNvSpPr>
            <a:spLocks noChangeShapeType="1"/>
          </p:cNvSpPr>
          <p:nvPr/>
        </p:nvSpPr>
        <p:spPr bwMode="auto">
          <a:xfrm>
            <a:off x="10474712" y="11235309"/>
            <a:ext cx="1588" cy="1588"/>
          </a:xfrm>
          <a:prstGeom prst="line">
            <a:avLst/>
          </a:prstGeom>
          <a:noFill/>
          <a:ln w="0">
            <a:solidFill>
              <a:srgbClr val="D4D4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Rectangle 109"/>
          <p:cNvSpPr>
            <a:spLocks noChangeArrowheads="1"/>
          </p:cNvSpPr>
          <p:nvPr/>
        </p:nvSpPr>
        <p:spPr bwMode="auto">
          <a:xfrm>
            <a:off x="10474712" y="11235309"/>
            <a:ext cx="12700" cy="12700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8" name="Line 129"/>
          <p:cNvSpPr>
            <a:spLocks noChangeShapeType="1"/>
          </p:cNvSpPr>
          <p:nvPr/>
        </p:nvSpPr>
        <p:spPr bwMode="auto">
          <a:xfrm>
            <a:off x="10474712" y="11209909"/>
            <a:ext cx="1588" cy="1588"/>
          </a:xfrm>
          <a:prstGeom prst="line">
            <a:avLst/>
          </a:prstGeom>
          <a:noFill/>
          <a:ln w="0">
            <a:solidFill>
              <a:srgbClr val="D4D4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9" name="Rectangle 130"/>
          <p:cNvSpPr>
            <a:spLocks noChangeArrowheads="1"/>
          </p:cNvSpPr>
          <p:nvPr/>
        </p:nvSpPr>
        <p:spPr bwMode="auto">
          <a:xfrm>
            <a:off x="10474712" y="11209909"/>
            <a:ext cx="12700" cy="12700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0" name="Line 131"/>
          <p:cNvSpPr>
            <a:spLocks noChangeShapeType="1"/>
          </p:cNvSpPr>
          <p:nvPr/>
        </p:nvSpPr>
        <p:spPr bwMode="auto">
          <a:xfrm>
            <a:off x="10474712" y="11629333"/>
            <a:ext cx="1588" cy="1588"/>
          </a:xfrm>
          <a:prstGeom prst="line">
            <a:avLst/>
          </a:prstGeom>
          <a:noFill/>
          <a:ln w="0">
            <a:solidFill>
              <a:srgbClr val="D4D4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" name="Rectangle 132"/>
          <p:cNvSpPr>
            <a:spLocks noChangeArrowheads="1"/>
          </p:cNvSpPr>
          <p:nvPr/>
        </p:nvSpPr>
        <p:spPr bwMode="auto">
          <a:xfrm>
            <a:off x="10474712" y="11629333"/>
            <a:ext cx="12700" cy="12700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2" name="Straight Connector 171"/>
          <p:cNvCxnSpPr/>
          <p:nvPr/>
        </p:nvCxnSpPr>
        <p:spPr>
          <a:xfrm>
            <a:off x="1803627" y="11663659"/>
            <a:ext cx="8229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>
            <a:off x="1818867" y="12057683"/>
            <a:ext cx="8229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Line 108"/>
          <p:cNvSpPr>
            <a:spLocks noChangeShapeType="1"/>
          </p:cNvSpPr>
          <p:nvPr/>
        </p:nvSpPr>
        <p:spPr bwMode="auto">
          <a:xfrm>
            <a:off x="10522937" y="11619204"/>
            <a:ext cx="1588" cy="1588"/>
          </a:xfrm>
          <a:prstGeom prst="line">
            <a:avLst/>
          </a:prstGeom>
          <a:noFill/>
          <a:ln w="0">
            <a:solidFill>
              <a:srgbClr val="D4D4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" name="Rectangle 109"/>
          <p:cNvSpPr>
            <a:spLocks noChangeArrowheads="1"/>
          </p:cNvSpPr>
          <p:nvPr/>
        </p:nvSpPr>
        <p:spPr bwMode="auto">
          <a:xfrm>
            <a:off x="10522937" y="11619204"/>
            <a:ext cx="12700" cy="12700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Line 129"/>
          <p:cNvSpPr>
            <a:spLocks noChangeShapeType="1"/>
          </p:cNvSpPr>
          <p:nvPr/>
        </p:nvSpPr>
        <p:spPr bwMode="auto">
          <a:xfrm>
            <a:off x="10522937" y="11593804"/>
            <a:ext cx="1588" cy="1588"/>
          </a:xfrm>
          <a:prstGeom prst="line">
            <a:avLst/>
          </a:prstGeom>
          <a:noFill/>
          <a:ln w="0">
            <a:solidFill>
              <a:srgbClr val="D4D4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" name="Rectangle 130"/>
          <p:cNvSpPr>
            <a:spLocks noChangeArrowheads="1"/>
          </p:cNvSpPr>
          <p:nvPr/>
        </p:nvSpPr>
        <p:spPr bwMode="auto">
          <a:xfrm>
            <a:off x="10522937" y="11593804"/>
            <a:ext cx="12700" cy="12700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Line 131"/>
          <p:cNvSpPr>
            <a:spLocks noChangeShapeType="1"/>
          </p:cNvSpPr>
          <p:nvPr/>
        </p:nvSpPr>
        <p:spPr bwMode="auto">
          <a:xfrm>
            <a:off x="10522937" y="12013228"/>
            <a:ext cx="1588" cy="1588"/>
          </a:xfrm>
          <a:prstGeom prst="line">
            <a:avLst/>
          </a:prstGeom>
          <a:noFill/>
          <a:ln w="0">
            <a:solidFill>
              <a:srgbClr val="D4D4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" name="Rectangle 132"/>
          <p:cNvSpPr>
            <a:spLocks noChangeArrowheads="1"/>
          </p:cNvSpPr>
          <p:nvPr/>
        </p:nvSpPr>
        <p:spPr bwMode="auto">
          <a:xfrm>
            <a:off x="10522937" y="12013228"/>
            <a:ext cx="12700" cy="12700"/>
          </a:xfrm>
          <a:prstGeom prst="rect">
            <a:avLst/>
          </a:prstGeom>
          <a:solidFill>
            <a:srgbClr val="D4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1534037" y="11685296"/>
            <a:ext cx="87685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 Protease: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NprC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OS=B. anthracis GN=</a:t>
            </a:r>
            <a:r>
              <a:rPr 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nprC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GBAA_2183            6                12</a:t>
            </a:r>
          </a:p>
        </p:txBody>
      </p:sp>
      <p:sp>
        <p:nvSpPr>
          <p:cNvPr id="181" name="Rectangle 180"/>
          <p:cNvSpPr/>
          <p:nvPr/>
        </p:nvSpPr>
        <p:spPr>
          <a:xfrm>
            <a:off x="1658557" y="12089204"/>
            <a:ext cx="799473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Protease: S41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OS=B. anthracis GN=s41         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GBAA_5414         30                12</a:t>
            </a:r>
            <a:endParaRPr lang="en-US" sz="1600" dirty="0"/>
          </a:p>
        </p:txBody>
      </p:sp>
      <p:cxnSp>
        <p:nvCxnSpPr>
          <p:cNvPr id="182" name="Straight Connector 181"/>
          <p:cNvCxnSpPr/>
          <p:nvPr/>
        </p:nvCxnSpPr>
        <p:spPr>
          <a:xfrm>
            <a:off x="1786067" y="12430008"/>
            <a:ext cx="8229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0720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471</TotalTime>
  <Words>245</Words>
  <Application>Microsoft Office PowerPoint</Application>
  <PresentationFormat>Custom</PresentationFormat>
  <Paragraphs>63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Image</vt:lpstr>
      <vt:lpstr>PowerPoint Presentation</vt:lpstr>
    </vt:vector>
  </TitlesOfParts>
  <Company>NIH\NIAID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Pomerantsev, Andrei (NIH/NIAID) [E]</dc:creator>
  <cp:lastModifiedBy>Pomerantsev, Andrei (NIH/NIAID) [E]</cp:lastModifiedBy>
  <cp:revision>50</cp:revision>
  <cp:lastPrinted>2017-02-02T18:57:45Z</cp:lastPrinted>
  <dcterms:created xsi:type="dcterms:W3CDTF">2016-11-28T15:25:18Z</dcterms:created>
  <dcterms:modified xsi:type="dcterms:W3CDTF">2017-05-10T21:20:19Z</dcterms:modified>
</cp:coreProperties>
</file>