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4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122" y="96"/>
      </p:cViewPr>
      <p:guideLst>
        <p:guide orient="horz" pos="3168"/>
        <p:guide pos="4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abolJ\AppData\Local\Microsoft\Windows\Temporary%20Internet%20Files\Content.Outlook\O6EKH6C1\Figuresrev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731881596278315E-2"/>
          <c:y val="3.0397239921911515E-2"/>
          <c:w val="0.91223366442198817"/>
          <c:h val="0.688415888204304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'2013 14 PY'!$D$1</c:f>
              <c:strCache>
                <c:ptCount val="1"/>
                <c:pt idx="0">
                  <c:v>WHO tube test</c:v>
                </c:pt>
              </c:strCache>
            </c:strRef>
          </c:tx>
          <c:invertIfNegative val="0"/>
          <c:cat>
            <c:multiLvlStrRef>
              <c:f>'2013 14 PY'!$A$2:$C$34</c:f>
              <c:multiLvlStrCache>
                <c:ptCount val="33"/>
                <c:lvl>
                  <c:pt idx="0">
                    <c:v> a-cypermethrin</c:v>
                  </c:pt>
                  <c:pt idx="1">
                    <c:v>deltamethrin</c:v>
                  </c:pt>
                  <c:pt idx="2">
                    <c:v>l-cyhalothrin</c:v>
                  </c:pt>
                  <c:pt idx="3">
                    <c:v>permethrin</c:v>
                  </c:pt>
                  <c:pt idx="4">
                    <c:v> a-cypermethrin</c:v>
                  </c:pt>
                  <c:pt idx="5">
                    <c:v>deltamethrin</c:v>
                  </c:pt>
                  <c:pt idx="6">
                    <c:v>l-cyhalothrin</c:v>
                  </c:pt>
                  <c:pt idx="7">
                    <c:v>permethrin</c:v>
                  </c:pt>
                  <c:pt idx="8">
                    <c:v> a-cypermethrin</c:v>
                  </c:pt>
                  <c:pt idx="9">
                    <c:v>deltamethrin</c:v>
                  </c:pt>
                  <c:pt idx="10">
                    <c:v>l-cyhalothrin</c:v>
                  </c:pt>
                  <c:pt idx="11">
                    <c:v>permethrin</c:v>
                  </c:pt>
                  <c:pt idx="12">
                    <c:v> a-cypermethrin</c:v>
                  </c:pt>
                  <c:pt idx="13">
                    <c:v>deltamethrin</c:v>
                  </c:pt>
                  <c:pt idx="14">
                    <c:v>l-cyhalothrin</c:v>
                  </c:pt>
                  <c:pt idx="15">
                    <c:v>permethrin</c:v>
                  </c:pt>
                  <c:pt idx="16">
                    <c:v> a-cypermethrin</c:v>
                  </c:pt>
                  <c:pt idx="17">
                    <c:v>deltamethrin</c:v>
                  </c:pt>
                  <c:pt idx="18">
                    <c:v>l-cyhalothrin</c:v>
                  </c:pt>
                  <c:pt idx="19">
                    <c:v>permethrin</c:v>
                  </c:pt>
                  <c:pt idx="20">
                    <c:v>permethrin</c:v>
                  </c:pt>
                  <c:pt idx="21">
                    <c:v> a-cypermethrin</c:v>
                  </c:pt>
                  <c:pt idx="22">
                    <c:v>deltamethrin</c:v>
                  </c:pt>
                  <c:pt idx="23">
                    <c:v>l-cyhalothrin</c:v>
                  </c:pt>
                  <c:pt idx="24">
                    <c:v>permethrin</c:v>
                  </c:pt>
                  <c:pt idx="25">
                    <c:v> a-cypermethrin</c:v>
                  </c:pt>
                  <c:pt idx="26">
                    <c:v>deltamethrin</c:v>
                  </c:pt>
                  <c:pt idx="27">
                    <c:v>l-cyhalothrin</c:v>
                  </c:pt>
                  <c:pt idx="28">
                    <c:v>permethrin</c:v>
                  </c:pt>
                  <c:pt idx="29">
                    <c:v> a-cypermethrin</c:v>
                  </c:pt>
                  <c:pt idx="30">
                    <c:v>deltamethrin</c:v>
                  </c:pt>
                  <c:pt idx="31">
                    <c:v>l-cyhalothrin</c:v>
                  </c:pt>
                  <c:pt idx="32">
                    <c:v>permethrin</c:v>
                  </c:pt>
                </c:lvl>
                <c:lvl>
                  <c:pt idx="0">
                    <c:v> Imerina Imady </c:v>
                  </c:pt>
                  <c:pt idx="4">
                    <c:v>Manandroy</c:v>
                  </c:pt>
                  <c:pt idx="8">
                    <c:v>Soavina</c:v>
                  </c:pt>
                  <c:pt idx="12">
                    <c:v>Soavina</c:v>
                  </c:pt>
                  <c:pt idx="16">
                    <c:v>Kiangara</c:v>
                  </c:pt>
                  <c:pt idx="20">
                    <c:v>Ambovombe</c:v>
                  </c:pt>
                  <c:pt idx="21">
                    <c:v>Ejeda</c:v>
                  </c:pt>
                  <c:pt idx="25">
                    <c:v>Bekily</c:v>
                  </c:pt>
                  <c:pt idx="29">
                    <c:v>Amboasary </c:v>
                  </c:pt>
                </c:lvl>
                <c:lvl>
                  <c:pt idx="0">
                    <c:v> Ambositra </c:v>
                  </c:pt>
                  <c:pt idx="4">
                    <c:v>Ambohimahasoa</c:v>
                  </c:pt>
                  <c:pt idx="8">
                    <c:v>Betafo</c:v>
                  </c:pt>
                  <c:pt idx="12">
                    <c:v>Ambatofinandrahana</c:v>
                  </c:pt>
                  <c:pt idx="16">
                    <c:v>Ankazobe</c:v>
                  </c:pt>
                  <c:pt idx="20">
                    <c:v>Ambovombe</c:v>
                  </c:pt>
                  <c:pt idx="21">
                    <c:v>Ampanihy</c:v>
                  </c:pt>
                  <c:pt idx="25">
                    <c:v>Bekily</c:v>
                  </c:pt>
                  <c:pt idx="29">
                    <c:v>Amboasary</c:v>
                  </c:pt>
                </c:lvl>
              </c:multiLvlStrCache>
            </c:multiLvlStrRef>
          </c:cat>
          <c:val>
            <c:numRef>
              <c:f>'2013 14 PY'!$D$2:$D$34</c:f>
              <c:numCache>
                <c:formatCode>General</c:formatCode>
                <c:ptCount val="33"/>
                <c:pt idx="0">
                  <c:v>0</c:v>
                </c:pt>
                <c:pt idx="1">
                  <c:v>99</c:v>
                </c:pt>
                <c:pt idx="2">
                  <c:v>100</c:v>
                </c:pt>
                <c:pt idx="3">
                  <c:v>99</c:v>
                </c:pt>
                <c:pt idx="4">
                  <c:v>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0</c:v>
                </c:pt>
                <c:pt idx="13">
                  <c:v>100</c:v>
                </c:pt>
                <c:pt idx="14">
                  <c:v>97</c:v>
                </c:pt>
                <c:pt idx="15">
                  <c:v>99</c:v>
                </c:pt>
                <c:pt idx="16">
                  <c:v>0</c:v>
                </c:pt>
                <c:pt idx="17">
                  <c:v>98</c:v>
                </c:pt>
                <c:pt idx="18">
                  <c:v>96</c:v>
                </c:pt>
                <c:pt idx="19">
                  <c:v>80</c:v>
                </c:pt>
                <c:pt idx="20">
                  <c:v>0</c:v>
                </c:pt>
                <c:pt idx="21">
                  <c:v>0</c:v>
                </c:pt>
                <c:pt idx="22">
                  <c:v>98</c:v>
                </c:pt>
                <c:pt idx="23">
                  <c:v>99</c:v>
                </c:pt>
                <c:pt idx="24">
                  <c:v>98</c:v>
                </c:pt>
                <c:pt idx="25">
                  <c:v>0</c:v>
                </c:pt>
                <c:pt idx="26">
                  <c:v>98</c:v>
                </c:pt>
                <c:pt idx="27">
                  <c:v>100</c:v>
                </c:pt>
                <c:pt idx="28">
                  <c:v>99</c:v>
                </c:pt>
                <c:pt idx="29">
                  <c:v>0</c:v>
                </c:pt>
                <c:pt idx="30">
                  <c:v>100</c:v>
                </c:pt>
                <c:pt idx="31">
                  <c:v>98</c:v>
                </c:pt>
                <c:pt idx="32">
                  <c:v>98</c:v>
                </c:pt>
              </c:numCache>
            </c:numRef>
          </c:val>
        </c:ser>
        <c:ser>
          <c:idx val="1"/>
          <c:order val="1"/>
          <c:tx>
            <c:strRef>
              <c:f>'2013 14 PY'!$E$1</c:f>
              <c:strCache>
                <c:ptCount val="1"/>
                <c:pt idx="0">
                  <c:v>CDC bottles assay</c:v>
                </c:pt>
              </c:strCache>
            </c:strRef>
          </c:tx>
          <c:invertIfNegative val="0"/>
          <c:cat>
            <c:multiLvlStrRef>
              <c:f>'2013 14 PY'!$A$2:$C$34</c:f>
              <c:multiLvlStrCache>
                <c:ptCount val="33"/>
                <c:lvl>
                  <c:pt idx="0">
                    <c:v> a-cypermethrin</c:v>
                  </c:pt>
                  <c:pt idx="1">
                    <c:v>deltamethrin</c:v>
                  </c:pt>
                  <c:pt idx="2">
                    <c:v>l-cyhalothrin</c:v>
                  </c:pt>
                  <c:pt idx="3">
                    <c:v>permethrin</c:v>
                  </c:pt>
                  <c:pt idx="4">
                    <c:v> a-cypermethrin</c:v>
                  </c:pt>
                  <c:pt idx="5">
                    <c:v>deltamethrin</c:v>
                  </c:pt>
                  <c:pt idx="6">
                    <c:v>l-cyhalothrin</c:v>
                  </c:pt>
                  <c:pt idx="7">
                    <c:v>permethrin</c:v>
                  </c:pt>
                  <c:pt idx="8">
                    <c:v> a-cypermethrin</c:v>
                  </c:pt>
                  <c:pt idx="9">
                    <c:v>deltamethrin</c:v>
                  </c:pt>
                  <c:pt idx="10">
                    <c:v>l-cyhalothrin</c:v>
                  </c:pt>
                  <c:pt idx="11">
                    <c:v>permethrin</c:v>
                  </c:pt>
                  <c:pt idx="12">
                    <c:v> a-cypermethrin</c:v>
                  </c:pt>
                  <c:pt idx="13">
                    <c:v>deltamethrin</c:v>
                  </c:pt>
                  <c:pt idx="14">
                    <c:v>l-cyhalothrin</c:v>
                  </c:pt>
                  <c:pt idx="15">
                    <c:v>permethrin</c:v>
                  </c:pt>
                  <c:pt idx="16">
                    <c:v> a-cypermethrin</c:v>
                  </c:pt>
                  <c:pt idx="17">
                    <c:v>deltamethrin</c:v>
                  </c:pt>
                  <c:pt idx="18">
                    <c:v>l-cyhalothrin</c:v>
                  </c:pt>
                  <c:pt idx="19">
                    <c:v>permethrin</c:v>
                  </c:pt>
                  <c:pt idx="20">
                    <c:v>permethrin</c:v>
                  </c:pt>
                  <c:pt idx="21">
                    <c:v> a-cypermethrin</c:v>
                  </c:pt>
                  <c:pt idx="22">
                    <c:v>deltamethrin</c:v>
                  </c:pt>
                  <c:pt idx="23">
                    <c:v>l-cyhalothrin</c:v>
                  </c:pt>
                  <c:pt idx="24">
                    <c:v>permethrin</c:v>
                  </c:pt>
                  <c:pt idx="25">
                    <c:v> a-cypermethrin</c:v>
                  </c:pt>
                  <c:pt idx="26">
                    <c:v>deltamethrin</c:v>
                  </c:pt>
                  <c:pt idx="27">
                    <c:v>l-cyhalothrin</c:v>
                  </c:pt>
                  <c:pt idx="28">
                    <c:v>permethrin</c:v>
                  </c:pt>
                  <c:pt idx="29">
                    <c:v> a-cypermethrin</c:v>
                  </c:pt>
                  <c:pt idx="30">
                    <c:v>deltamethrin</c:v>
                  </c:pt>
                  <c:pt idx="31">
                    <c:v>l-cyhalothrin</c:v>
                  </c:pt>
                  <c:pt idx="32">
                    <c:v>permethrin</c:v>
                  </c:pt>
                </c:lvl>
                <c:lvl>
                  <c:pt idx="0">
                    <c:v> Imerina Imady </c:v>
                  </c:pt>
                  <c:pt idx="4">
                    <c:v>Manandroy</c:v>
                  </c:pt>
                  <c:pt idx="8">
                    <c:v>Soavina</c:v>
                  </c:pt>
                  <c:pt idx="12">
                    <c:v>Soavina</c:v>
                  </c:pt>
                  <c:pt idx="16">
                    <c:v>Kiangara</c:v>
                  </c:pt>
                  <c:pt idx="20">
                    <c:v>Ambovombe</c:v>
                  </c:pt>
                  <c:pt idx="21">
                    <c:v>Ejeda</c:v>
                  </c:pt>
                  <c:pt idx="25">
                    <c:v>Bekily</c:v>
                  </c:pt>
                  <c:pt idx="29">
                    <c:v>Amboasary </c:v>
                  </c:pt>
                </c:lvl>
                <c:lvl>
                  <c:pt idx="0">
                    <c:v> Ambositra </c:v>
                  </c:pt>
                  <c:pt idx="4">
                    <c:v>Ambohimahasoa</c:v>
                  </c:pt>
                  <c:pt idx="8">
                    <c:v>Betafo</c:v>
                  </c:pt>
                  <c:pt idx="12">
                    <c:v>Ambatofinandrahana</c:v>
                  </c:pt>
                  <c:pt idx="16">
                    <c:v>Ankazobe</c:v>
                  </c:pt>
                  <c:pt idx="20">
                    <c:v>Ambovombe</c:v>
                  </c:pt>
                  <c:pt idx="21">
                    <c:v>Ampanihy</c:v>
                  </c:pt>
                  <c:pt idx="25">
                    <c:v>Bekily</c:v>
                  </c:pt>
                  <c:pt idx="29">
                    <c:v>Amboasary</c:v>
                  </c:pt>
                </c:lvl>
              </c:multiLvlStrCache>
            </c:multiLvlStrRef>
          </c:cat>
          <c:val>
            <c:numRef>
              <c:f>'2013 14 PY'!$E$2:$E$34</c:f>
              <c:numCache>
                <c:formatCode>General</c:formatCode>
                <c:ptCount val="33"/>
                <c:pt idx="0">
                  <c:v>100</c:v>
                </c:pt>
                <c:pt idx="1">
                  <c:v>100</c:v>
                </c:pt>
                <c:pt idx="2">
                  <c:v>99</c:v>
                </c:pt>
                <c:pt idx="3">
                  <c:v>99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97</c:v>
                </c:pt>
                <c:pt idx="9">
                  <c:v>98</c:v>
                </c:pt>
                <c:pt idx="10">
                  <c:v>100</c:v>
                </c:pt>
                <c:pt idx="11">
                  <c:v>100</c:v>
                </c:pt>
                <c:pt idx="12">
                  <c:v>89</c:v>
                </c:pt>
                <c:pt idx="13">
                  <c:v>99</c:v>
                </c:pt>
                <c:pt idx="14">
                  <c:v>95</c:v>
                </c:pt>
                <c:pt idx="15">
                  <c:v>99</c:v>
                </c:pt>
                <c:pt idx="16">
                  <c:v>100</c:v>
                </c:pt>
                <c:pt idx="17">
                  <c:v>99</c:v>
                </c:pt>
                <c:pt idx="18">
                  <c:v>93</c:v>
                </c:pt>
                <c:pt idx="19">
                  <c:v>98</c:v>
                </c:pt>
                <c:pt idx="20">
                  <c:v>99</c:v>
                </c:pt>
                <c:pt idx="21">
                  <c:v>95</c:v>
                </c:pt>
                <c:pt idx="22">
                  <c:v>98</c:v>
                </c:pt>
                <c:pt idx="23">
                  <c:v>100</c:v>
                </c:pt>
                <c:pt idx="24">
                  <c:v>99</c:v>
                </c:pt>
                <c:pt idx="25">
                  <c:v>95</c:v>
                </c:pt>
                <c:pt idx="26">
                  <c:v>100</c:v>
                </c:pt>
                <c:pt idx="27">
                  <c:v>100</c:v>
                </c:pt>
                <c:pt idx="28">
                  <c:v>99</c:v>
                </c:pt>
                <c:pt idx="29">
                  <c:v>96</c:v>
                </c:pt>
                <c:pt idx="30">
                  <c:v>99</c:v>
                </c:pt>
                <c:pt idx="31">
                  <c:v>99</c:v>
                </c:pt>
                <c:pt idx="3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41688"/>
        <c:axId val="91804120"/>
      </c:barChart>
      <c:lineChart>
        <c:grouping val="standard"/>
        <c:varyColors val="0"/>
        <c:ser>
          <c:idx val="2"/>
          <c:order val="2"/>
          <c:tx>
            <c:strRef>
              <c:f>'2013 14 PY'!$F$1</c:f>
              <c:strCache>
                <c:ptCount val="1"/>
                <c:pt idx="0">
                  <c:v>SUS</c:v>
                </c:pt>
              </c:strCache>
            </c:strRef>
          </c:tx>
          <c:marker>
            <c:symbol val="none"/>
          </c:marker>
          <c:cat>
            <c:multiLvlStrRef>
              <c:f>'2013 14 PY'!$A$2:$C$34</c:f>
              <c:multiLvlStrCache>
                <c:ptCount val="33"/>
                <c:lvl>
                  <c:pt idx="0">
                    <c:v> a-cypermethrin</c:v>
                  </c:pt>
                  <c:pt idx="1">
                    <c:v>deltamethrin</c:v>
                  </c:pt>
                  <c:pt idx="2">
                    <c:v>l-cyhalothrin</c:v>
                  </c:pt>
                  <c:pt idx="3">
                    <c:v>permethrin</c:v>
                  </c:pt>
                  <c:pt idx="4">
                    <c:v> a-cypermethrin</c:v>
                  </c:pt>
                  <c:pt idx="5">
                    <c:v>deltamethrin</c:v>
                  </c:pt>
                  <c:pt idx="6">
                    <c:v>l-cyhalothrin</c:v>
                  </c:pt>
                  <c:pt idx="7">
                    <c:v>permethrin</c:v>
                  </c:pt>
                  <c:pt idx="8">
                    <c:v> a-cypermethrin</c:v>
                  </c:pt>
                  <c:pt idx="9">
                    <c:v>deltamethrin</c:v>
                  </c:pt>
                  <c:pt idx="10">
                    <c:v>l-cyhalothrin</c:v>
                  </c:pt>
                  <c:pt idx="11">
                    <c:v>permethrin</c:v>
                  </c:pt>
                  <c:pt idx="12">
                    <c:v> a-cypermethrin</c:v>
                  </c:pt>
                  <c:pt idx="13">
                    <c:v>deltamethrin</c:v>
                  </c:pt>
                  <c:pt idx="14">
                    <c:v>l-cyhalothrin</c:v>
                  </c:pt>
                  <c:pt idx="15">
                    <c:v>permethrin</c:v>
                  </c:pt>
                  <c:pt idx="16">
                    <c:v> a-cypermethrin</c:v>
                  </c:pt>
                  <c:pt idx="17">
                    <c:v>deltamethrin</c:v>
                  </c:pt>
                  <c:pt idx="18">
                    <c:v>l-cyhalothrin</c:v>
                  </c:pt>
                  <c:pt idx="19">
                    <c:v>permethrin</c:v>
                  </c:pt>
                  <c:pt idx="20">
                    <c:v>permethrin</c:v>
                  </c:pt>
                  <c:pt idx="21">
                    <c:v> a-cypermethrin</c:v>
                  </c:pt>
                  <c:pt idx="22">
                    <c:v>deltamethrin</c:v>
                  </c:pt>
                  <c:pt idx="23">
                    <c:v>l-cyhalothrin</c:v>
                  </c:pt>
                  <c:pt idx="24">
                    <c:v>permethrin</c:v>
                  </c:pt>
                  <c:pt idx="25">
                    <c:v> a-cypermethrin</c:v>
                  </c:pt>
                  <c:pt idx="26">
                    <c:v>deltamethrin</c:v>
                  </c:pt>
                  <c:pt idx="27">
                    <c:v>l-cyhalothrin</c:v>
                  </c:pt>
                  <c:pt idx="28">
                    <c:v>permethrin</c:v>
                  </c:pt>
                  <c:pt idx="29">
                    <c:v> a-cypermethrin</c:v>
                  </c:pt>
                  <c:pt idx="30">
                    <c:v>deltamethrin</c:v>
                  </c:pt>
                  <c:pt idx="31">
                    <c:v>l-cyhalothrin</c:v>
                  </c:pt>
                  <c:pt idx="32">
                    <c:v>permethrin</c:v>
                  </c:pt>
                </c:lvl>
                <c:lvl>
                  <c:pt idx="0">
                    <c:v> Imerina Imady </c:v>
                  </c:pt>
                  <c:pt idx="4">
                    <c:v>Manandroy</c:v>
                  </c:pt>
                  <c:pt idx="8">
                    <c:v>Soavina</c:v>
                  </c:pt>
                  <c:pt idx="12">
                    <c:v>Soavina</c:v>
                  </c:pt>
                  <c:pt idx="16">
                    <c:v>Kiangara</c:v>
                  </c:pt>
                  <c:pt idx="20">
                    <c:v>Ambovombe</c:v>
                  </c:pt>
                  <c:pt idx="21">
                    <c:v>Ejeda</c:v>
                  </c:pt>
                  <c:pt idx="25">
                    <c:v>Bekily</c:v>
                  </c:pt>
                  <c:pt idx="29">
                    <c:v>Amboasary </c:v>
                  </c:pt>
                </c:lvl>
                <c:lvl>
                  <c:pt idx="0">
                    <c:v> Ambositra </c:v>
                  </c:pt>
                  <c:pt idx="4">
                    <c:v>Ambohimahasoa</c:v>
                  </c:pt>
                  <c:pt idx="8">
                    <c:v>Betafo</c:v>
                  </c:pt>
                  <c:pt idx="12">
                    <c:v>Ambatofinandrahana</c:v>
                  </c:pt>
                  <c:pt idx="16">
                    <c:v>Ankazobe</c:v>
                  </c:pt>
                  <c:pt idx="20">
                    <c:v>Ambovombe</c:v>
                  </c:pt>
                  <c:pt idx="21">
                    <c:v>Ampanihy</c:v>
                  </c:pt>
                  <c:pt idx="25">
                    <c:v>Bekily</c:v>
                  </c:pt>
                  <c:pt idx="29">
                    <c:v>Amboasary</c:v>
                  </c:pt>
                </c:lvl>
              </c:multiLvlStrCache>
            </c:multiLvlStrRef>
          </c:cat>
          <c:val>
            <c:numRef>
              <c:f>'2013 14 PY'!$F$2:$F$34</c:f>
              <c:numCache>
                <c:formatCode>General</c:formatCode>
                <c:ptCount val="33"/>
                <c:pt idx="0">
                  <c:v>98</c:v>
                </c:pt>
                <c:pt idx="1">
                  <c:v>98</c:v>
                </c:pt>
                <c:pt idx="2">
                  <c:v>98</c:v>
                </c:pt>
                <c:pt idx="3">
                  <c:v>98</c:v>
                </c:pt>
                <c:pt idx="4">
                  <c:v>98</c:v>
                </c:pt>
                <c:pt idx="5">
                  <c:v>98</c:v>
                </c:pt>
                <c:pt idx="6">
                  <c:v>98</c:v>
                </c:pt>
                <c:pt idx="7">
                  <c:v>98</c:v>
                </c:pt>
                <c:pt idx="8">
                  <c:v>98</c:v>
                </c:pt>
                <c:pt idx="9">
                  <c:v>98</c:v>
                </c:pt>
                <c:pt idx="10">
                  <c:v>98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  <c:pt idx="20">
                  <c:v>98</c:v>
                </c:pt>
                <c:pt idx="21">
                  <c:v>98</c:v>
                </c:pt>
                <c:pt idx="22">
                  <c:v>98</c:v>
                </c:pt>
                <c:pt idx="23">
                  <c:v>98</c:v>
                </c:pt>
                <c:pt idx="24">
                  <c:v>98</c:v>
                </c:pt>
                <c:pt idx="25">
                  <c:v>98</c:v>
                </c:pt>
                <c:pt idx="26">
                  <c:v>98</c:v>
                </c:pt>
                <c:pt idx="27">
                  <c:v>98</c:v>
                </c:pt>
                <c:pt idx="28">
                  <c:v>98</c:v>
                </c:pt>
                <c:pt idx="29">
                  <c:v>98</c:v>
                </c:pt>
                <c:pt idx="30">
                  <c:v>98</c:v>
                </c:pt>
                <c:pt idx="31">
                  <c:v>98</c:v>
                </c:pt>
                <c:pt idx="32">
                  <c:v>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'2013 14 PY'!$G$1</c:f>
              <c:strCache>
                <c:ptCount val="1"/>
                <c:pt idx="0">
                  <c:v>SR</c:v>
                </c:pt>
              </c:strCache>
            </c:strRef>
          </c:tx>
          <c:marker>
            <c:symbol val="none"/>
          </c:marker>
          <c:cat>
            <c:multiLvlStrRef>
              <c:f>'2013 14 PY'!$A$2:$C$34</c:f>
              <c:multiLvlStrCache>
                <c:ptCount val="33"/>
                <c:lvl>
                  <c:pt idx="0">
                    <c:v> a-cypermethrin</c:v>
                  </c:pt>
                  <c:pt idx="1">
                    <c:v>deltamethrin</c:v>
                  </c:pt>
                  <c:pt idx="2">
                    <c:v>l-cyhalothrin</c:v>
                  </c:pt>
                  <c:pt idx="3">
                    <c:v>permethrin</c:v>
                  </c:pt>
                  <c:pt idx="4">
                    <c:v> a-cypermethrin</c:v>
                  </c:pt>
                  <c:pt idx="5">
                    <c:v>deltamethrin</c:v>
                  </c:pt>
                  <c:pt idx="6">
                    <c:v>l-cyhalothrin</c:v>
                  </c:pt>
                  <c:pt idx="7">
                    <c:v>permethrin</c:v>
                  </c:pt>
                  <c:pt idx="8">
                    <c:v> a-cypermethrin</c:v>
                  </c:pt>
                  <c:pt idx="9">
                    <c:v>deltamethrin</c:v>
                  </c:pt>
                  <c:pt idx="10">
                    <c:v>l-cyhalothrin</c:v>
                  </c:pt>
                  <c:pt idx="11">
                    <c:v>permethrin</c:v>
                  </c:pt>
                  <c:pt idx="12">
                    <c:v> a-cypermethrin</c:v>
                  </c:pt>
                  <c:pt idx="13">
                    <c:v>deltamethrin</c:v>
                  </c:pt>
                  <c:pt idx="14">
                    <c:v>l-cyhalothrin</c:v>
                  </c:pt>
                  <c:pt idx="15">
                    <c:v>permethrin</c:v>
                  </c:pt>
                  <c:pt idx="16">
                    <c:v> a-cypermethrin</c:v>
                  </c:pt>
                  <c:pt idx="17">
                    <c:v>deltamethrin</c:v>
                  </c:pt>
                  <c:pt idx="18">
                    <c:v>l-cyhalothrin</c:v>
                  </c:pt>
                  <c:pt idx="19">
                    <c:v>permethrin</c:v>
                  </c:pt>
                  <c:pt idx="20">
                    <c:v>permethrin</c:v>
                  </c:pt>
                  <c:pt idx="21">
                    <c:v> a-cypermethrin</c:v>
                  </c:pt>
                  <c:pt idx="22">
                    <c:v>deltamethrin</c:v>
                  </c:pt>
                  <c:pt idx="23">
                    <c:v>l-cyhalothrin</c:v>
                  </c:pt>
                  <c:pt idx="24">
                    <c:v>permethrin</c:v>
                  </c:pt>
                  <c:pt idx="25">
                    <c:v> a-cypermethrin</c:v>
                  </c:pt>
                  <c:pt idx="26">
                    <c:v>deltamethrin</c:v>
                  </c:pt>
                  <c:pt idx="27">
                    <c:v>l-cyhalothrin</c:v>
                  </c:pt>
                  <c:pt idx="28">
                    <c:v>permethrin</c:v>
                  </c:pt>
                  <c:pt idx="29">
                    <c:v> a-cypermethrin</c:v>
                  </c:pt>
                  <c:pt idx="30">
                    <c:v>deltamethrin</c:v>
                  </c:pt>
                  <c:pt idx="31">
                    <c:v>l-cyhalothrin</c:v>
                  </c:pt>
                  <c:pt idx="32">
                    <c:v>permethrin</c:v>
                  </c:pt>
                </c:lvl>
                <c:lvl>
                  <c:pt idx="0">
                    <c:v> Imerina Imady </c:v>
                  </c:pt>
                  <c:pt idx="4">
                    <c:v>Manandroy</c:v>
                  </c:pt>
                  <c:pt idx="8">
                    <c:v>Soavina</c:v>
                  </c:pt>
                  <c:pt idx="12">
                    <c:v>Soavina</c:v>
                  </c:pt>
                  <c:pt idx="16">
                    <c:v>Kiangara</c:v>
                  </c:pt>
                  <c:pt idx="20">
                    <c:v>Ambovombe</c:v>
                  </c:pt>
                  <c:pt idx="21">
                    <c:v>Ejeda</c:v>
                  </c:pt>
                  <c:pt idx="25">
                    <c:v>Bekily</c:v>
                  </c:pt>
                  <c:pt idx="29">
                    <c:v>Amboasary </c:v>
                  </c:pt>
                </c:lvl>
                <c:lvl>
                  <c:pt idx="0">
                    <c:v> Ambositra </c:v>
                  </c:pt>
                  <c:pt idx="4">
                    <c:v>Ambohimahasoa</c:v>
                  </c:pt>
                  <c:pt idx="8">
                    <c:v>Betafo</c:v>
                  </c:pt>
                  <c:pt idx="12">
                    <c:v>Ambatofinandrahana</c:v>
                  </c:pt>
                  <c:pt idx="16">
                    <c:v>Ankazobe</c:v>
                  </c:pt>
                  <c:pt idx="20">
                    <c:v>Ambovombe</c:v>
                  </c:pt>
                  <c:pt idx="21">
                    <c:v>Ampanihy</c:v>
                  </c:pt>
                  <c:pt idx="25">
                    <c:v>Bekily</c:v>
                  </c:pt>
                  <c:pt idx="29">
                    <c:v>Amboasary</c:v>
                  </c:pt>
                </c:lvl>
              </c:multiLvlStrCache>
            </c:multiLvlStrRef>
          </c:cat>
          <c:val>
            <c:numRef>
              <c:f>'2013 14 PY'!$G$2:$G$34</c:f>
              <c:numCache>
                <c:formatCode>General</c:formatCode>
                <c:ptCount val="33"/>
                <c:pt idx="0">
                  <c:v>90</c:v>
                </c:pt>
                <c:pt idx="1">
                  <c:v>90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  <c:pt idx="5">
                  <c:v>90</c:v>
                </c:pt>
                <c:pt idx="6">
                  <c:v>90</c:v>
                </c:pt>
                <c:pt idx="7">
                  <c:v>90</c:v>
                </c:pt>
                <c:pt idx="8">
                  <c:v>90</c:v>
                </c:pt>
                <c:pt idx="9">
                  <c:v>90</c:v>
                </c:pt>
                <c:pt idx="10">
                  <c:v>90</c:v>
                </c:pt>
                <c:pt idx="11">
                  <c:v>90</c:v>
                </c:pt>
                <c:pt idx="12">
                  <c:v>90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90</c:v>
                </c:pt>
                <c:pt idx="18">
                  <c:v>90</c:v>
                </c:pt>
                <c:pt idx="19">
                  <c:v>90</c:v>
                </c:pt>
                <c:pt idx="20">
                  <c:v>90</c:v>
                </c:pt>
                <c:pt idx="21">
                  <c:v>90</c:v>
                </c:pt>
                <c:pt idx="22">
                  <c:v>90</c:v>
                </c:pt>
                <c:pt idx="23">
                  <c:v>90</c:v>
                </c:pt>
                <c:pt idx="24">
                  <c:v>90</c:v>
                </c:pt>
                <c:pt idx="25">
                  <c:v>90</c:v>
                </c:pt>
                <c:pt idx="26">
                  <c:v>90</c:v>
                </c:pt>
                <c:pt idx="27">
                  <c:v>90</c:v>
                </c:pt>
                <c:pt idx="28">
                  <c:v>90</c:v>
                </c:pt>
                <c:pt idx="29">
                  <c:v>90</c:v>
                </c:pt>
                <c:pt idx="30">
                  <c:v>90</c:v>
                </c:pt>
                <c:pt idx="31">
                  <c:v>90</c:v>
                </c:pt>
                <c:pt idx="32">
                  <c:v>90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41688"/>
        <c:axId val="91804120"/>
      </c:lineChart>
      <c:catAx>
        <c:axId val="8641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latin typeface="Arial Narrow" panose="020B0606020202030204" pitchFamily="34" charset="0"/>
              </a:defRPr>
            </a:pPr>
            <a:endParaRPr lang="en-US"/>
          </a:p>
        </c:txPr>
        <c:crossAx val="91804120"/>
        <c:crosses val="autoZero"/>
        <c:auto val="1"/>
        <c:lblAlgn val="ctr"/>
        <c:lblOffset val="100"/>
        <c:noMultiLvlLbl val="0"/>
      </c:catAx>
      <c:valAx>
        <c:axId val="91804120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accent1">
                  <a:alpha val="99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baseline="0">
                <a:latin typeface="Arial Narrow" panose="020B0606020202030204" pitchFamily="34" charset="0"/>
              </a:defRPr>
            </a:pPr>
            <a:endParaRPr lang="en-US"/>
          </a:p>
        </c:txPr>
        <c:crossAx val="86416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8518633796429896"/>
          <c:y val="0.96543889079082501"/>
          <c:w val="0.47308282145360103"/>
          <c:h val="3.4561109209174941E-2"/>
        </c:manualLayout>
      </c:layout>
      <c:overlay val="0"/>
      <c:txPr>
        <a:bodyPr/>
        <a:lstStyle/>
        <a:p>
          <a:pPr>
            <a:defRPr sz="1600">
              <a:latin typeface="Arial Narrow" panose="020B0606020202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0.00929</cdr:x>
      <cdr:y>0.40415</cdr:y>
    </cdr:from>
    <cdr:to>
      <cdr:x>0.0453</cdr:x>
      <cdr:y>0.60311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233360" y="2166937"/>
          <a:ext cx="914400" cy="29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%</a:t>
          </a:r>
          <a:r>
            <a:rPr lang="en-US" sz="1600" b="1" dirty="0"/>
            <a:t> Mortality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3124624"/>
            <a:ext cx="1321308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1720" y="5699760"/>
            <a:ext cx="1088136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5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740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86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158427" y="591397"/>
            <a:ext cx="5945345" cy="125869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22387" y="591397"/>
            <a:ext cx="17576960" cy="125869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2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55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932" y="6463454"/>
            <a:ext cx="13213080" cy="1997710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932" y="4263180"/>
            <a:ext cx="13213080" cy="2200274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152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783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2388" y="3441277"/>
            <a:ext cx="11761153" cy="9737090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342621" y="3441277"/>
            <a:ext cx="11761153" cy="9737090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1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02802"/>
            <a:ext cx="1399032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251499"/>
            <a:ext cx="6868320" cy="938318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3189817"/>
            <a:ext cx="6868320" cy="5795222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96543" y="2251499"/>
            <a:ext cx="6871018" cy="938318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6543" y="3189817"/>
            <a:ext cx="6871018" cy="5795222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41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10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41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1" y="400473"/>
            <a:ext cx="5114132" cy="170434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7585" y="400474"/>
            <a:ext cx="8689975" cy="8584566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1" y="2104814"/>
            <a:ext cx="5114132" cy="6880226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14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890" y="7040880"/>
            <a:ext cx="9326880" cy="831216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6890" y="898737"/>
            <a:ext cx="9326880" cy="6035040"/>
          </a:xfrm>
        </p:spPr>
        <p:txBody>
          <a:bodyPr/>
          <a:lstStyle>
            <a:lvl1pPr marL="0" indent="0">
              <a:buNone/>
              <a:defRPr sz="5100"/>
            </a:lvl1pPr>
            <a:lvl2pPr marL="731520" indent="0">
              <a:buNone/>
              <a:defRPr sz="4500"/>
            </a:lvl2pPr>
            <a:lvl3pPr marL="1463040" indent="0">
              <a:buNone/>
              <a:defRPr sz="380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6890" y="7872096"/>
            <a:ext cx="9326880" cy="1180464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3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02802"/>
            <a:ext cx="13990320" cy="1676400"/>
          </a:xfrm>
          <a:prstGeom prst="rect">
            <a:avLst/>
          </a:prstGeom>
        </p:spPr>
        <p:txBody>
          <a:bodyPr vert="horz" lIns="146304" tIns="73152" rIns="146304" bIns="7315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346961"/>
            <a:ext cx="13990320" cy="6638079"/>
          </a:xfrm>
          <a:prstGeom prst="rect">
            <a:avLst/>
          </a:prstGeom>
        </p:spPr>
        <p:txBody>
          <a:bodyPr vert="horz" lIns="146304" tIns="73152" rIns="146304" bIns="731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" y="9322647"/>
            <a:ext cx="3627120" cy="5355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9570E-694B-493F-911C-A6838F9D8FB2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1140" y="9322647"/>
            <a:ext cx="4922520" cy="5355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40440" y="9322647"/>
            <a:ext cx="3627120" cy="5355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A3D7E-9E4A-43B4-893C-6707D36F1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9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3630052"/>
              </p:ext>
            </p:extLst>
          </p:nvPr>
        </p:nvGraphicFramePr>
        <p:xfrm>
          <a:off x="130132" y="574104"/>
          <a:ext cx="14554200" cy="876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800" y="235550"/>
            <a:ext cx="1394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b="1" dirty="0"/>
              <a:t>Additional file 3: Figure S2 </a:t>
            </a:r>
            <a:r>
              <a:rPr lang="en-US" sz="1600" dirty="0" smtClean="0"/>
              <a:t>: </a:t>
            </a:r>
            <a:r>
              <a:rPr lang="en-US" sz="1600" dirty="0"/>
              <a:t>Mortality rates of </a:t>
            </a:r>
            <a:r>
              <a:rPr lang="en-US" sz="1600" i="1" dirty="0" err="1"/>
              <a:t>An.gambiae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s.l.</a:t>
            </a:r>
            <a:r>
              <a:rPr lang="en-US" sz="1600" smtClean="0"/>
              <a:t>) </a:t>
            </a:r>
            <a:r>
              <a:rPr lang="en-US" sz="1600" dirty="0"/>
              <a:t>field populations exposed to </a:t>
            </a:r>
            <a:r>
              <a:rPr lang="en-US" sz="1600" dirty="0" smtClean="0"/>
              <a:t>alpha-</a:t>
            </a:r>
            <a:r>
              <a:rPr lang="en-US" sz="1600" dirty="0" err="1" smtClean="0"/>
              <a:t>cypermethrin</a:t>
            </a:r>
            <a:r>
              <a:rPr lang="en-US" sz="1600" dirty="0" smtClean="0"/>
              <a:t>, permethrin, </a:t>
            </a:r>
            <a:r>
              <a:rPr lang="en-US" sz="1600" dirty="0" err="1" smtClean="0"/>
              <a:t>deltamethrin</a:t>
            </a:r>
            <a:r>
              <a:rPr lang="en-US" sz="1600" dirty="0" smtClean="0"/>
              <a:t> and lambda-</a:t>
            </a:r>
            <a:r>
              <a:rPr lang="en-US" sz="1600" dirty="0" err="1" smtClean="0"/>
              <a:t>cyhalothrin</a:t>
            </a:r>
            <a:r>
              <a:rPr lang="en-US" sz="1600" dirty="0" smtClean="0"/>
              <a:t>  </a:t>
            </a:r>
            <a:r>
              <a:rPr lang="en-US" sz="1600" dirty="0"/>
              <a:t>diagnostic </a:t>
            </a:r>
            <a:r>
              <a:rPr lang="en-US" sz="1600" dirty="0" smtClean="0"/>
              <a:t>dosages </a:t>
            </a:r>
            <a:r>
              <a:rPr lang="en-US" sz="1600" dirty="0"/>
              <a:t>between 2013 and 2014 in </a:t>
            </a:r>
            <a:r>
              <a:rPr lang="en-US" sz="1600" dirty="0" smtClean="0"/>
              <a:t>nine sentinel </a:t>
            </a:r>
            <a:r>
              <a:rPr lang="en-US" sz="1600" dirty="0"/>
              <a:t>sites in </a:t>
            </a:r>
            <a:r>
              <a:rPr lang="en-US" sz="1600" dirty="0" smtClean="0"/>
              <a:t>Madagascar.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6129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Abt Associates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Sabol</dc:creator>
  <cp:lastModifiedBy>Dereje Dengela</cp:lastModifiedBy>
  <cp:revision>10</cp:revision>
  <dcterms:created xsi:type="dcterms:W3CDTF">2017-06-02T01:57:24Z</dcterms:created>
  <dcterms:modified xsi:type="dcterms:W3CDTF">2017-08-15T11:16:38Z</dcterms:modified>
</cp:coreProperties>
</file>