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7" r:id="rId2"/>
    <p:sldId id="266" r:id="rId3"/>
  </p:sldIdLst>
  <p:sldSz cx="6858000" cy="9906000" type="A4"/>
  <p:notesSz cx="7010400" cy="9296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6" userDrawn="1">
          <p15:clr>
            <a:srgbClr val="A4A3A4"/>
          </p15:clr>
        </p15:guide>
        <p15:guide id="2" pos="1920" userDrawn="1">
          <p15:clr>
            <a:srgbClr val="A4A3A4"/>
          </p15:clr>
        </p15:guide>
        <p15:guide id="3" orient="horz" pos="34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0"/>
    <a:srgbClr val="008000"/>
    <a:srgbClr val="FFCCFF"/>
    <a:srgbClr val="FF99FF"/>
    <a:srgbClr val="FF66FF"/>
    <a:srgbClr val="CC00CC"/>
    <a:srgbClr val="C3DBF0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1" autoAdjust="0"/>
    <p:restoredTop sz="94599" autoAdjust="0"/>
  </p:normalViewPr>
  <p:slideViewPr>
    <p:cSldViewPr snapToGrid="0">
      <p:cViewPr varScale="1">
        <p:scale>
          <a:sx n="58" d="100"/>
          <a:sy n="58" d="100"/>
        </p:scale>
        <p:origin x="1572" y="78"/>
      </p:cViewPr>
      <p:guideLst>
        <p:guide orient="horz" pos="2856"/>
        <p:guide pos="1920"/>
        <p:guide orient="horz" pos="34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08" d="100"/>
          <a:sy n="108" d="100"/>
        </p:scale>
        <p:origin x="-4024" y="-9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9C200-49FD-5D40-9FC3-1C142401F8BE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8700" y="696913"/>
            <a:ext cx="24130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CA241-D7DE-2245-AB01-D84E9D281B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074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CA241-D7DE-2245-AB01-D84E9D281BB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84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CA241-D7DE-2245-AB01-D84E9D281BB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167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F380-5772-48E3-B34A-AB59C62B8408}" type="datetimeFigureOut">
              <a:rPr kumimoji="1" lang="ja-JP" altLang="en-US" smtClean="0"/>
              <a:pPr/>
              <a:t>2017/3/13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BB94-414A-4850-A927-93398351174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5813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F380-5772-48E3-B34A-AB59C62B8408}" type="datetimeFigureOut">
              <a:rPr kumimoji="1" lang="ja-JP" altLang="en-US" smtClean="0"/>
              <a:pPr/>
              <a:t>2017/3/13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BB94-414A-4850-A927-93398351174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99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F380-5772-48E3-B34A-AB59C62B8408}" type="datetimeFigureOut">
              <a:rPr kumimoji="1" lang="ja-JP" altLang="en-US" smtClean="0"/>
              <a:pPr/>
              <a:t>2017/3/13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BB94-414A-4850-A927-93398351174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81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F380-5772-48E3-B34A-AB59C62B8408}" type="datetimeFigureOut">
              <a:rPr kumimoji="1" lang="ja-JP" altLang="en-US" smtClean="0"/>
              <a:pPr/>
              <a:t>2017/3/13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BB94-414A-4850-A927-93398351174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523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F380-5772-48E3-B34A-AB59C62B8408}" type="datetimeFigureOut">
              <a:rPr kumimoji="1" lang="ja-JP" altLang="en-US" smtClean="0"/>
              <a:pPr/>
              <a:t>2017/3/13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BB94-414A-4850-A927-93398351174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821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F380-5772-48E3-B34A-AB59C62B8408}" type="datetimeFigureOut">
              <a:rPr kumimoji="1" lang="ja-JP" altLang="en-US" smtClean="0"/>
              <a:pPr/>
              <a:t>2017/3/13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BB94-414A-4850-A927-93398351174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36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F380-5772-48E3-B34A-AB59C62B8408}" type="datetimeFigureOut">
              <a:rPr kumimoji="1" lang="ja-JP" altLang="en-US" smtClean="0"/>
              <a:pPr/>
              <a:t>2017/3/13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BB94-414A-4850-A927-93398351174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377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F380-5772-48E3-B34A-AB59C62B8408}" type="datetimeFigureOut">
              <a:rPr kumimoji="1" lang="ja-JP" altLang="en-US" smtClean="0"/>
              <a:pPr/>
              <a:t>2017/3/13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BB94-414A-4850-A927-93398351174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4433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F380-5772-48E3-B34A-AB59C62B8408}" type="datetimeFigureOut">
              <a:rPr kumimoji="1" lang="ja-JP" altLang="en-US" smtClean="0"/>
              <a:pPr/>
              <a:t>2017/3/13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BB94-414A-4850-A927-93398351174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7288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F380-5772-48E3-B34A-AB59C62B8408}" type="datetimeFigureOut">
              <a:rPr kumimoji="1" lang="ja-JP" altLang="en-US" smtClean="0"/>
              <a:pPr/>
              <a:t>2017/3/13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BB94-414A-4850-A927-93398351174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90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F380-5772-48E3-B34A-AB59C62B8408}" type="datetimeFigureOut">
              <a:rPr kumimoji="1" lang="ja-JP" altLang="en-US" smtClean="0"/>
              <a:pPr/>
              <a:t>2017/3/13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BB94-414A-4850-A927-93398351174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826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5F380-5772-48E3-B34A-AB59C62B8408}" type="datetimeFigureOut">
              <a:rPr kumimoji="1" lang="ja-JP" altLang="en-US" smtClean="0"/>
              <a:pPr/>
              <a:t>2017/3/13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3BB94-414A-4850-A927-93398351174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39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59303" y="3067050"/>
            <a:ext cx="5255759" cy="3453493"/>
            <a:chOff x="1752600" y="1262743"/>
            <a:chExt cx="7007679" cy="4604657"/>
          </a:xfrm>
        </p:grpSpPr>
        <p:pic>
          <p:nvPicPr>
            <p:cNvPr id="1027" name="Picture 3" descr="Q:\Lab Notes and Data2\MLN0128\CC3\0\Image15b\Image15b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1262743"/>
              <a:ext cx="2286000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Q:\Lab Notes and Data2\MLN0128\CC3\0\Image15r\Image15r.t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4800" y="1262743"/>
              <a:ext cx="2286000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Q:\Lab Notes and Data2\MLN0128\CC3\0\15RGB.ti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4279" y="1262743"/>
              <a:ext cx="2286000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Q:\Lab Notes and Data2\MLN0128\CC3\20\8RGB.ti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4279" y="3581400"/>
              <a:ext cx="2286000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5" name="Picture 11" descr="Q:\Lab Notes and Data2\MLN0128\CC3\20\Image8b\Image8b.t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3581400"/>
              <a:ext cx="2286000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Q:\Lab Notes and Data2\MLN0128\CC3\20\Image8r2\Image8r2.ti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4800" y="3581400"/>
              <a:ext cx="2286000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" name="Straight Connector 2"/>
            <p:cNvCxnSpPr/>
            <p:nvPr/>
          </p:nvCxnSpPr>
          <p:spPr>
            <a:xfrm>
              <a:off x="3733800" y="3488871"/>
              <a:ext cx="173736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096000" y="3505200"/>
              <a:ext cx="173736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8534400" y="3505200"/>
              <a:ext cx="173736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20668" y="5791200"/>
              <a:ext cx="173736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166322" y="5815693"/>
              <a:ext cx="173736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8534400" y="5815693"/>
              <a:ext cx="173736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2273753" y="3091543"/>
            <a:ext cx="514350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DAPI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188028" y="4806043"/>
            <a:ext cx="514350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DAPI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114799" y="4780817"/>
            <a:ext cx="342900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88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CC3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076019" y="3067050"/>
            <a:ext cx="355147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88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CC3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645603" y="3091543"/>
            <a:ext cx="685800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88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788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788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788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n-US" sz="788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645603" y="4813459"/>
            <a:ext cx="685800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88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788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788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788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n-US" sz="788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3503" y="3720193"/>
            <a:ext cx="571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itchFamily="34" charset="0"/>
                <a:cs typeface="Arial" pitchFamily="34" charset="0"/>
              </a:rPr>
              <a:t>Vehicle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6969" y="5434693"/>
            <a:ext cx="5980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itchFamily="34" charset="0"/>
                <a:cs typeface="Arial" pitchFamily="34" charset="0"/>
              </a:rPr>
              <a:t>TAK228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9253" y="1145662"/>
            <a:ext cx="525575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1: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Treatment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with TAK228 induces apoptosis in murine PKC cells: PKC cells were treated with vehicle or 25 </a:t>
            </a:r>
            <a:r>
              <a:rPr lang="en-US" sz="1400" dirty="0" err="1">
                <a:latin typeface="Arial" pitchFamily="34" charset="0"/>
                <a:cs typeface="Arial" pitchFamily="34" charset="0"/>
              </a:rPr>
              <a:t>nM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 TAK228 for 48 h and induction of apoptosis was analyzed by immunofluorescence staining for CC3 (red). DAPI counterstains nuclei (blue). Scale bar 20 mm</a:t>
            </a:r>
          </a:p>
        </p:txBody>
      </p:sp>
      <p:sp>
        <p:nvSpPr>
          <p:cNvPr id="24" name="Rectangle 23"/>
          <p:cNvSpPr/>
          <p:nvPr/>
        </p:nvSpPr>
        <p:spPr>
          <a:xfrm>
            <a:off x="0" y="0"/>
            <a:ext cx="304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Supplemental Figure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914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1060904" y="2438400"/>
            <a:ext cx="4711246" cy="5034915"/>
            <a:chOff x="957339" y="76200"/>
            <a:chExt cx="6281661" cy="6713220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2190" y="4713604"/>
              <a:ext cx="2743200" cy="206819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6" name="Picture 6" descr="Q:\Lab Notes and Data2\MLN0128\MLN-scratch-122016\20-2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5800" y="452864"/>
              <a:ext cx="2743200" cy="206936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5486399" y="76200"/>
              <a:ext cx="956855" cy="30777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itchFamily="34" charset="0"/>
                  <a:cs typeface="Arial" pitchFamily="34" charset="0"/>
                </a:rPr>
                <a:t>TAK228</a:t>
              </a:r>
            </a:p>
          </p:txBody>
        </p:sp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5800" y="4713604"/>
              <a:ext cx="2743200" cy="206819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1128791" y="1349045"/>
              <a:ext cx="5334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itchFamily="34" charset="0"/>
                  <a:cs typeface="Arial" pitchFamily="34" charset="0"/>
                </a:rPr>
                <a:t>0 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57339" y="5609203"/>
              <a:ext cx="70484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itchFamily="34" charset="0"/>
                  <a:cs typeface="Arial" pitchFamily="34" charset="0"/>
                </a:rPr>
                <a:t>6 days</a:t>
              </a:r>
            </a:p>
          </p:txBody>
        </p:sp>
        <p:pic>
          <p:nvPicPr>
            <p:cNvPr id="5128" name="Picture 8" descr="Q:\Lab Notes and Data2\MLN0128\MLN-scratch-122016\0-5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2190" y="452864"/>
              <a:ext cx="2743200" cy="206936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2690891" y="95251"/>
              <a:ext cx="915909" cy="30777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itchFamily="34" charset="0"/>
                  <a:cs typeface="Arial" pitchFamily="34" charset="0"/>
                </a:rPr>
                <a:t>Vehicle</a:t>
              </a: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2190" y="2582071"/>
              <a:ext cx="2743200" cy="20716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5800" y="2582071"/>
              <a:ext cx="2743200" cy="20716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1066799" y="3479415"/>
              <a:ext cx="595391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itchFamily="34" charset="0"/>
                  <a:cs typeface="Arial" pitchFamily="34" charset="0"/>
                </a:rPr>
                <a:t>48 h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2155371" y="465364"/>
              <a:ext cx="356684" cy="2041072"/>
            </a:xfrm>
            <a:custGeom>
              <a:avLst/>
              <a:gdLst>
                <a:gd name="connsiteX0" fmla="*/ 0 w 356684"/>
                <a:gd name="connsiteY0" fmla="*/ 0 h 2041072"/>
                <a:gd name="connsiteX1" fmla="*/ 138793 w 356684"/>
                <a:gd name="connsiteY1" fmla="*/ 277586 h 2041072"/>
                <a:gd name="connsiteX2" fmla="*/ 138793 w 356684"/>
                <a:gd name="connsiteY2" fmla="*/ 383722 h 2041072"/>
                <a:gd name="connsiteX3" fmla="*/ 204108 w 356684"/>
                <a:gd name="connsiteY3" fmla="*/ 767443 h 2041072"/>
                <a:gd name="connsiteX4" fmla="*/ 253093 w 356684"/>
                <a:gd name="connsiteY4" fmla="*/ 1028700 h 2041072"/>
                <a:gd name="connsiteX5" fmla="*/ 253093 w 356684"/>
                <a:gd name="connsiteY5" fmla="*/ 1183822 h 2041072"/>
                <a:gd name="connsiteX6" fmla="*/ 318408 w 356684"/>
                <a:gd name="connsiteY6" fmla="*/ 1477736 h 2041072"/>
                <a:gd name="connsiteX7" fmla="*/ 310243 w 356684"/>
                <a:gd name="connsiteY7" fmla="*/ 1624693 h 2041072"/>
                <a:gd name="connsiteX8" fmla="*/ 351065 w 356684"/>
                <a:gd name="connsiteY8" fmla="*/ 1804307 h 2041072"/>
                <a:gd name="connsiteX9" fmla="*/ 342900 w 356684"/>
                <a:gd name="connsiteY9" fmla="*/ 1926772 h 2041072"/>
                <a:gd name="connsiteX10" fmla="*/ 228600 w 356684"/>
                <a:gd name="connsiteY10" fmla="*/ 2041072 h 2041072"/>
                <a:gd name="connsiteX11" fmla="*/ 228600 w 356684"/>
                <a:gd name="connsiteY11" fmla="*/ 2041072 h 2041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6684" h="2041072">
                  <a:moveTo>
                    <a:pt x="0" y="0"/>
                  </a:moveTo>
                  <a:cubicBezTo>
                    <a:pt x="57830" y="106816"/>
                    <a:pt x="115661" y="213632"/>
                    <a:pt x="138793" y="277586"/>
                  </a:cubicBezTo>
                  <a:cubicBezTo>
                    <a:pt x="161925" y="341540"/>
                    <a:pt x="127907" y="302079"/>
                    <a:pt x="138793" y="383722"/>
                  </a:cubicBezTo>
                  <a:cubicBezTo>
                    <a:pt x="149679" y="465365"/>
                    <a:pt x="185058" y="659947"/>
                    <a:pt x="204108" y="767443"/>
                  </a:cubicBezTo>
                  <a:cubicBezTo>
                    <a:pt x="223158" y="874939"/>
                    <a:pt x="244929" y="959304"/>
                    <a:pt x="253093" y="1028700"/>
                  </a:cubicBezTo>
                  <a:cubicBezTo>
                    <a:pt x="261257" y="1098096"/>
                    <a:pt x="242207" y="1108983"/>
                    <a:pt x="253093" y="1183822"/>
                  </a:cubicBezTo>
                  <a:cubicBezTo>
                    <a:pt x="263979" y="1258661"/>
                    <a:pt x="308883" y="1404258"/>
                    <a:pt x="318408" y="1477736"/>
                  </a:cubicBezTo>
                  <a:cubicBezTo>
                    <a:pt x="327933" y="1551214"/>
                    <a:pt x="304800" y="1570265"/>
                    <a:pt x="310243" y="1624693"/>
                  </a:cubicBezTo>
                  <a:cubicBezTo>
                    <a:pt x="315686" y="1679121"/>
                    <a:pt x="345622" y="1753961"/>
                    <a:pt x="351065" y="1804307"/>
                  </a:cubicBezTo>
                  <a:cubicBezTo>
                    <a:pt x="356508" y="1854653"/>
                    <a:pt x="363311" y="1887311"/>
                    <a:pt x="342900" y="1926772"/>
                  </a:cubicBezTo>
                  <a:cubicBezTo>
                    <a:pt x="322489" y="1966233"/>
                    <a:pt x="228600" y="2041072"/>
                    <a:pt x="228600" y="2041072"/>
                  </a:cubicBezTo>
                  <a:lnTo>
                    <a:pt x="228600" y="2041072"/>
                  </a:lnTo>
                </a:path>
              </a:pathLst>
            </a:cu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3322864" y="449036"/>
              <a:ext cx="550763" cy="2097771"/>
            </a:xfrm>
            <a:custGeom>
              <a:avLst/>
              <a:gdLst>
                <a:gd name="connsiteX0" fmla="*/ 0 w 550763"/>
                <a:gd name="connsiteY0" fmla="*/ 0 h 2097771"/>
                <a:gd name="connsiteX1" fmla="*/ 122465 w 550763"/>
                <a:gd name="connsiteY1" fmla="*/ 236764 h 2097771"/>
                <a:gd name="connsiteX2" fmla="*/ 171450 w 550763"/>
                <a:gd name="connsiteY2" fmla="*/ 547007 h 2097771"/>
                <a:gd name="connsiteX3" fmla="*/ 146957 w 550763"/>
                <a:gd name="connsiteY3" fmla="*/ 791935 h 2097771"/>
                <a:gd name="connsiteX4" fmla="*/ 195943 w 550763"/>
                <a:gd name="connsiteY4" fmla="*/ 955221 h 2097771"/>
                <a:gd name="connsiteX5" fmla="*/ 261257 w 550763"/>
                <a:gd name="connsiteY5" fmla="*/ 1134835 h 2097771"/>
                <a:gd name="connsiteX6" fmla="*/ 293915 w 550763"/>
                <a:gd name="connsiteY6" fmla="*/ 1249135 h 2097771"/>
                <a:gd name="connsiteX7" fmla="*/ 302079 w 550763"/>
                <a:gd name="connsiteY7" fmla="*/ 1428750 h 2097771"/>
                <a:gd name="connsiteX8" fmla="*/ 334736 w 550763"/>
                <a:gd name="connsiteY8" fmla="*/ 1600200 h 2097771"/>
                <a:gd name="connsiteX9" fmla="*/ 391886 w 550763"/>
                <a:gd name="connsiteY9" fmla="*/ 1722664 h 2097771"/>
                <a:gd name="connsiteX10" fmla="*/ 530679 w 550763"/>
                <a:gd name="connsiteY10" fmla="*/ 2049235 h 2097771"/>
                <a:gd name="connsiteX11" fmla="*/ 547007 w 550763"/>
                <a:gd name="connsiteY11" fmla="*/ 2090057 h 209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50763" h="2097771">
                  <a:moveTo>
                    <a:pt x="0" y="0"/>
                  </a:moveTo>
                  <a:cubicBezTo>
                    <a:pt x="46945" y="72798"/>
                    <a:pt x="93890" y="145596"/>
                    <a:pt x="122465" y="236764"/>
                  </a:cubicBezTo>
                  <a:cubicBezTo>
                    <a:pt x="151040" y="327932"/>
                    <a:pt x="167368" y="454479"/>
                    <a:pt x="171450" y="547007"/>
                  </a:cubicBezTo>
                  <a:cubicBezTo>
                    <a:pt x="175532" y="639535"/>
                    <a:pt x="142875" y="723899"/>
                    <a:pt x="146957" y="791935"/>
                  </a:cubicBezTo>
                  <a:cubicBezTo>
                    <a:pt x="151039" y="859971"/>
                    <a:pt x="176893" y="898071"/>
                    <a:pt x="195943" y="955221"/>
                  </a:cubicBezTo>
                  <a:cubicBezTo>
                    <a:pt x="214993" y="1012371"/>
                    <a:pt x="244928" y="1085849"/>
                    <a:pt x="261257" y="1134835"/>
                  </a:cubicBezTo>
                  <a:cubicBezTo>
                    <a:pt x="277586" y="1183821"/>
                    <a:pt x="287111" y="1200149"/>
                    <a:pt x="293915" y="1249135"/>
                  </a:cubicBezTo>
                  <a:cubicBezTo>
                    <a:pt x="300719" y="1298121"/>
                    <a:pt x="295276" y="1370239"/>
                    <a:pt x="302079" y="1428750"/>
                  </a:cubicBezTo>
                  <a:cubicBezTo>
                    <a:pt x="308882" y="1487261"/>
                    <a:pt x="319768" y="1551214"/>
                    <a:pt x="334736" y="1600200"/>
                  </a:cubicBezTo>
                  <a:cubicBezTo>
                    <a:pt x="349704" y="1649186"/>
                    <a:pt x="359229" y="1647825"/>
                    <a:pt x="391886" y="1722664"/>
                  </a:cubicBezTo>
                  <a:cubicBezTo>
                    <a:pt x="424543" y="1797503"/>
                    <a:pt x="504826" y="1988003"/>
                    <a:pt x="530679" y="2049235"/>
                  </a:cubicBezTo>
                  <a:cubicBezTo>
                    <a:pt x="556532" y="2110467"/>
                    <a:pt x="551769" y="2100262"/>
                    <a:pt x="547007" y="2090057"/>
                  </a:cubicBezTo>
                </a:path>
              </a:pathLst>
            </a:cu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5029200" y="440871"/>
              <a:ext cx="481693" cy="2098222"/>
            </a:xfrm>
            <a:custGeom>
              <a:avLst/>
              <a:gdLst>
                <a:gd name="connsiteX0" fmla="*/ 0 w 481693"/>
                <a:gd name="connsiteY0" fmla="*/ 0 h 2098222"/>
                <a:gd name="connsiteX1" fmla="*/ 220436 w 481693"/>
                <a:gd name="connsiteY1" fmla="*/ 873579 h 2098222"/>
                <a:gd name="connsiteX2" fmla="*/ 334736 w 481693"/>
                <a:gd name="connsiteY2" fmla="*/ 1273629 h 2098222"/>
                <a:gd name="connsiteX3" fmla="*/ 391886 w 481693"/>
                <a:gd name="connsiteY3" fmla="*/ 1575708 h 2098222"/>
                <a:gd name="connsiteX4" fmla="*/ 465364 w 481693"/>
                <a:gd name="connsiteY4" fmla="*/ 1836965 h 2098222"/>
                <a:gd name="connsiteX5" fmla="*/ 481693 w 481693"/>
                <a:gd name="connsiteY5" fmla="*/ 2098222 h 209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693" h="2098222">
                  <a:moveTo>
                    <a:pt x="0" y="0"/>
                  </a:moveTo>
                  <a:cubicBezTo>
                    <a:pt x="82323" y="330654"/>
                    <a:pt x="164647" y="661308"/>
                    <a:pt x="220436" y="873579"/>
                  </a:cubicBezTo>
                  <a:cubicBezTo>
                    <a:pt x="276225" y="1085851"/>
                    <a:pt x="306161" y="1156608"/>
                    <a:pt x="334736" y="1273629"/>
                  </a:cubicBezTo>
                  <a:cubicBezTo>
                    <a:pt x="363311" y="1390651"/>
                    <a:pt x="370115" y="1481819"/>
                    <a:pt x="391886" y="1575708"/>
                  </a:cubicBezTo>
                  <a:cubicBezTo>
                    <a:pt x="413657" y="1669597"/>
                    <a:pt x="450396" y="1749879"/>
                    <a:pt x="465364" y="1836965"/>
                  </a:cubicBezTo>
                  <a:cubicBezTo>
                    <a:pt x="480332" y="1924051"/>
                    <a:pt x="481012" y="2011136"/>
                    <a:pt x="481693" y="2098222"/>
                  </a:cubicBezTo>
                </a:path>
              </a:pathLst>
            </a:cu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6270171" y="440871"/>
              <a:ext cx="638862" cy="2090058"/>
            </a:xfrm>
            <a:custGeom>
              <a:avLst/>
              <a:gdLst>
                <a:gd name="connsiteX0" fmla="*/ 0 w 638862"/>
                <a:gd name="connsiteY0" fmla="*/ 0 h 2090058"/>
                <a:gd name="connsiteX1" fmla="*/ 122465 w 638862"/>
                <a:gd name="connsiteY1" fmla="*/ 481693 h 2090058"/>
                <a:gd name="connsiteX2" fmla="*/ 236765 w 638862"/>
                <a:gd name="connsiteY2" fmla="*/ 938893 h 2090058"/>
                <a:gd name="connsiteX3" fmla="*/ 334736 w 638862"/>
                <a:gd name="connsiteY3" fmla="*/ 1224643 h 2090058"/>
                <a:gd name="connsiteX4" fmla="*/ 400050 w 638862"/>
                <a:gd name="connsiteY4" fmla="*/ 1453243 h 2090058"/>
                <a:gd name="connsiteX5" fmla="*/ 522515 w 638862"/>
                <a:gd name="connsiteY5" fmla="*/ 1763486 h 2090058"/>
                <a:gd name="connsiteX6" fmla="*/ 628650 w 638862"/>
                <a:gd name="connsiteY6" fmla="*/ 2008415 h 2090058"/>
                <a:gd name="connsiteX7" fmla="*/ 628650 w 638862"/>
                <a:gd name="connsiteY7" fmla="*/ 2090058 h 2090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8862" h="2090058">
                  <a:moveTo>
                    <a:pt x="0" y="0"/>
                  </a:moveTo>
                  <a:cubicBezTo>
                    <a:pt x="41502" y="163286"/>
                    <a:pt x="83004" y="325211"/>
                    <a:pt x="122465" y="481693"/>
                  </a:cubicBezTo>
                  <a:cubicBezTo>
                    <a:pt x="161926" y="638175"/>
                    <a:pt x="201387" y="815068"/>
                    <a:pt x="236765" y="938893"/>
                  </a:cubicBezTo>
                  <a:cubicBezTo>
                    <a:pt x="272143" y="1062718"/>
                    <a:pt x="307522" y="1138918"/>
                    <a:pt x="334736" y="1224643"/>
                  </a:cubicBezTo>
                  <a:cubicBezTo>
                    <a:pt x="361950" y="1310368"/>
                    <a:pt x="368754" y="1363436"/>
                    <a:pt x="400050" y="1453243"/>
                  </a:cubicBezTo>
                  <a:cubicBezTo>
                    <a:pt x="431346" y="1543050"/>
                    <a:pt x="484415" y="1670957"/>
                    <a:pt x="522515" y="1763486"/>
                  </a:cubicBezTo>
                  <a:cubicBezTo>
                    <a:pt x="560615" y="1856015"/>
                    <a:pt x="610961" y="1953986"/>
                    <a:pt x="628650" y="2008415"/>
                  </a:cubicBezTo>
                  <a:cubicBezTo>
                    <a:pt x="646339" y="2062844"/>
                    <a:pt x="637494" y="2076451"/>
                    <a:pt x="628650" y="2090058"/>
                  </a:cubicBezTo>
                </a:path>
              </a:pathLst>
            </a:cu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6049736" y="2506436"/>
              <a:ext cx="595993" cy="2139043"/>
            </a:xfrm>
            <a:custGeom>
              <a:avLst/>
              <a:gdLst>
                <a:gd name="connsiteX0" fmla="*/ 595993 w 595993"/>
                <a:gd name="connsiteY0" fmla="*/ 2139043 h 2139043"/>
                <a:gd name="connsiteX1" fmla="*/ 342900 w 595993"/>
                <a:gd name="connsiteY1" fmla="*/ 1698171 h 2139043"/>
                <a:gd name="connsiteX2" fmla="*/ 318407 w 595993"/>
                <a:gd name="connsiteY2" fmla="*/ 1314450 h 2139043"/>
                <a:gd name="connsiteX3" fmla="*/ 318407 w 595993"/>
                <a:gd name="connsiteY3" fmla="*/ 1012371 h 2139043"/>
                <a:gd name="connsiteX4" fmla="*/ 114300 w 595993"/>
                <a:gd name="connsiteY4" fmla="*/ 685800 h 2139043"/>
                <a:gd name="connsiteX5" fmla="*/ 89807 w 595993"/>
                <a:gd name="connsiteY5" fmla="*/ 440871 h 2139043"/>
                <a:gd name="connsiteX6" fmla="*/ 106135 w 595993"/>
                <a:gd name="connsiteY6" fmla="*/ 204107 h 2139043"/>
                <a:gd name="connsiteX7" fmla="*/ 0 w 595993"/>
                <a:gd name="connsiteY7" fmla="*/ 0 h 2139043"/>
                <a:gd name="connsiteX8" fmla="*/ 0 w 595993"/>
                <a:gd name="connsiteY8" fmla="*/ 0 h 2139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5993" h="2139043">
                  <a:moveTo>
                    <a:pt x="595993" y="2139043"/>
                  </a:moveTo>
                  <a:cubicBezTo>
                    <a:pt x="492578" y="1987323"/>
                    <a:pt x="389164" y="1835603"/>
                    <a:pt x="342900" y="1698171"/>
                  </a:cubicBezTo>
                  <a:cubicBezTo>
                    <a:pt x="296636" y="1560739"/>
                    <a:pt x="322489" y="1428750"/>
                    <a:pt x="318407" y="1314450"/>
                  </a:cubicBezTo>
                  <a:cubicBezTo>
                    <a:pt x="314325" y="1200150"/>
                    <a:pt x="352425" y="1117146"/>
                    <a:pt x="318407" y="1012371"/>
                  </a:cubicBezTo>
                  <a:cubicBezTo>
                    <a:pt x="284389" y="907596"/>
                    <a:pt x="152400" y="781050"/>
                    <a:pt x="114300" y="685800"/>
                  </a:cubicBezTo>
                  <a:cubicBezTo>
                    <a:pt x="76200" y="590550"/>
                    <a:pt x="91168" y="521153"/>
                    <a:pt x="89807" y="440871"/>
                  </a:cubicBezTo>
                  <a:cubicBezTo>
                    <a:pt x="88446" y="360589"/>
                    <a:pt x="121103" y="277585"/>
                    <a:pt x="106135" y="204107"/>
                  </a:cubicBezTo>
                  <a:cubicBezTo>
                    <a:pt x="91167" y="130629"/>
                    <a:pt x="0" y="0"/>
                    <a:pt x="0" y="0"/>
                  </a:cubicBezTo>
                  <a:lnTo>
                    <a:pt x="0" y="0"/>
                  </a:lnTo>
                </a:path>
              </a:pathLst>
            </a:cu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5168893" y="2555421"/>
              <a:ext cx="383110" cy="2073729"/>
            </a:xfrm>
            <a:custGeom>
              <a:avLst/>
              <a:gdLst>
                <a:gd name="connsiteX0" fmla="*/ 244028 w 383110"/>
                <a:gd name="connsiteY0" fmla="*/ 2073729 h 2073729"/>
                <a:gd name="connsiteX1" fmla="*/ 382821 w 383110"/>
                <a:gd name="connsiteY1" fmla="*/ 1436915 h 2073729"/>
                <a:gd name="connsiteX2" fmla="*/ 211371 w 383110"/>
                <a:gd name="connsiteY2" fmla="*/ 1175658 h 2073729"/>
                <a:gd name="connsiteX3" fmla="*/ 31757 w 383110"/>
                <a:gd name="connsiteY3" fmla="*/ 857250 h 2073729"/>
                <a:gd name="connsiteX4" fmla="*/ 7264 w 383110"/>
                <a:gd name="connsiteY4" fmla="*/ 555172 h 2073729"/>
                <a:gd name="connsiteX5" fmla="*/ 113400 w 383110"/>
                <a:gd name="connsiteY5" fmla="*/ 334736 h 2073729"/>
                <a:gd name="connsiteX6" fmla="*/ 64414 w 383110"/>
                <a:gd name="connsiteY6" fmla="*/ 0 h 2073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3110" h="2073729">
                  <a:moveTo>
                    <a:pt x="244028" y="2073729"/>
                  </a:moveTo>
                  <a:cubicBezTo>
                    <a:pt x="316146" y="1830161"/>
                    <a:pt x="388264" y="1586593"/>
                    <a:pt x="382821" y="1436915"/>
                  </a:cubicBezTo>
                  <a:cubicBezTo>
                    <a:pt x="377378" y="1287236"/>
                    <a:pt x="269882" y="1272269"/>
                    <a:pt x="211371" y="1175658"/>
                  </a:cubicBezTo>
                  <a:cubicBezTo>
                    <a:pt x="152860" y="1079047"/>
                    <a:pt x="65775" y="960664"/>
                    <a:pt x="31757" y="857250"/>
                  </a:cubicBezTo>
                  <a:cubicBezTo>
                    <a:pt x="-2261" y="753836"/>
                    <a:pt x="-6343" y="642258"/>
                    <a:pt x="7264" y="555172"/>
                  </a:cubicBezTo>
                  <a:cubicBezTo>
                    <a:pt x="20871" y="468086"/>
                    <a:pt x="103875" y="427265"/>
                    <a:pt x="113400" y="334736"/>
                  </a:cubicBezTo>
                  <a:cubicBezTo>
                    <a:pt x="122925" y="242207"/>
                    <a:pt x="93669" y="121103"/>
                    <a:pt x="64414" y="0"/>
                  </a:cubicBezTo>
                </a:path>
              </a:pathLst>
            </a:cu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2473779" y="2612571"/>
              <a:ext cx="587844" cy="2057400"/>
            </a:xfrm>
            <a:custGeom>
              <a:avLst/>
              <a:gdLst>
                <a:gd name="connsiteX0" fmla="*/ 0 w 587844"/>
                <a:gd name="connsiteY0" fmla="*/ 0 h 2057400"/>
                <a:gd name="connsiteX1" fmla="*/ 138792 w 587844"/>
                <a:gd name="connsiteY1" fmla="*/ 269422 h 2057400"/>
                <a:gd name="connsiteX2" fmla="*/ 244928 w 587844"/>
                <a:gd name="connsiteY2" fmla="*/ 424543 h 2057400"/>
                <a:gd name="connsiteX3" fmla="*/ 285750 w 587844"/>
                <a:gd name="connsiteY3" fmla="*/ 612322 h 2057400"/>
                <a:gd name="connsiteX4" fmla="*/ 375557 w 587844"/>
                <a:gd name="connsiteY4" fmla="*/ 791936 h 2057400"/>
                <a:gd name="connsiteX5" fmla="*/ 457200 w 587844"/>
                <a:gd name="connsiteY5" fmla="*/ 1020536 h 2057400"/>
                <a:gd name="connsiteX6" fmla="*/ 489857 w 587844"/>
                <a:gd name="connsiteY6" fmla="*/ 1143000 h 2057400"/>
                <a:gd name="connsiteX7" fmla="*/ 547007 w 587844"/>
                <a:gd name="connsiteY7" fmla="*/ 1298122 h 2057400"/>
                <a:gd name="connsiteX8" fmla="*/ 498021 w 587844"/>
                <a:gd name="connsiteY8" fmla="*/ 1518558 h 2057400"/>
                <a:gd name="connsiteX9" fmla="*/ 587828 w 587844"/>
                <a:gd name="connsiteY9" fmla="*/ 1714500 h 2057400"/>
                <a:gd name="connsiteX10" fmla="*/ 489857 w 587844"/>
                <a:gd name="connsiteY10" fmla="*/ 1877786 h 2057400"/>
                <a:gd name="connsiteX11" fmla="*/ 440871 w 587844"/>
                <a:gd name="connsiteY11" fmla="*/ 2057400 h 205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7844" h="2057400">
                  <a:moveTo>
                    <a:pt x="0" y="0"/>
                  </a:moveTo>
                  <a:cubicBezTo>
                    <a:pt x="48985" y="99332"/>
                    <a:pt x="97971" y="198665"/>
                    <a:pt x="138792" y="269422"/>
                  </a:cubicBezTo>
                  <a:cubicBezTo>
                    <a:pt x="179613" y="340179"/>
                    <a:pt x="220435" y="367393"/>
                    <a:pt x="244928" y="424543"/>
                  </a:cubicBezTo>
                  <a:cubicBezTo>
                    <a:pt x="269421" y="481693"/>
                    <a:pt x="263979" y="551090"/>
                    <a:pt x="285750" y="612322"/>
                  </a:cubicBezTo>
                  <a:cubicBezTo>
                    <a:pt x="307522" y="673554"/>
                    <a:pt x="346982" y="723900"/>
                    <a:pt x="375557" y="791936"/>
                  </a:cubicBezTo>
                  <a:cubicBezTo>
                    <a:pt x="404132" y="859972"/>
                    <a:pt x="438150" y="962025"/>
                    <a:pt x="457200" y="1020536"/>
                  </a:cubicBezTo>
                  <a:cubicBezTo>
                    <a:pt x="476250" y="1079047"/>
                    <a:pt x="474889" y="1096736"/>
                    <a:pt x="489857" y="1143000"/>
                  </a:cubicBezTo>
                  <a:cubicBezTo>
                    <a:pt x="504825" y="1189264"/>
                    <a:pt x="545646" y="1235529"/>
                    <a:pt x="547007" y="1298122"/>
                  </a:cubicBezTo>
                  <a:cubicBezTo>
                    <a:pt x="548368" y="1360715"/>
                    <a:pt x="491218" y="1449162"/>
                    <a:pt x="498021" y="1518558"/>
                  </a:cubicBezTo>
                  <a:cubicBezTo>
                    <a:pt x="504824" y="1587954"/>
                    <a:pt x="589189" y="1654629"/>
                    <a:pt x="587828" y="1714500"/>
                  </a:cubicBezTo>
                  <a:cubicBezTo>
                    <a:pt x="586467" y="1774371"/>
                    <a:pt x="514350" y="1820636"/>
                    <a:pt x="489857" y="1877786"/>
                  </a:cubicBezTo>
                  <a:cubicBezTo>
                    <a:pt x="465364" y="1934936"/>
                    <a:pt x="453117" y="1996168"/>
                    <a:pt x="440871" y="2057400"/>
                  </a:cubicBezTo>
                </a:path>
              </a:pathLst>
            </a:cu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2993940" y="2579914"/>
              <a:ext cx="663660" cy="2081893"/>
            </a:xfrm>
            <a:custGeom>
              <a:avLst/>
              <a:gdLst>
                <a:gd name="connsiteX0" fmla="*/ 35010 w 1006560"/>
                <a:gd name="connsiteY0" fmla="*/ 0 h 2081893"/>
                <a:gd name="connsiteX1" fmla="*/ 2353 w 1006560"/>
                <a:gd name="connsiteY1" fmla="*/ 212272 h 2081893"/>
                <a:gd name="connsiteX2" fmla="*/ 92160 w 1006560"/>
                <a:gd name="connsiteY2" fmla="*/ 334736 h 2081893"/>
                <a:gd name="connsiteX3" fmla="*/ 304431 w 1006560"/>
                <a:gd name="connsiteY3" fmla="*/ 628650 h 2081893"/>
                <a:gd name="connsiteX4" fmla="*/ 418731 w 1006560"/>
                <a:gd name="connsiteY4" fmla="*/ 898072 h 2081893"/>
                <a:gd name="connsiteX5" fmla="*/ 467717 w 1006560"/>
                <a:gd name="connsiteY5" fmla="*/ 1175657 h 2081893"/>
                <a:gd name="connsiteX6" fmla="*/ 679989 w 1006560"/>
                <a:gd name="connsiteY6" fmla="*/ 1265465 h 2081893"/>
                <a:gd name="connsiteX7" fmla="*/ 606510 w 1006560"/>
                <a:gd name="connsiteY7" fmla="*/ 1469572 h 2081893"/>
                <a:gd name="connsiteX8" fmla="*/ 761631 w 1006560"/>
                <a:gd name="connsiteY8" fmla="*/ 1616529 h 2081893"/>
                <a:gd name="connsiteX9" fmla="*/ 867767 w 1006560"/>
                <a:gd name="connsiteY9" fmla="*/ 1820636 h 2081893"/>
                <a:gd name="connsiteX10" fmla="*/ 1006560 w 1006560"/>
                <a:gd name="connsiteY10" fmla="*/ 2081893 h 2081893"/>
                <a:gd name="connsiteX11" fmla="*/ 1006560 w 1006560"/>
                <a:gd name="connsiteY11" fmla="*/ 2081893 h 2081893"/>
                <a:gd name="connsiteX12" fmla="*/ 1006560 w 1006560"/>
                <a:gd name="connsiteY12" fmla="*/ 2081893 h 2081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6560" h="2081893">
                  <a:moveTo>
                    <a:pt x="35010" y="0"/>
                  </a:moveTo>
                  <a:cubicBezTo>
                    <a:pt x="13919" y="78241"/>
                    <a:pt x="-7172" y="156483"/>
                    <a:pt x="2353" y="212272"/>
                  </a:cubicBezTo>
                  <a:cubicBezTo>
                    <a:pt x="11878" y="268061"/>
                    <a:pt x="92160" y="334736"/>
                    <a:pt x="92160" y="334736"/>
                  </a:cubicBezTo>
                  <a:cubicBezTo>
                    <a:pt x="142506" y="404132"/>
                    <a:pt x="250003" y="534761"/>
                    <a:pt x="304431" y="628650"/>
                  </a:cubicBezTo>
                  <a:cubicBezTo>
                    <a:pt x="358859" y="722539"/>
                    <a:pt x="391517" y="806904"/>
                    <a:pt x="418731" y="898072"/>
                  </a:cubicBezTo>
                  <a:cubicBezTo>
                    <a:pt x="445945" y="989240"/>
                    <a:pt x="424174" y="1114425"/>
                    <a:pt x="467717" y="1175657"/>
                  </a:cubicBezTo>
                  <a:cubicBezTo>
                    <a:pt x="511260" y="1236889"/>
                    <a:pt x="656857" y="1216479"/>
                    <a:pt x="679989" y="1265465"/>
                  </a:cubicBezTo>
                  <a:cubicBezTo>
                    <a:pt x="703121" y="1314451"/>
                    <a:pt x="592903" y="1411061"/>
                    <a:pt x="606510" y="1469572"/>
                  </a:cubicBezTo>
                  <a:cubicBezTo>
                    <a:pt x="620117" y="1528083"/>
                    <a:pt x="718088" y="1558018"/>
                    <a:pt x="761631" y="1616529"/>
                  </a:cubicBezTo>
                  <a:cubicBezTo>
                    <a:pt x="805174" y="1675040"/>
                    <a:pt x="826946" y="1743075"/>
                    <a:pt x="867767" y="1820636"/>
                  </a:cubicBezTo>
                  <a:cubicBezTo>
                    <a:pt x="908588" y="1898197"/>
                    <a:pt x="1006560" y="2081893"/>
                    <a:pt x="1006560" y="2081893"/>
                  </a:cubicBezTo>
                  <a:lnTo>
                    <a:pt x="1006560" y="2081893"/>
                  </a:lnTo>
                  <a:lnTo>
                    <a:pt x="1006560" y="2081893"/>
                  </a:lnTo>
                </a:path>
              </a:pathLst>
            </a:cu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4967151" y="4718957"/>
              <a:ext cx="709647" cy="2070463"/>
            </a:xfrm>
            <a:custGeom>
              <a:avLst/>
              <a:gdLst>
                <a:gd name="connsiteX0" fmla="*/ 0 w 709647"/>
                <a:gd name="connsiteY0" fmla="*/ 0 h 2070463"/>
                <a:gd name="connsiteX1" fmla="*/ 235132 w 709647"/>
                <a:gd name="connsiteY1" fmla="*/ 254726 h 2070463"/>
                <a:gd name="connsiteX2" fmla="*/ 257992 w 709647"/>
                <a:gd name="connsiteY2" fmla="*/ 326572 h 2070463"/>
                <a:gd name="connsiteX3" fmla="*/ 306978 w 709647"/>
                <a:gd name="connsiteY3" fmla="*/ 502920 h 2070463"/>
                <a:gd name="connsiteX4" fmla="*/ 434340 w 709647"/>
                <a:gd name="connsiteY4" fmla="*/ 633549 h 2070463"/>
                <a:gd name="connsiteX5" fmla="*/ 496389 w 709647"/>
                <a:gd name="connsiteY5" fmla="*/ 806632 h 2070463"/>
                <a:gd name="connsiteX6" fmla="*/ 519249 w 709647"/>
                <a:gd name="connsiteY6" fmla="*/ 1051560 h 2070463"/>
                <a:gd name="connsiteX7" fmla="*/ 574766 w 709647"/>
                <a:gd name="connsiteY7" fmla="*/ 1149532 h 2070463"/>
                <a:gd name="connsiteX8" fmla="*/ 627018 w 709647"/>
                <a:gd name="connsiteY8" fmla="*/ 1244237 h 2070463"/>
                <a:gd name="connsiteX9" fmla="*/ 649878 w 709647"/>
                <a:gd name="connsiteY9" fmla="*/ 1381397 h 2070463"/>
                <a:gd name="connsiteX10" fmla="*/ 692332 w 709647"/>
                <a:gd name="connsiteY10" fmla="*/ 1534886 h 2070463"/>
                <a:gd name="connsiteX11" fmla="*/ 708660 w 709647"/>
                <a:gd name="connsiteY11" fmla="*/ 1740626 h 2070463"/>
                <a:gd name="connsiteX12" fmla="*/ 666206 w 709647"/>
                <a:gd name="connsiteY12" fmla="*/ 1943100 h 2070463"/>
                <a:gd name="connsiteX13" fmla="*/ 564969 w 709647"/>
                <a:gd name="connsiteY13" fmla="*/ 2070463 h 2070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09647" h="2070463">
                  <a:moveTo>
                    <a:pt x="0" y="0"/>
                  </a:moveTo>
                  <a:cubicBezTo>
                    <a:pt x="96066" y="100148"/>
                    <a:pt x="192133" y="200297"/>
                    <a:pt x="235132" y="254726"/>
                  </a:cubicBezTo>
                  <a:cubicBezTo>
                    <a:pt x="278131" y="309155"/>
                    <a:pt x="246018" y="285206"/>
                    <a:pt x="257992" y="326572"/>
                  </a:cubicBezTo>
                  <a:cubicBezTo>
                    <a:pt x="269966" y="367938"/>
                    <a:pt x="277587" y="451757"/>
                    <a:pt x="306978" y="502920"/>
                  </a:cubicBezTo>
                  <a:cubicBezTo>
                    <a:pt x="336369" y="554083"/>
                    <a:pt x="402772" y="582930"/>
                    <a:pt x="434340" y="633549"/>
                  </a:cubicBezTo>
                  <a:cubicBezTo>
                    <a:pt x="465908" y="684168"/>
                    <a:pt x="482238" y="736964"/>
                    <a:pt x="496389" y="806632"/>
                  </a:cubicBezTo>
                  <a:cubicBezTo>
                    <a:pt x="510540" y="876300"/>
                    <a:pt x="506186" y="994410"/>
                    <a:pt x="519249" y="1051560"/>
                  </a:cubicBezTo>
                  <a:cubicBezTo>
                    <a:pt x="532312" y="1108710"/>
                    <a:pt x="556805" y="1117419"/>
                    <a:pt x="574766" y="1149532"/>
                  </a:cubicBezTo>
                  <a:cubicBezTo>
                    <a:pt x="592727" y="1181645"/>
                    <a:pt x="614499" y="1205593"/>
                    <a:pt x="627018" y="1244237"/>
                  </a:cubicBezTo>
                  <a:cubicBezTo>
                    <a:pt x="639537" y="1282881"/>
                    <a:pt x="638992" y="1332956"/>
                    <a:pt x="649878" y="1381397"/>
                  </a:cubicBezTo>
                  <a:cubicBezTo>
                    <a:pt x="660764" y="1429839"/>
                    <a:pt x="682535" y="1475015"/>
                    <a:pt x="692332" y="1534886"/>
                  </a:cubicBezTo>
                  <a:cubicBezTo>
                    <a:pt x="702129" y="1594758"/>
                    <a:pt x="713014" y="1672590"/>
                    <a:pt x="708660" y="1740626"/>
                  </a:cubicBezTo>
                  <a:cubicBezTo>
                    <a:pt x="704306" y="1808662"/>
                    <a:pt x="690154" y="1888127"/>
                    <a:pt x="666206" y="1943100"/>
                  </a:cubicBezTo>
                  <a:cubicBezTo>
                    <a:pt x="642258" y="1998073"/>
                    <a:pt x="603613" y="2034268"/>
                    <a:pt x="564969" y="2070463"/>
                  </a:cubicBezTo>
                </a:path>
              </a:pathLst>
            </a:cu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6084709" y="4718957"/>
              <a:ext cx="358545" cy="2060666"/>
            </a:xfrm>
            <a:custGeom>
              <a:avLst/>
              <a:gdLst>
                <a:gd name="connsiteX0" fmla="*/ 87491 w 358545"/>
                <a:gd name="connsiteY0" fmla="*/ 0 h 2060666"/>
                <a:gd name="connsiteX1" fmla="*/ 2582 w 358545"/>
                <a:gd name="connsiteY1" fmla="*/ 192677 h 2060666"/>
                <a:gd name="connsiteX2" fmla="*/ 25442 w 358545"/>
                <a:gd name="connsiteY2" fmla="*/ 336369 h 2060666"/>
                <a:gd name="connsiteX3" fmla="*/ 61365 w 358545"/>
                <a:gd name="connsiteY3" fmla="*/ 480060 h 2060666"/>
                <a:gd name="connsiteX4" fmla="*/ 116882 w 358545"/>
                <a:gd name="connsiteY4" fmla="*/ 646612 h 2060666"/>
                <a:gd name="connsiteX5" fmla="*/ 175665 w 358545"/>
                <a:gd name="connsiteY5" fmla="*/ 790303 h 2060666"/>
                <a:gd name="connsiteX6" fmla="*/ 169134 w 358545"/>
                <a:gd name="connsiteY6" fmla="*/ 953589 h 2060666"/>
                <a:gd name="connsiteX7" fmla="*/ 188728 w 358545"/>
                <a:gd name="connsiteY7" fmla="*/ 1126672 h 2060666"/>
                <a:gd name="connsiteX8" fmla="*/ 231182 w 358545"/>
                <a:gd name="connsiteY8" fmla="*/ 1280160 h 2060666"/>
                <a:gd name="connsiteX9" fmla="*/ 289965 w 358545"/>
                <a:gd name="connsiteY9" fmla="*/ 1436914 h 2060666"/>
                <a:gd name="connsiteX10" fmla="*/ 335685 w 358545"/>
                <a:gd name="connsiteY10" fmla="*/ 1603466 h 2060666"/>
                <a:gd name="connsiteX11" fmla="*/ 338951 w 358545"/>
                <a:gd name="connsiteY11" fmla="*/ 1737360 h 2060666"/>
                <a:gd name="connsiteX12" fmla="*/ 303028 w 358545"/>
                <a:gd name="connsiteY12" fmla="*/ 1841863 h 2060666"/>
                <a:gd name="connsiteX13" fmla="*/ 325888 w 358545"/>
                <a:gd name="connsiteY13" fmla="*/ 1926772 h 2060666"/>
                <a:gd name="connsiteX14" fmla="*/ 345482 w 358545"/>
                <a:gd name="connsiteY14" fmla="*/ 2014946 h 2060666"/>
                <a:gd name="connsiteX15" fmla="*/ 358545 w 358545"/>
                <a:gd name="connsiteY15" fmla="*/ 2060666 h 206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8545" h="2060666">
                  <a:moveTo>
                    <a:pt x="87491" y="0"/>
                  </a:moveTo>
                  <a:cubicBezTo>
                    <a:pt x="50207" y="68308"/>
                    <a:pt x="12923" y="136616"/>
                    <a:pt x="2582" y="192677"/>
                  </a:cubicBezTo>
                  <a:cubicBezTo>
                    <a:pt x="-7759" y="248738"/>
                    <a:pt x="15645" y="288472"/>
                    <a:pt x="25442" y="336369"/>
                  </a:cubicBezTo>
                  <a:cubicBezTo>
                    <a:pt x="35239" y="384266"/>
                    <a:pt x="46125" y="428353"/>
                    <a:pt x="61365" y="480060"/>
                  </a:cubicBezTo>
                  <a:cubicBezTo>
                    <a:pt x="76605" y="531767"/>
                    <a:pt x="97832" y="594905"/>
                    <a:pt x="116882" y="646612"/>
                  </a:cubicBezTo>
                  <a:cubicBezTo>
                    <a:pt x="135932" y="698319"/>
                    <a:pt x="166956" y="739140"/>
                    <a:pt x="175665" y="790303"/>
                  </a:cubicBezTo>
                  <a:cubicBezTo>
                    <a:pt x="184374" y="841466"/>
                    <a:pt x="166957" y="897528"/>
                    <a:pt x="169134" y="953589"/>
                  </a:cubicBezTo>
                  <a:cubicBezTo>
                    <a:pt x="171311" y="1009650"/>
                    <a:pt x="178387" y="1072244"/>
                    <a:pt x="188728" y="1126672"/>
                  </a:cubicBezTo>
                  <a:cubicBezTo>
                    <a:pt x="199069" y="1181101"/>
                    <a:pt x="214309" y="1228453"/>
                    <a:pt x="231182" y="1280160"/>
                  </a:cubicBezTo>
                  <a:cubicBezTo>
                    <a:pt x="248055" y="1331867"/>
                    <a:pt x="272548" y="1383030"/>
                    <a:pt x="289965" y="1436914"/>
                  </a:cubicBezTo>
                  <a:cubicBezTo>
                    <a:pt x="307382" y="1490798"/>
                    <a:pt x="327521" y="1553392"/>
                    <a:pt x="335685" y="1603466"/>
                  </a:cubicBezTo>
                  <a:cubicBezTo>
                    <a:pt x="343849" y="1653540"/>
                    <a:pt x="344394" y="1697627"/>
                    <a:pt x="338951" y="1737360"/>
                  </a:cubicBezTo>
                  <a:cubicBezTo>
                    <a:pt x="333508" y="1777093"/>
                    <a:pt x="305205" y="1810294"/>
                    <a:pt x="303028" y="1841863"/>
                  </a:cubicBezTo>
                  <a:cubicBezTo>
                    <a:pt x="300851" y="1873432"/>
                    <a:pt x="318812" y="1897925"/>
                    <a:pt x="325888" y="1926772"/>
                  </a:cubicBezTo>
                  <a:cubicBezTo>
                    <a:pt x="332964" y="1955619"/>
                    <a:pt x="340039" y="1992630"/>
                    <a:pt x="345482" y="2014946"/>
                  </a:cubicBezTo>
                  <a:cubicBezTo>
                    <a:pt x="350925" y="2037262"/>
                    <a:pt x="354735" y="2048964"/>
                    <a:pt x="358545" y="2060666"/>
                  </a:cubicBezTo>
                </a:path>
              </a:pathLst>
            </a:cu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0" y="0"/>
            <a:ext cx="304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Supplemental Figure 2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78071" y="529626"/>
            <a:ext cx="613774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kern="1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2: Treatment with TAK228 retards cellular migration in murine PKC cells. Mouse PKC cells were expanded in culture as monolayer and treated with vehicle or 25 </a:t>
            </a:r>
            <a:r>
              <a:rPr lang="en-US" sz="1400" kern="1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nM</a:t>
            </a:r>
            <a:r>
              <a:rPr lang="en-US" sz="1400" kern="1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TAK228. Scratch wound assay was performed and percent wound closure was calculated by imaging the wound area and measuring the area of the gap at 0 h, 48 h and 6 day time intervals. Scale bar = 200 mm. </a:t>
            </a:r>
            <a:endParaRPr lang="en-US" sz="1400" kern="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45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noFill/>
        <a:ln w="12700" cap="flat" cmpd="sng" algn="ctr">
          <a:solidFill>
            <a:sysClr val="windowText" lastClr="000000"/>
          </a:solidFill>
          <a:prstDash val="solid"/>
          <a:miter lim="800000"/>
          <a:headEnd type="none" w="med" len="med"/>
          <a:tailEnd type="arrow" w="med" len="med"/>
        </a:ln>
        <a:effectLst/>
      </a:spPr>
      <a:bodyPr/>
      <a:lstStyle/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45137</TotalTime>
  <Words>149</Words>
  <Application>Microsoft Office PowerPoint</Application>
  <PresentationFormat>A4 Paper (210x297 mm)</PresentationFormat>
  <Paragraphs>19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宮原弘明</dc:creator>
  <cp:lastModifiedBy>Eric Raabe</cp:lastModifiedBy>
  <cp:revision>198</cp:revision>
  <cp:lastPrinted>2015-12-18T21:46:05Z</cp:lastPrinted>
  <dcterms:created xsi:type="dcterms:W3CDTF">2016-09-29T15:21:26Z</dcterms:created>
  <dcterms:modified xsi:type="dcterms:W3CDTF">2017-03-13T15:36:02Z</dcterms:modified>
</cp:coreProperties>
</file>