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9" r:id="rId3"/>
  </p:sldIdLst>
  <p:sldSz cx="7315200" cy="8686800"/>
  <p:notesSz cx="6985000" cy="92837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736">
          <p15:clr>
            <a:srgbClr val="A4A3A4"/>
          </p15:clr>
        </p15:guide>
        <p15:guide id="2" pos="230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1050" y="102"/>
      </p:cViewPr>
      <p:guideLst>
        <p:guide orient="horz" pos="2736"/>
        <p:guide pos="230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48640" y="2698540"/>
            <a:ext cx="6217920" cy="186203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97280" y="4922520"/>
            <a:ext cx="5120640" cy="221996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CCF4A2-E084-44D5-A48A-80FC4E6C26D3}" type="datetimeFigureOut">
              <a:rPr lang="en-US" smtClean="0"/>
              <a:t>5/10/2017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D6934E-141D-4BA1-B79A-B8C1A35815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66544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CCF4A2-E084-44D5-A48A-80FC4E6C26D3}" type="datetimeFigureOut">
              <a:rPr lang="en-US" smtClean="0"/>
              <a:t>5/10/2017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D6934E-141D-4BA1-B79A-B8C1A35815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73420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303520" y="347877"/>
            <a:ext cx="1645920" cy="741193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65760" y="347877"/>
            <a:ext cx="4815840" cy="741193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CCF4A2-E084-44D5-A48A-80FC4E6C26D3}" type="datetimeFigureOut">
              <a:rPr lang="en-US" smtClean="0"/>
              <a:t>5/10/2017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D6934E-141D-4BA1-B79A-B8C1A35815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86995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CCF4A2-E084-44D5-A48A-80FC4E6C26D3}" type="datetimeFigureOut">
              <a:rPr lang="en-US" smtClean="0"/>
              <a:t>5/10/2017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D6934E-141D-4BA1-B79A-B8C1A35815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69795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7851" y="5582075"/>
            <a:ext cx="6217920" cy="172529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77851" y="3681837"/>
            <a:ext cx="6217920" cy="190023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CCF4A2-E084-44D5-A48A-80FC4E6C26D3}" type="datetimeFigureOut">
              <a:rPr lang="en-US" smtClean="0"/>
              <a:t>5/10/2017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D6934E-141D-4BA1-B79A-B8C1A35815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66715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65760" y="2026922"/>
            <a:ext cx="3230880" cy="573288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18560" y="2026922"/>
            <a:ext cx="3230880" cy="573288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CCF4A2-E084-44D5-A48A-80FC4E6C26D3}" type="datetimeFigureOut">
              <a:rPr lang="en-US" smtClean="0"/>
              <a:t>5/10/2017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D6934E-141D-4BA1-B79A-B8C1A35815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81071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5761" y="1944477"/>
            <a:ext cx="3232150" cy="81036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65761" y="2754842"/>
            <a:ext cx="3232150" cy="500496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716021" y="1944477"/>
            <a:ext cx="3233420" cy="81036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716021" y="2754842"/>
            <a:ext cx="3233420" cy="500496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CCF4A2-E084-44D5-A48A-80FC4E6C26D3}" type="datetimeFigureOut">
              <a:rPr lang="en-US" smtClean="0"/>
              <a:t>5/10/2017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D6934E-141D-4BA1-B79A-B8C1A35815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8945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CCF4A2-E084-44D5-A48A-80FC4E6C26D3}" type="datetimeFigureOut">
              <a:rPr lang="en-US" smtClean="0"/>
              <a:t>5/10/2017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D6934E-141D-4BA1-B79A-B8C1A35815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96931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CCF4A2-E084-44D5-A48A-80FC4E6C26D3}" type="datetimeFigureOut">
              <a:rPr lang="en-US" smtClean="0"/>
              <a:t>5/10/2017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D6934E-141D-4BA1-B79A-B8C1A35815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84024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5760" y="345863"/>
            <a:ext cx="2406651" cy="147193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60040" y="345865"/>
            <a:ext cx="4089400" cy="741394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65760" y="1817795"/>
            <a:ext cx="2406651" cy="594201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CCF4A2-E084-44D5-A48A-80FC4E6C26D3}" type="datetimeFigureOut">
              <a:rPr lang="en-US" smtClean="0"/>
              <a:t>5/10/2017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D6934E-141D-4BA1-B79A-B8C1A35815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47030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3830" y="6080760"/>
            <a:ext cx="4389120" cy="71786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433830" y="776182"/>
            <a:ext cx="4389120" cy="521208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33830" y="6798628"/>
            <a:ext cx="4389120" cy="101949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CCF4A2-E084-44D5-A48A-80FC4E6C26D3}" type="datetimeFigureOut">
              <a:rPr lang="en-US" smtClean="0"/>
              <a:t>5/10/2017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D6934E-141D-4BA1-B79A-B8C1A35815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7532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65760" y="347875"/>
            <a:ext cx="6583680" cy="1447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5760" y="2026922"/>
            <a:ext cx="6583680" cy="573288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5760" y="8051378"/>
            <a:ext cx="1706880" cy="46249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CCF4A2-E084-44D5-A48A-80FC4E6C26D3}" type="datetimeFigureOut">
              <a:rPr lang="en-US" smtClean="0"/>
              <a:t>5/10/2017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499360" y="8051378"/>
            <a:ext cx="2316480" cy="46249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242560" y="8051378"/>
            <a:ext cx="1706880" cy="46249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D6934E-141D-4BA1-B79A-B8C1A35815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51159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W:\WARD\MANUSCRIPTS-1\Jalife-Herron\NEW-Mech Disruption of Calcium in CMs\Supplemental Picture 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6392" y="1066800"/>
            <a:ext cx="6644008" cy="50100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366392" y="6405540"/>
            <a:ext cx="6720208" cy="796476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sz="1600" b="1" dirty="0" smtClean="0"/>
              <a:t>Supplemental </a:t>
            </a:r>
            <a:r>
              <a:rPr lang="en-US" sz="1600" b="1" dirty="0"/>
              <a:t>Figure 1. </a:t>
            </a:r>
            <a:r>
              <a:rPr lang="en-US" sz="1600" b="1" dirty="0" smtClean="0"/>
              <a:t> Phase </a:t>
            </a:r>
            <a:r>
              <a:rPr lang="en-US" sz="1600" b="1" dirty="0"/>
              <a:t>contrast microscopy of isolated unfixed rat </a:t>
            </a:r>
            <a:r>
              <a:rPr lang="en-US" sz="1600" b="1" dirty="0" smtClean="0"/>
              <a:t>cardiomyocytes (CMs).  </a:t>
            </a:r>
            <a:r>
              <a:rPr lang="en-US" sz="1600" dirty="0" smtClean="0"/>
              <a:t/>
            </a:r>
            <a:br>
              <a:rPr lang="en-US" sz="1600" dirty="0" smtClean="0"/>
            </a:br>
            <a:r>
              <a:rPr lang="en-US" sz="1600" dirty="0" smtClean="0"/>
              <a:t>The </a:t>
            </a:r>
            <a:r>
              <a:rPr lang="en-US" sz="1600" dirty="0"/>
              <a:t>CMs are rectangular and clearly contain striations (60x).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4369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754841" y="727334"/>
            <a:ext cx="304800" cy="3048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" name="Group 4"/>
          <p:cNvGrpSpPr/>
          <p:nvPr/>
        </p:nvGrpSpPr>
        <p:grpSpPr>
          <a:xfrm>
            <a:off x="5562600" y="42559"/>
            <a:ext cx="1354366" cy="495306"/>
            <a:chOff x="6781800" y="289661"/>
            <a:chExt cx="1354366" cy="495306"/>
          </a:xfrm>
        </p:grpSpPr>
        <p:sp>
          <p:nvSpPr>
            <p:cNvPr id="6" name="TextBox 5"/>
            <p:cNvSpPr txBox="1"/>
            <p:nvPr/>
          </p:nvSpPr>
          <p:spPr>
            <a:xfrm>
              <a:off x="6781800" y="289661"/>
              <a:ext cx="492443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/>
                <a:t>…..…</a:t>
              </a:r>
            </a:p>
            <a:p>
              <a:r>
                <a:rPr lang="en-US" sz="1200" b="1" dirty="0" smtClean="0"/>
                <a:t>____</a:t>
              </a:r>
              <a:endParaRPr lang="en-US" sz="1200" b="1" dirty="0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7172761" y="310079"/>
              <a:ext cx="96340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/>
                <a:t>C5a 1 µg/ml</a:t>
              </a:r>
              <a:endParaRPr lang="en-US" sz="1200" b="1" dirty="0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7184481" y="507968"/>
              <a:ext cx="69435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/>
                <a:t>Control </a:t>
              </a:r>
              <a:endParaRPr lang="en-US" sz="1200" b="1" dirty="0"/>
            </a:p>
          </p:txBody>
        </p:sp>
      </p:grpSp>
      <p:sp>
        <p:nvSpPr>
          <p:cNvPr id="9" name="TextBox 8"/>
          <p:cNvSpPr txBox="1"/>
          <p:nvPr/>
        </p:nvSpPr>
        <p:spPr>
          <a:xfrm>
            <a:off x="152400" y="304800"/>
            <a:ext cx="3706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A</a:t>
            </a:r>
            <a:endParaRPr lang="en-US" sz="24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152400" y="3729335"/>
            <a:ext cx="3481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C</a:t>
            </a:r>
            <a:endParaRPr lang="en-US" sz="24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3524250" y="304800"/>
            <a:ext cx="3706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B</a:t>
            </a:r>
            <a:endParaRPr lang="en-US" sz="24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3548742" y="3729335"/>
            <a:ext cx="37863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D</a:t>
            </a:r>
            <a:endParaRPr lang="en-US" sz="2400" b="1" dirty="0"/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863" y="661079"/>
            <a:ext cx="3030537" cy="3182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24250" y="518261"/>
            <a:ext cx="2914650" cy="3303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863" y="3819525"/>
            <a:ext cx="3151187" cy="3267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0111" y="3831317"/>
            <a:ext cx="2957513" cy="3255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7" name="TextBox 16"/>
          <p:cNvSpPr txBox="1"/>
          <p:nvPr/>
        </p:nvSpPr>
        <p:spPr>
          <a:xfrm>
            <a:off x="451925" y="7218190"/>
            <a:ext cx="6406075" cy="137971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sz="1600" b="1" dirty="0" smtClean="0"/>
              <a:t>Supplemental </a:t>
            </a:r>
            <a:r>
              <a:rPr lang="en-US" sz="1600" b="1" dirty="0"/>
              <a:t>Figure </a:t>
            </a:r>
            <a:r>
              <a:rPr lang="en-US" sz="1600" b="1" dirty="0" smtClean="0"/>
              <a:t>2. Examples of flow cytometry and FACS graphs </a:t>
            </a:r>
            <a:r>
              <a:rPr lang="en-US" sz="1600" dirty="0"/>
              <a:t>using </a:t>
            </a:r>
            <a:r>
              <a:rPr lang="en-US" sz="1600" dirty="0" err="1" smtClean="0"/>
              <a:t>phospho</a:t>
            </a:r>
            <a:r>
              <a:rPr lang="en-US" sz="1600" dirty="0" smtClean="0"/>
              <a:t>-antibodies to </a:t>
            </a:r>
            <a:r>
              <a:rPr lang="en-US" sz="1600" dirty="0"/>
              <a:t>assess </a:t>
            </a:r>
            <a:r>
              <a:rPr lang="en-US" sz="1600" dirty="0" smtClean="0"/>
              <a:t>expression of phosphorylated </a:t>
            </a:r>
            <a:r>
              <a:rPr lang="en-US" sz="1600" dirty="0" err="1" smtClean="0"/>
              <a:t>Akt</a:t>
            </a:r>
            <a:r>
              <a:rPr lang="en-US" sz="1600" dirty="0" smtClean="0"/>
              <a:t> (A) as well </a:t>
            </a:r>
            <a:r>
              <a:rPr lang="en-US" sz="1600" dirty="0"/>
              <a:t>as phosphorylated </a:t>
            </a:r>
            <a:r>
              <a:rPr lang="en-US" sz="1600" dirty="0" smtClean="0"/>
              <a:t>MAPK proteins including p38 (B), ERK1/2 (C) and JNK 1/2 (D) on rat cardiomyocytes (CMs). In all frames solid line is control CMs and dashed line is CMs treated with C5a (1µg/ml) for 60 minutes. </a:t>
            </a:r>
            <a:br>
              <a:rPr lang="en-US" sz="1600" dirty="0" smtClean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4782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487</TotalTime>
  <Words>97</Words>
  <Application>Microsoft Office PowerPoint</Application>
  <PresentationFormat>Custom</PresentationFormat>
  <Paragraphs>10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wardlab</dc:creator>
  <cp:lastModifiedBy>Scott, Sue</cp:lastModifiedBy>
  <cp:revision>26</cp:revision>
  <cp:lastPrinted>2017-04-28T15:50:30Z</cp:lastPrinted>
  <dcterms:created xsi:type="dcterms:W3CDTF">2012-06-29T15:08:27Z</dcterms:created>
  <dcterms:modified xsi:type="dcterms:W3CDTF">2017-05-10T17:44:41Z</dcterms:modified>
</cp:coreProperties>
</file>