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92" r:id="rId3"/>
    <p:sldId id="293" r:id="rId4"/>
    <p:sldId id="270" r:id="rId5"/>
    <p:sldId id="289" r:id="rId6"/>
    <p:sldId id="286" r:id="rId7"/>
  </p:sldIdLst>
  <p:sldSz cx="12192000" cy="1079976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17137AB-6D2E-45D4-8828-A55BF80784FB}">
          <p14:sldIdLst/>
        </p14:section>
        <p14:section name="Untitled Section" id="{4497930E-4020-4892-8D38-C401A5DA7702}">
          <p14:sldIdLst>
            <p14:sldId id="291"/>
            <p14:sldId id="292"/>
            <p14:sldId id="293"/>
            <p14:sldId id="270"/>
            <p14:sldId id="289"/>
            <p14:sldId id="2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0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E Long" initials="AL" lastIdx="2" clrIdx="0">
    <p:extLst>
      <p:ext uri="{19B8F6BF-5375-455C-9EA6-DF929625EA0E}">
        <p15:presenceInfo xmlns:p15="http://schemas.microsoft.com/office/powerpoint/2012/main" userId="S-1-5-21-1117850145-1682116191-196506527-139771" providerId="AD"/>
      </p:ext>
    </p:extLst>
  </p:cmAuthor>
  <p:cmAuthor id="2" name="Anne Hocking" initials="AH" lastIdx="2" clrIdx="1">
    <p:extLst>
      <p:ext uri="{19B8F6BF-5375-455C-9EA6-DF929625EA0E}">
        <p15:presenceInfo xmlns:p15="http://schemas.microsoft.com/office/powerpoint/2012/main" userId="S-1-5-21-244990545-2332826771-3912658243-106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99" autoAdjust="0"/>
    <p:restoredTop sz="94660"/>
  </p:normalViewPr>
  <p:slideViewPr>
    <p:cSldViewPr snapToGrid="0">
      <p:cViewPr varScale="1">
        <p:scale>
          <a:sx n="47" d="100"/>
          <a:sy n="47" d="100"/>
        </p:scale>
        <p:origin x="1380" y="60"/>
      </p:cViewPr>
      <p:guideLst>
        <p:guide orient="horz" pos="340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viewProps" Target="viewProps.xml"/>
   <Relationship Id="rId11" Type="http://schemas.openxmlformats.org/officeDocument/2006/relationships/theme" Target="theme/theme1.xml"/>
   <Relationship Id="rId12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commentAuthors" Target="commentAuthors.xml"/>
   <Relationship Id="rId9" Type="http://schemas.openxmlformats.org/officeDocument/2006/relationships/presProps" Target="presProps.xml"/>
</Relationships>
</file>

<file path=ppt/drawings/_rels/vmlDrawing1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4.emf"/>
</Relationships>
</file>

<file path=ppt/drawings/_rels/vmlDrawing2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5.emf"/>
</Relationships>
</file>

<file path=ppt/drawings/_rels/vmlDrawing3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6.emf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767462"/>
            <a:ext cx="10363200" cy="375991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672376"/>
            <a:ext cx="9144000" cy="2607442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E-621C-45BD-ADAA-809822B8410E}" type="datetimeFigureOut">
              <a:rPr lang="en-GB" smtClean="0"/>
              <a:t>20/04/2017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67922-0548-43D8-8123-82264C984C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901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E-621C-45BD-ADAA-809822B8410E}" type="datetimeFigureOut">
              <a:rPr lang="en-GB" smtClean="0"/>
              <a:t>20/04/2017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67922-0548-43D8-8123-82264C984C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83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692444"/>
            <a:ext cx="10515600" cy="4492401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7227345"/>
            <a:ext cx="10515600" cy="236244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E-621C-45BD-ADAA-809822B8410E}" type="datetimeFigureOut">
              <a:rPr lang="en-GB" smtClean="0"/>
              <a:t>20/04/2017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67922-0548-43D8-8123-82264C984C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870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874937"/>
            <a:ext cx="5181600" cy="6852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874937"/>
            <a:ext cx="5181600" cy="6852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E-621C-45BD-ADAA-809822B8410E}" type="datetimeFigureOut">
              <a:rPr lang="en-GB" smtClean="0"/>
              <a:t>20/04/2017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67922-0548-43D8-8123-82264C984C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037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74990"/>
            <a:ext cx="10515600" cy="208745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647443"/>
            <a:ext cx="5157787" cy="129747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3944914"/>
            <a:ext cx="5157787" cy="58023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647443"/>
            <a:ext cx="5183188" cy="129747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944914"/>
            <a:ext cx="5183188" cy="58023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E-621C-45BD-ADAA-809822B8410E}" type="datetimeFigureOut">
              <a:rPr lang="en-GB" smtClean="0"/>
              <a:t>20/04/2017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67922-0548-43D8-8123-82264C984C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628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E-621C-45BD-ADAA-809822B8410E}" type="datetimeFigureOut">
              <a:rPr lang="en-GB" smtClean="0"/>
              <a:t>20/04/2017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67922-0548-43D8-8123-82264C984C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441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E-621C-45BD-ADAA-809822B8410E}" type="datetimeFigureOut">
              <a:rPr lang="en-GB" smtClean="0"/>
              <a:t>20/04/2017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67922-0548-43D8-8123-82264C984C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36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19984"/>
            <a:ext cx="3932237" cy="251994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554968"/>
            <a:ext cx="6172200" cy="7674832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239929"/>
            <a:ext cx="3932237" cy="6002369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E-621C-45BD-ADAA-809822B8410E}" type="datetimeFigureOut">
              <a:rPr lang="en-GB" smtClean="0"/>
              <a:t>20/04/2017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67922-0548-43D8-8123-82264C984C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844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19984"/>
            <a:ext cx="3932237" cy="251994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554968"/>
            <a:ext cx="6172200" cy="7674832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239929"/>
            <a:ext cx="3932237" cy="6002369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E-621C-45BD-ADAA-809822B8410E}" type="datetimeFigureOut">
              <a:rPr lang="en-GB" smtClean="0"/>
              <a:t>20/04/2017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67922-0548-43D8-8123-82264C984C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461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E-621C-45BD-ADAA-809822B8410E}" type="datetimeFigureOut">
              <a:rPr lang="en-GB" smtClean="0"/>
              <a:t>20/04/2017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67922-0548-43D8-8123-82264C984C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644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74987"/>
            <a:ext cx="2628900" cy="9152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74987"/>
            <a:ext cx="7734300" cy="9152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E-621C-45BD-ADAA-809822B8410E}" type="datetimeFigureOut">
              <a:rPr lang="en-GB" smtClean="0"/>
              <a:t>20/04/2017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67922-0548-43D8-8123-82264C984C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920610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74990"/>
            <a:ext cx="1051560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874937"/>
            <a:ext cx="1051560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0009783"/>
            <a:ext cx="274320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C3E8E-621C-45BD-ADAA-809822B8410E}" type="datetimeFigureOut">
              <a:rPr lang="en-GB" smtClean="0"/>
              <a:t>20/04/2017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0009783"/>
            <a:ext cx="411480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0009783"/>
            <a:ext cx="274320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67922-0548-43D8-8123-82264C984C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32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png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2.png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3.png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1.vml"/>
   <Relationship Id="rId2" Type="http://schemas.openxmlformats.org/officeDocument/2006/relationships/slideLayout" Target="../slideLayouts/slideLayout7.xml"/>
   <Relationship Id="rId3" Type="http://schemas.openxmlformats.org/officeDocument/2006/relationships/oleObject" Target="../embeddings/oleObject1.bin"/>
   <Relationship Id="rId4" Type="http://schemas.openxmlformats.org/officeDocument/2006/relationships/image" Target="../media/image4.emf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2.vml"/>
   <Relationship Id="rId2" Type="http://schemas.openxmlformats.org/officeDocument/2006/relationships/slideLayout" Target="../slideLayouts/slideLayout7.xml"/>
   <Relationship Id="rId3" Type="http://schemas.openxmlformats.org/officeDocument/2006/relationships/oleObject" Target="../embeddings/oleObject2.bin"/>
   <Relationship Id="rId4" Type="http://schemas.openxmlformats.org/officeDocument/2006/relationships/image" Target="../media/image5.emf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3.vml"/>
   <Relationship Id="rId2" Type="http://schemas.openxmlformats.org/officeDocument/2006/relationships/slideLayout" Target="../slideLayouts/slideLayout7.xml"/>
   <Relationship Id="rId3" Type="http://schemas.openxmlformats.org/officeDocument/2006/relationships/image" Target="../media/image7.png"/>
   <Relationship Id="rId4" Type="http://schemas.openxmlformats.org/officeDocument/2006/relationships/image" Target="../media/image8.png"/>
   <Relationship Id="rId5" Type="http://schemas.openxmlformats.org/officeDocument/2006/relationships/oleObject" Target="../embeddings/oleObject3.bin"/>
   <Relationship Id="rId6" Type="http://schemas.openxmlformats.org/officeDocument/2006/relationships/image" Target="../media/image6.em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090334" y="1736698"/>
            <a:ext cx="6011333" cy="7326367"/>
            <a:chOff x="588346" y="2705699"/>
            <a:chExt cx="6011333" cy="7326367"/>
          </a:xfrm>
        </p:grpSpPr>
        <p:sp>
          <p:nvSpPr>
            <p:cNvPr id="49" name="TextBox 48"/>
            <p:cNvSpPr txBox="1"/>
            <p:nvPr/>
          </p:nvSpPr>
          <p:spPr>
            <a:xfrm>
              <a:off x="588346" y="8647071"/>
              <a:ext cx="601133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Figure S1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Representative </a:t>
              </a:r>
              <a:r>
                <a:rPr lang="en-GB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gating of 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7-hr suppression assay </a:t>
              </a:r>
              <a:r>
                <a:rPr lang="en-GB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one 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subject </a:t>
              </a:r>
              <a:r>
                <a:rPr lang="en-GB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Teff 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with media alone (top row), Teff with activation beads but not Tregs (middle), and 1:4 (</a:t>
              </a:r>
              <a:r>
                <a:rPr lang="en-GB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Treg:Teff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ratio (bottom row). Analysis after 7hrs of incubation with 1:28 bead ratio (aCD3/aCD28 </a:t>
              </a:r>
              <a:r>
                <a:rPr lang="en-GB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bead:Teff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). The CD69+CD154+ gate was based on the best fit for the </a:t>
              </a:r>
              <a:r>
                <a:rPr lang="en-GB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Teff+media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across all the samples in a single (five subject) assay. CD69+CD154+ was analysed within EF670- </a:t>
              </a:r>
              <a:r>
                <a:rPr lang="en-GB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Teffs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within the CD4+ cells. EF670+ Tregs were quantified but not </a:t>
              </a:r>
              <a:r>
                <a:rPr lang="en-GB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further analysed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endParaRPr lang="en-GB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1233981" y="2705699"/>
              <a:ext cx="4720062" cy="5800997"/>
              <a:chOff x="577802" y="2705699"/>
              <a:chExt cx="4720062" cy="5800997"/>
            </a:xfrm>
          </p:grpSpPr>
          <p:sp>
            <p:nvSpPr>
              <p:cNvPr id="3" name="TextBox 2"/>
              <p:cNvSpPr txBox="1"/>
              <p:nvPr/>
            </p:nvSpPr>
            <p:spPr>
              <a:xfrm rot="16200000">
                <a:off x="135366" y="3169224"/>
                <a:ext cx="120404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Teff</a:t>
                </a:r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+ media </a:t>
                </a: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 rot="16200000">
                <a:off x="102257" y="4620459"/>
                <a:ext cx="12280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Teff</a:t>
                </a:r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+ beads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 rot="16200000">
                <a:off x="106465" y="6090423"/>
                <a:ext cx="12280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1:4 </a:t>
                </a:r>
                <a:r>
                  <a:rPr lang="en-GB" sz="120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Treg:Teff</a:t>
                </a:r>
                <a:endPara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>
              <a:xfrm flipV="1">
                <a:off x="1489346" y="7503583"/>
                <a:ext cx="788" cy="4896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/>
              <p:cNvCxnSpPr/>
              <p:nvPr/>
            </p:nvCxnSpPr>
            <p:spPr>
              <a:xfrm flipV="1">
                <a:off x="1491185" y="7984595"/>
                <a:ext cx="491868" cy="68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/>
              <p:cNvSpPr txBox="1"/>
              <p:nvPr/>
            </p:nvSpPr>
            <p:spPr>
              <a:xfrm>
                <a:off x="1255363" y="8045031"/>
                <a:ext cx="8697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CD4</a:t>
                </a:r>
              </a:p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APC Cy7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 rot="16200000">
                <a:off x="974425" y="7579658"/>
                <a:ext cx="67415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EF670 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764760" y="8028499"/>
                <a:ext cx="8811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CD4</a:t>
                </a:r>
              </a:p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APC Cy7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16200000">
                <a:off x="2397897" y="7535409"/>
                <a:ext cx="7168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EF670 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4302184" y="8023863"/>
                <a:ext cx="6179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CD69</a:t>
                </a:r>
              </a:p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FITC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 rot="16200000">
                <a:off x="3776302" y="7523669"/>
                <a:ext cx="6939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CD154PE</a:t>
                </a: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73023" y="2707481"/>
                <a:ext cx="4324841" cy="4292600"/>
              </a:xfrm>
              <a:prstGeom prst="rect">
                <a:avLst/>
              </a:prstGeom>
            </p:spPr>
          </p:pic>
          <p:cxnSp>
            <p:nvCxnSpPr>
              <p:cNvPr id="32" name="Straight Arrow Connector 31"/>
              <p:cNvCxnSpPr/>
              <p:nvPr/>
            </p:nvCxnSpPr>
            <p:spPr>
              <a:xfrm flipV="1">
                <a:off x="2953020" y="7480565"/>
                <a:ext cx="788" cy="4896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/>
              <p:nvPr/>
            </p:nvCxnSpPr>
            <p:spPr>
              <a:xfrm flipV="1">
                <a:off x="2954859" y="7961577"/>
                <a:ext cx="491868" cy="68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/>
              <p:cNvCxnSpPr/>
              <p:nvPr/>
            </p:nvCxnSpPr>
            <p:spPr>
              <a:xfrm flipV="1">
                <a:off x="4423045" y="7490090"/>
                <a:ext cx="788" cy="4896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 flipV="1">
                <a:off x="4424884" y="7971102"/>
                <a:ext cx="491868" cy="68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98941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881663" y="1574091"/>
            <a:ext cx="6428674" cy="7651580"/>
            <a:chOff x="787505" y="2678799"/>
            <a:chExt cx="6428674" cy="7651580"/>
          </a:xfrm>
        </p:grpSpPr>
        <p:sp>
          <p:nvSpPr>
            <p:cNvPr id="22" name="TextBox 21"/>
            <p:cNvSpPr txBox="1"/>
            <p:nvPr/>
          </p:nvSpPr>
          <p:spPr>
            <a:xfrm>
              <a:off x="787505" y="8576053"/>
              <a:ext cx="642867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Figure S2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GB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Representative gating of 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2-day suppression </a:t>
              </a:r>
              <a:r>
                <a:rPr lang="en-GB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assay from 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single subject </a:t>
              </a:r>
              <a:r>
                <a:rPr lang="en-GB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Teff 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with media alone (top row), Teff with activation beads but not Tregs (middle), and 1:4 (</a:t>
              </a:r>
              <a:r>
                <a:rPr lang="en-GB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Treg:Teff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ratio (bottom row). Analysis after 2 days of incubation with 1:28 bead ratio (aCD3/aCD28 </a:t>
              </a:r>
              <a:r>
                <a:rPr lang="en-GB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bead:Teff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). The proliferation gate was based on the </a:t>
              </a:r>
              <a:r>
                <a:rPr lang="en-GB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Teff+media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condition for each sample because the level of CFSE staining varied slightly between samples. The CD25+CD134+ gate was based on the best fit for the </a:t>
              </a:r>
              <a:r>
                <a:rPr lang="en-GB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Teff+media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across all the samples in a single (five subject) assay. Proliferation and CD25+CD134+ were analysed within EF670- </a:t>
              </a:r>
              <a:r>
                <a:rPr lang="en-GB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Teffs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within the CD4+ cells. EF670+ Tregs were quantified but not further analysed. </a:t>
              </a:r>
              <a:r>
                <a:rPr lang="en-GB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subject was the same as the one in Supplementary Figure 4.</a:t>
              </a:r>
              <a:endParaRPr lang="en-GB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796918" y="2678799"/>
              <a:ext cx="6409848" cy="5658564"/>
              <a:chOff x="548891" y="2678799"/>
              <a:chExt cx="6409848" cy="5658564"/>
            </a:xfrm>
          </p:grpSpPr>
          <p:sp>
            <p:nvSpPr>
              <p:cNvPr id="23" name="TextBox 22"/>
              <p:cNvSpPr txBox="1"/>
              <p:nvPr/>
            </p:nvSpPr>
            <p:spPr>
              <a:xfrm rot="16200000">
                <a:off x="321089" y="2941968"/>
                <a:ext cx="9172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Teff</a:t>
                </a:r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+ media 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 rot="16200000">
                <a:off x="169991" y="4671259"/>
                <a:ext cx="12280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Teff</a:t>
                </a:r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+ beads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 rot="16200000">
                <a:off x="174199" y="6141223"/>
                <a:ext cx="12280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1:4 </a:t>
                </a:r>
                <a:r>
                  <a:rPr lang="en-GB" sz="120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Treg:Teff</a:t>
                </a:r>
                <a:endPara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6" name="Straight Arrow Connector 25"/>
              <p:cNvCxnSpPr/>
              <p:nvPr/>
            </p:nvCxnSpPr>
            <p:spPr>
              <a:xfrm flipV="1">
                <a:off x="1514747" y="7334250"/>
                <a:ext cx="788" cy="4896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flipV="1">
                <a:off x="1516586" y="7815262"/>
                <a:ext cx="491868" cy="68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>
                <a:off x="1280764" y="7875698"/>
                <a:ext cx="8697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CD4</a:t>
                </a:r>
              </a:p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APC Cy7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 rot="16200000">
                <a:off x="999826" y="7410325"/>
                <a:ext cx="67415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EF670 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866362" y="7859166"/>
                <a:ext cx="8811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CD4</a:t>
                </a:r>
              </a:p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APC Cy7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 rot="16200000">
                <a:off x="2499499" y="7366076"/>
                <a:ext cx="7168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EF670 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454588" y="7854530"/>
                <a:ext cx="6179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CD25</a:t>
                </a:r>
                <a:endPara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FITC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 rot="16200000">
                <a:off x="3928706" y="7354336"/>
                <a:ext cx="6939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CD134PE</a:t>
                </a:r>
                <a:endPara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4" name="Straight Arrow Connector 33"/>
              <p:cNvCxnSpPr/>
              <p:nvPr/>
            </p:nvCxnSpPr>
            <p:spPr>
              <a:xfrm flipV="1">
                <a:off x="3054622" y="7311232"/>
                <a:ext cx="788" cy="4896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 flipV="1">
                <a:off x="3056461" y="7792244"/>
                <a:ext cx="491868" cy="68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/>
              <p:cNvCxnSpPr/>
              <p:nvPr/>
            </p:nvCxnSpPr>
            <p:spPr>
              <a:xfrm flipV="1">
                <a:off x="4575449" y="7320757"/>
                <a:ext cx="788" cy="4896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 flipV="1">
                <a:off x="4577288" y="7801769"/>
                <a:ext cx="491868" cy="68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6003988" y="7846063"/>
                <a:ext cx="6179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CD25</a:t>
                </a:r>
                <a:endPara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FITC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 rot="16200000">
                <a:off x="5478106" y="7345869"/>
                <a:ext cx="6939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CD134PE</a:t>
                </a:r>
                <a:endPara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4" name="Straight Arrow Connector 53"/>
              <p:cNvCxnSpPr/>
              <p:nvPr/>
            </p:nvCxnSpPr>
            <p:spPr>
              <a:xfrm flipV="1">
                <a:off x="6124849" y="7312290"/>
                <a:ext cx="788" cy="4896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/>
              <p:cNvCxnSpPr/>
              <p:nvPr/>
            </p:nvCxnSpPr>
            <p:spPr>
              <a:xfrm flipV="1">
                <a:off x="6126688" y="7793302"/>
                <a:ext cx="491868" cy="68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22889" y="2678799"/>
                <a:ext cx="5935850" cy="426639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90198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35411" y="1619809"/>
            <a:ext cx="6721178" cy="7560144"/>
            <a:chOff x="597214" y="2703879"/>
            <a:chExt cx="6721178" cy="7560144"/>
          </a:xfrm>
        </p:grpSpPr>
        <p:sp>
          <p:nvSpPr>
            <p:cNvPr id="22" name="TextBox 21"/>
            <p:cNvSpPr txBox="1"/>
            <p:nvPr/>
          </p:nvSpPr>
          <p:spPr>
            <a:xfrm>
              <a:off x="597214" y="8325031"/>
              <a:ext cx="672117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Figure S3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GB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Representative gating of 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4-day </a:t>
              </a:r>
              <a:r>
                <a:rPr lang="en-GB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suppression assay from 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single subject. </a:t>
              </a:r>
              <a:r>
                <a:rPr lang="en-GB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Teff 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with media alone (top row), Teff with activation beads but not Tregs (middle), and 1:4 (</a:t>
              </a:r>
              <a:r>
                <a:rPr lang="en-GB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Treg:Teff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ratio (bottom row). Analysis after 4 days of incubation with 1:28 bead ratio (aCD3/aCD28 </a:t>
              </a:r>
              <a:r>
                <a:rPr lang="en-GB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bead:Teff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). The proliferation gate was based on the </a:t>
              </a:r>
              <a:r>
                <a:rPr lang="en-GB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Teff+media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condition for each sample because the level of CFSE staining varied slightly between samples. The CD25 gate was based on the best fit for the </a:t>
              </a:r>
              <a:r>
                <a:rPr lang="en-GB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Teff+media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across all the samples in a single (five subject) assay. Proliferation and CD25+ were analysed within CFSE+EF670- </a:t>
              </a:r>
              <a:r>
                <a:rPr lang="en-GB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Teffs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within the CD4+ cells. CFSE-EF670+ Tregs were quantified but not further analysed. The subject was the same as the one in Supplementary Figure 4.</a:t>
              </a:r>
              <a:endParaRPr lang="en-GB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GB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76376" y="2703879"/>
              <a:ext cx="6362855" cy="5633484"/>
              <a:chOff x="548891" y="2703879"/>
              <a:chExt cx="6362855" cy="5633484"/>
            </a:xfrm>
          </p:grpSpPr>
          <p:sp>
            <p:nvSpPr>
              <p:cNvPr id="23" name="TextBox 22"/>
              <p:cNvSpPr txBox="1"/>
              <p:nvPr/>
            </p:nvSpPr>
            <p:spPr>
              <a:xfrm rot="16200000">
                <a:off x="321089" y="2941968"/>
                <a:ext cx="9172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Teff</a:t>
                </a:r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+ media 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 rot="16200000">
                <a:off x="169991" y="4671259"/>
                <a:ext cx="12280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Teff</a:t>
                </a:r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+ beads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 rot="16200000">
                <a:off x="174199" y="6141223"/>
                <a:ext cx="12280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1:4 </a:t>
                </a:r>
                <a:r>
                  <a:rPr lang="en-GB" sz="120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Treg:Teff</a:t>
                </a:r>
                <a:endPara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6" name="Straight Arrow Connector 25"/>
              <p:cNvCxnSpPr/>
              <p:nvPr/>
            </p:nvCxnSpPr>
            <p:spPr>
              <a:xfrm flipV="1">
                <a:off x="1514747" y="7334250"/>
                <a:ext cx="788" cy="4896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flipV="1">
                <a:off x="1516586" y="7815262"/>
                <a:ext cx="491868" cy="68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>
                <a:off x="1280764" y="7875698"/>
                <a:ext cx="8697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CD4</a:t>
                </a:r>
              </a:p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APC Cy7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 rot="16200000">
                <a:off x="999826" y="7410325"/>
                <a:ext cx="67415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EF670 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866362" y="7859166"/>
                <a:ext cx="8811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CFSE</a:t>
                </a:r>
                <a:endPara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 rot="16200000">
                <a:off x="2499499" y="7366076"/>
                <a:ext cx="7168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EF670 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485584" y="7854530"/>
                <a:ext cx="61795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CFSE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 rot="16200000">
                <a:off x="3887161" y="7426877"/>
                <a:ext cx="8080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CD25</a:t>
                </a:r>
              </a:p>
              <a:p>
                <a:pPr algn="ctr"/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 Cy7</a:t>
                </a:r>
                <a:endPara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4" name="Straight Arrow Connector 33"/>
              <p:cNvCxnSpPr/>
              <p:nvPr/>
            </p:nvCxnSpPr>
            <p:spPr>
              <a:xfrm flipV="1">
                <a:off x="3054622" y="7311232"/>
                <a:ext cx="788" cy="4896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 flipV="1">
                <a:off x="3056461" y="7792244"/>
                <a:ext cx="491868" cy="68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/>
              <p:cNvCxnSpPr/>
              <p:nvPr/>
            </p:nvCxnSpPr>
            <p:spPr>
              <a:xfrm flipV="1">
                <a:off x="4575449" y="7320757"/>
                <a:ext cx="788" cy="4896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 flipV="1">
                <a:off x="4577288" y="7801769"/>
                <a:ext cx="491868" cy="68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/>
              <p:cNvCxnSpPr/>
              <p:nvPr/>
            </p:nvCxnSpPr>
            <p:spPr>
              <a:xfrm flipV="1">
                <a:off x="6124849" y="7312290"/>
                <a:ext cx="788" cy="4896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/>
              <p:cNvCxnSpPr/>
              <p:nvPr/>
            </p:nvCxnSpPr>
            <p:spPr>
              <a:xfrm flipV="1">
                <a:off x="6126688" y="7793302"/>
                <a:ext cx="491868" cy="68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5961351" y="7811749"/>
                <a:ext cx="8080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CD25</a:t>
                </a:r>
              </a:p>
              <a:p>
                <a:pPr algn="ctr"/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 Cy7</a:t>
                </a:r>
                <a:endPara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40647" y="2703879"/>
                <a:ext cx="5871099" cy="431945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27758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417703" y="2323236"/>
            <a:ext cx="9356595" cy="6153291"/>
            <a:chOff x="474340" y="2958949"/>
            <a:chExt cx="9356595" cy="6153291"/>
          </a:xfrm>
        </p:grpSpPr>
        <p:grpSp>
          <p:nvGrpSpPr>
            <p:cNvPr id="2" name="Group 1"/>
            <p:cNvGrpSpPr/>
            <p:nvPr/>
          </p:nvGrpSpPr>
          <p:grpSpPr>
            <a:xfrm>
              <a:off x="482619" y="2958949"/>
              <a:ext cx="9340037" cy="5184926"/>
              <a:chOff x="323076" y="2958949"/>
              <a:chExt cx="9340037" cy="5184926"/>
            </a:xfrm>
          </p:grpSpPr>
          <p:graphicFrame>
            <p:nvGraphicFramePr>
              <p:cNvPr id="13" name="Object 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94695253"/>
                  </p:ext>
                </p:extLst>
              </p:nvPr>
            </p:nvGraphicFramePr>
            <p:xfrm>
              <a:off x="376238" y="3062288"/>
              <a:ext cx="9286875" cy="50815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52" name="Prism 7" r:id="rId3" imgW="9287540" imgH="5081774" progId="Prism7.Document">
                      <p:embed/>
                    </p:oleObj>
                  </mc:Choice>
                  <mc:Fallback>
                    <p:oleObj name="Prism 7" r:id="rId3" imgW="9287540" imgH="5081774" progId="Prism7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376238" y="3062288"/>
                            <a:ext cx="9286875" cy="508158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" name="TextBox 3"/>
              <p:cNvSpPr txBox="1"/>
              <p:nvPr/>
            </p:nvSpPr>
            <p:spPr>
              <a:xfrm>
                <a:off x="323076" y="2958949"/>
                <a:ext cx="4135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3397380" y="2958949"/>
                <a:ext cx="3531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6580252" y="2958949"/>
                <a:ext cx="2364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23076" y="5371401"/>
                <a:ext cx="3531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397380" y="5371401"/>
                <a:ext cx="3531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580252" y="5371401"/>
                <a:ext cx="2364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</a:t>
                </a:r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474340" y="7911911"/>
              <a:ext cx="935659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Figure S4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Correlation of CD25 expression level in CD4+ Teff, as measured by mean fluorescent intensity (MFI), with CFSE-based proliferation. (a) </a:t>
              </a:r>
              <a:r>
                <a:rPr lang="en-GB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Correlation of CD25 geometric MFI in total Teff at day 4 with percentage proliferation at day 4. 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(b) </a:t>
              </a:r>
              <a:r>
                <a:rPr lang="en-GB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Correlation of CD25 MFI in total Teff at day 4 with percentage proliferation at day 4. 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(c) </a:t>
              </a:r>
              <a:r>
                <a:rPr lang="en-GB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Correlation of CD25 geometric MFI in CD25+Teff at day 4 with percentage proliferation at day 4. 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(d) 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Correlation of CD25 geometric MFI in total Teff at day </a:t>
              </a:r>
              <a:r>
                <a:rPr lang="en-GB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with </a:t>
              </a:r>
              <a:r>
                <a:rPr lang="en-GB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percentage proliferation at 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day 4. 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(e) 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Correlation of CD25 MFI in total Teff at day </a:t>
              </a:r>
              <a:r>
                <a:rPr lang="en-GB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with percentage proliferation at day 4. </a:t>
              </a:r>
              <a:r>
                <a:rPr lang="en-GB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(f) 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Correlation of CD25 geometric MFI in CD25+Teff at day </a:t>
              </a:r>
              <a:r>
                <a:rPr lang="en-GB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en-GB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with percentage proliferation at day 4. </a:t>
              </a:r>
              <a:endParaRPr lang="en-GB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8128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343819" y="647129"/>
            <a:ext cx="9504362" cy="9320838"/>
            <a:chOff x="736871" y="716038"/>
            <a:chExt cx="9504362" cy="9320838"/>
          </a:xfrm>
        </p:grpSpPr>
        <p:sp>
          <p:nvSpPr>
            <p:cNvPr id="4" name="Rectangle 3"/>
            <p:cNvSpPr/>
            <p:nvPr/>
          </p:nvSpPr>
          <p:spPr>
            <a:xfrm>
              <a:off x="852529" y="8097884"/>
              <a:ext cx="9273046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GB" sz="12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Figure S5</a:t>
              </a:r>
              <a:r>
                <a:rPr lang="en-GB" sz="12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. Comparison </a:t>
              </a:r>
              <a:r>
                <a:rPr lang="en-GB" sz="12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of </a:t>
              </a:r>
              <a:r>
                <a:rPr lang="en-GB" sz="12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CD154+CD69+ surface expression based suppression assay and CFSE-based suppression assay at 7 hours. </a:t>
              </a:r>
              <a:r>
                <a:rPr lang="en-GB" sz="12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(</a:t>
              </a:r>
              <a:r>
                <a:rPr lang="en-GB" sz="12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a</a:t>
              </a:r>
              <a:r>
                <a:rPr lang="en-GB" sz="12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) Correlation of percentage suppression of CD154+CD69+ Teff at 7 hours and percentage suppression of proliferation at day 4 at 1:5 (</a:t>
              </a:r>
              <a:r>
                <a:rPr lang="en-GB" sz="1200" dirty="0" err="1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Teff:Bead</a:t>
              </a:r>
              <a:r>
                <a:rPr lang="en-GB" sz="12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) ratio. (</a:t>
              </a:r>
              <a:r>
                <a:rPr lang="en-GB" sz="12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b</a:t>
              </a:r>
              <a:r>
                <a:rPr lang="en-GB" sz="12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) 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Correlation of </a:t>
              </a:r>
              <a:r>
                <a:rPr lang="en-GB" sz="12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percentage suppression of CD154+CD69+ Teff at 7 hours and percentage suppression of proliferation at day 4 at 1:28 (</a:t>
              </a:r>
              <a:r>
                <a:rPr lang="en-GB" sz="1200" dirty="0" err="1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Teff:Bead</a:t>
              </a:r>
              <a:r>
                <a:rPr lang="en-GB" sz="12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) ratio. </a:t>
              </a:r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Bland-Altman plot </a:t>
              </a:r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of 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percentage suppression of CD154+CD69+ Teff at 7 hours and percentage suppression of proliferation at day 4 at </a:t>
              </a:r>
              <a:r>
                <a:rPr lang="en-GB" sz="12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1:5 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(</a:t>
              </a:r>
              <a:r>
                <a:rPr lang="en-GB" sz="1200" dirty="0" err="1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Teff:Bead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) ratio. </a:t>
              </a:r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Bland-Altman plot </a:t>
              </a:r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of 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percentage suppression of CD154+CD69+ Teff at 7 hours and percentage suppression of proliferation at day 4 at 1:28 (</a:t>
              </a:r>
              <a:r>
                <a:rPr lang="en-GB" sz="1200" dirty="0" err="1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Teff:Bead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) ratio. Dashed line shows y=x, solid line shows average bias, dotted lines 95% CI for agreement. </a:t>
              </a:r>
              <a:r>
                <a:rPr lang="en-GB" sz="12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Experiments 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show suppression by expanded Tregs, of CD4+CD25- (</a:t>
              </a:r>
              <a:r>
                <a:rPr lang="en-GB" sz="1200" dirty="0" err="1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Teffs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, </a:t>
              </a:r>
              <a:r>
                <a:rPr lang="en-GB" sz="12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50000 per 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well) cells </a:t>
              </a:r>
              <a:r>
                <a:rPr lang="en-GB" sz="1200" dirty="0">
                  <a:latin typeface="Arial" panose="020B0604020202020204" pitchFamily="34" charset="0"/>
                  <a:ea typeface="Times New Roman" panose="02020603050405020304" pitchFamily="18" charset="0"/>
                </a:rPr>
                <a:t>MACs sorted from frozen PBMC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, activated with aCD3/aCD28 beads. Depending on the number of cells available ratios of 1:2-1:64 </a:t>
              </a:r>
              <a:r>
                <a:rPr lang="en-GB" sz="1200" dirty="0" err="1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Treg:Teff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 were included for each sample and compared to a </a:t>
              </a:r>
              <a:r>
                <a:rPr lang="en-GB" sz="1200" dirty="0" err="1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Teff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 with aCD3/aCD28 beads. Fluorescence flow cytometry was used to measure dilution of CFSE or </a:t>
              </a:r>
              <a:r>
                <a:rPr lang="en-GB" sz="12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CD69+CD154+ 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cells on day </a:t>
              </a:r>
              <a:r>
                <a:rPr lang="en-GB" sz="12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4 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and </a:t>
              </a:r>
              <a:r>
                <a:rPr lang="en-GB" sz="12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7 hrs 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of </a:t>
              </a:r>
              <a:r>
                <a:rPr lang="en-GB" sz="12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culture, respectively. </a:t>
              </a:r>
              <a:endPara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736871" y="716038"/>
              <a:ext cx="9504362" cy="7428291"/>
              <a:chOff x="1344613" y="716038"/>
              <a:chExt cx="9504362" cy="7428291"/>
            </a:xfrm>
          </p:grpSpPr>
          <p:graphicFrame>
            <p:nvGraphicFramePr>
              <p:cNvPr id="2" name="Object 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50765986"/>
                  </p:ext>
                </p:extLst>
              </p:nvPr>
            </p:nvGraphicFramePr>
            <p:xfrm>
              <a:off x="1344613" y="884692"/>
              <a:ext cx="9504362" cy="72596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52" name="Prism 6" r:id="rId3" imgW="9504342" imgH="7258905" progId="Prism6.Document">
                      <p:embed/>
                    </p:oleObj>
                  </mc:Choice>
                  <mc:Fallback>
                    <p:oleObj name="Prism 6" r:id="rId3" imgW="9504342" imgH="7258905" progId="Prism6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1344613" y="884692"/>
                            <a:ext cx="9504362" cy="725963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" name="TextBox 4"/>
              <p:cNvSpPr txBox="1"/>
              <p:nvPr/>
            </p:nvSpPr>
            <p:spPr>
              <a:xfrm>
                <a:off x="1346624" y="716038"/>
                <a:ext cx="3531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945519" y="716038"/>
                <a:ext cx="3531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346624" y="4286553"/>
                <a:ext cx="3250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945519" y="4286553"/>
                <a:ext cx="3531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158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89088" y="1502895"/>
            <a:ext cx="9013825" cy="7793972"/>
            <a:chOff x="1418743" y="939800"/>
            <a:chExt cx="9013825" cy="7793972"/>
          </a:xfrm>
        </p:grpSpPr>
        <p:grpSp>
          <p:nvGrpSpPr>
            <p:cNvPr id="2" name="Group 1"/>
            <p:cNvGrpSpPr/>
            <p:nvPr/>
          </p:nvGrpSpPr>
          <p:grpSpPr>
            <a:xfrm>
              <a:off x="1418743" y="939800"/>
              <a:ext cx="9013825" cy="6699250"/>
              <a:chOff x="1423988" y="939800"/>
              <a:chExt cx="9013825" cy="6699250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3"/>
              <a:srcRect b="26940"/>
              <a:stretch/>
            </p:blipFill>
            <p:spPr>
              <a:xfrm>
                <a:off x="1690687" y="1045369"/>
                <a:ext cx="2867025" cy="2929732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4"/>
              <a:srcRect b="26623"/>
              <a:stretch/>
            </p:blipFill>
            <p:spPr>
              <a:xfrm>
                <a:off x="6338887" y="1007269"/>
                <a:ext cx="2867025" cy="2942432"/>
              </a:xfrm>
              <a:prstGeom prst="rect">
                <a:avLst/>
              </a:prstGeom>
            </p:spPr>
          </p:pic>
          <p:graphicFrame>
            <p:nvGraphicFramePr>
              <p:cNvPr id="6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56722913"/>
                  </p:ext>
                </p:extLst>
              </p:nvPr>
            </p:nvGraphicFramePr>
            <p:xfrm>
              <a:off x="1423988" y="4049713"/>
              <a:ext cx="9013825" cy="35893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553" name="Prism 6" r:id="rId5" imgW="9013117" imgH="3588935" progId="Prism6.Document">
                      <p:embed/>
                    </p:oleObj>
                  </mc:Choice>
                  <mc:Fallback>
                    <p:oleObj name="Prism 6" r:id="rId5" imgW="9013117" imgH="3588935" progId="Prism6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423988" y="4049713"/>
                            <a:ext cx="9013825" cy="358933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" name="TextBox 6"/>
              <p:cNvSpPr txBox="1"/>
              <p:nvPr/>
            </p:nvSpPr>
            <p:spPr>
              <a:xfrm>
                <a:off x="1524000" y="952500"/>
                <a:ext cx="381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134100" y="939800"/>
                <a:ext cx="381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612900" y="3987800"/>
                <a:ext cx="381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235700" y="3949700"/>
                <a:ext cx="381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1698454" y="7718109"/>
              <a:ext cx="84544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S6</a:t>
              </a:r>
              <a:r>
                <a:rPr lang="en-GB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 CD25 cell surface expression correlates with BrdU-based proliferation.</a:t>
              </a:r>
              <a:r>
                <a:rPr lang="en-GB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BrdU was added to assays at start and on d1, staining for BrdU, 7-AAD, CD25 and CD134 was performed on d1 and d2 respectively. In concurrent assays, cells were stained with CFSE and proliferation was analysed. BrdU staining on d1 (</a:t>
              </a:r>
              <a:r>
                <a:rPr lang="en-GB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GB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and d2 (</a:t>
              </a:r>
              <a:r>
                <a:rPr lang="en-GB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en-GB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in effector T-cells stimulated with aCD3/aCD28 beads. Correlation on d2 of BrdU and CD25/CD134 staining in effector T-cell from two </a:t>
              </a: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different sources </a:t>
              </a:r>
              <a:r>
                <a:rPr lang="en-GB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GB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GB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), and proliferation in single effector T-cell cultured with different ratios of </a:t>
              </a:r>
              <a:r>
                <a:rPr lang="en-GB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eTreg</a:t>
              </a:r>
              <a:r>
                <a:rPr lang="en-GB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GB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en-GB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).  </a:t>
              </a:r>
              <a:endParaRPr lang="en-GB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7895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8136</TotalTime>
  <Words>953</Words>
  <Application>Microsoft Office PowerPoint</Application>
  <PresentationFormat>Custom</PresentationFormat>
  <Paragraphs>60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Prism 7</vt:lpstr>
      <vt:lpstr>Prism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Printed>2017-04-06T18:03:29Z</cp:lastPrinted>
</cp:coreProperties>
</file>