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640763" cy="11522075"/>
  <p:notesSz cx="6858000" cy="9144000"/>
  <p:defaultTextStyle>
    <a:defPPr>
      <a:defRPr lang="fr-FR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20" d="100"/>
          <a:sy n="120" d="100"/>
        </p:scale>
        <p:origin x="-1650" y="948"/>
      </p:cViewPr>
      <p:guideLst>
        <p:guide orient="horz" pos="3629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16.03.03%20ZARA%20ABETA%20TREM2\2016.03.03%20-%20western%20blot%20cortex%20et%20hippo%20souris%20ARA%20Abeta%20-%20TREM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16.03.03%20ZARA%20ABETA%20TREM2\2016.03.03%20-%20western%20blot%20cortex%20et%20hippo%20souris%20ARA%20Abeta%20-%20TREM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685491088231111"/>
          <c:y val="6.2708151064450282E-2"/>
          <c:w val="0.74279596667331793"/>
          <c:h val="0.786937153689122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HIPPOCAMPE!$E$26:$E$29</c:f>
                <c:numCache>
                  <c:formatCode>General</c:formatCode>
                  <c:ptCount val="4"/>
                  <c:pt idx="0">
                    <c:v>9.2758863894385915</c:v>
                  </c:pt>
                  <c:pt idx="1">
                    <c:v>11.024262474287113</c:v>
                  </c:pt>
                  <c:pt idx="2">
                    <c:v>7.8816729489043862</c:v>
                  </c:pt>
                  <c:pt idx="3">
                    <c:v>4.3261388083874683</c:v>
                  </c:pt>
                </c:numCache>
              </c:numRef>
            </c:plus>
            <c:minus>
              <c:numRef>
                <c:f>HIPPOCAMPE!$E$26:$E$29</c:f>
                <c:numCache>
                  <c:formatCode>General</c:formatCode>
                  <c:ptCount val="4"/>
                  <c:pt idx="0">
                    <c:v>9.2758863894385915</c:v>
                  </c:pt>
                  <c:pt idx="1">
                    <c:v>11.024262474287113</c:v>
                  </c:pt>
                  <c:pt idx="2">
                    <c:v>7.8816729489043862</c:v>
                  </c:pt>
                  <c:pt idx="3">
                    <c:v>4.3261388083874683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HIPPOCAMPE!$C$26:$C$29</c:f>
              <c:strCache>
                <c:ptCount val="4"/>
                <c:pt idx="0">
                  <c:v>NaCl</c:v>
                </c:pt>
                <c:pt idx="1">
                  <c:v>Aβ</c:v>
                </c:pt>
                <c:pt idx="2">
                  <c:v>NaCl</c:v>
                </c:pt>
                <c:pt idx="3">
                  <c:v>Aβ</c:v>
                </c:pt>
              </c:strCache>
            </c:strRef>
          </c:cat>
          <c:val>
            <c:numRef>
              <c:f>HIPPOCAMPE!$D$26:$D$29</c:f>
              <c:numCache>
                <c:formatCode>General</c:formatCode>
                <c:ptCount val="4"/>
                <c:pt idx="0">
                  <c:v>100</c:v>
                </c:pt>
                <c:pt idx="1">
                  <c:v>91.841279658560069</c:v>
                </c:pt>
                <c:pt idx="2">
                  <c:v>97.705185987279535</c:v>
                </c:pt>
                <c:pt idx="3">
                  <c:v>95.110164178760996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634688"/>
        <c:axId val="195265664"/>
      </c:barChart>
      <c:catAx>
        <c:axId val="17763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5265664"/>
        <c:crosses val="autoZero"/>
        <c:auto val="1"/>
        <c:lblAlgn val="ctr"/>
        <c:lblOffset val="100"/>
        <c:noMultiLvlLbl val="0"/>
      </c:catAx>
      <c:valAx>
        <c:axId val="1952656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800" dirty="0">
                    <a:solidFill>
                      <a:schemeClr val="tx1"/>
                    </a:solidFill>
                  </a:rPr>
                  <a:t>TREM-2/</a:t>
                </a:r>
                <a:r>
                  <a:rPr lang="el-GR" sz="1800" dirty="0">
                    <a:solidFill>
                      <a:schemeClr val="tx1"/>
                    </a:solidFill>
                  </a:rPr>
                  <a:t>β</a:t>
                </a:r>
                <a:r>
                  <a:rPr lang="fr-FR" sz="1800" dirty="0" smtClean="0">
                    <a:solidFill>
                      <a:schemeClr val="tx1"/>
                    </a:solidFill>
                  </a:rPr>
                  <a:t>-tubuline (% of the control)</a:t>
                </a:r>
                <a:endParaRPr lang="fr-FR" sz="180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77634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both"/>
            <c:errValType val="cust"/>
            <c:noEndCap val="0"/>
            <c:plus>
              <c:numRef>
                <c:f>CORTEX!$E$26:$E$29</c:f>
                <c:numCache>
                  <c:formatCode>General</c:formatCode>
                  <c:ptCount val="4"/>
                  <c:pt idx="0">
                    <c:v>3.3084447726066859</c:v>
                  </c:pt>
                  <c:pt idx="1">
                    <c:v>7.3750104596885038</c:v>
                  </c:pt>
                  <c:pt idx="2">
                    <c:v>7.8728014413007505</c:v>
                  </c:pt>
                  <c:pt idx="3">
                    <c:v>8.5462345398342148</c:v>
                  </c:pt>
                </c:numCache>
              </c:numRef>
            </c:plus>
            <c:minus>
              <c:numRef>
                <c:f>CORTEX!$E$26:$E$29</c:f>
                <c:numCache>
                  <c:formatCode>General</c:formatCode>
                  <c:ptCount val="4"/>
                  <c:pt idx="0">
                    <c:v>3.3084447726066859</c:v>
                  </c:pt>
                  <c:pt idx="1">
                    <c:v>7.3750104596885038</c:v>
                  </c:pt>
                  <c:pt idx="2">
                    <c:v>7.8728014413007505</c:v>
                  </c:pt>
                  <c:pt idx="3">
                    <c:v>8.5462345398342148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HIPPOCAMPE!$C$26:$C$29</c:f>
              <c:strCache>
                <c:ptCount val="4"/>
                <c:pt idx="0">
                  <c:v>NaCl</c:v>
                </c:pt>
                <c:pt idx="1">
                  <c:v>Aβ</c:v>
                </c:pt>
                <c:pt idx="2">
                  <c:v>NaCl</c:v>
                </c:pt>
                <c:pt idx="3">
                  <c:v>Aβ</c:v>
                </c:pt>
              </c:strCache>
            </c:strRef>
          </c:cat>
          <c:val>
            <c:numRef>
              <c:f>CORTEX!$D$26:$D$29</c:f>
              <c:numCache>
                <c:formatCode>General</c:formatCode>
                <c:ptCount val="4"/>
                <c:pt idx="0">
                  <c:v>100</c:v>
                </c:pt>
                <c:pt idx="1">
                  <c:v>108.48432111531072</c:v>
                </c:pt>
                <c:pt idx="2">
                  <c:v>86.289537527657444</c:v>
                </c:pt>
                <c:pt idx="3">
                  <c:v>89.771982192417639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499904"/>
        <c:axId val="195501440"/>
      </c:barChart>
      <c:catAx>
        <c:axId val="195499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5501440"/>
        <c:crosses val="autoZero"/>
        <c:auto val="1"/>
        <c:lblAlgn val="ctr"/>
        <c:lblOffset val="100"/>
        <c:noMultiLvlLbl val="0"/>
      </c:catAx>
      <c:valAx>
        <c:axId val="195501440"/>
        <c:scaling>
          <c:orientation val="minMax"/>
          <c:max val="1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800" dirty="0">
                    <a:solidFill>
                      <a:schemeClr val="tx1"/>
                    </a:solidFill>
                  </a:rPr>
                  <a:t>TREM-2/</a:t>
                </a:r>
                <a:r>
                  <a:rPr lang="el-GR" sz="1800" dirty="0">
                    <a:solidFill>
                      <a:schemeClr val="tx1"/>
                    </a:solidFill>
                  </a:rPr>
                  <a:t>β</a:t>
                </a:r>
                <a:r>
                  <a:rPr lang="fr-FR" sz="1800" dirty="0" smtClean="0">
                    <a:solidFill>
                      <a:schemeClr val="tx1"/>
                    </a:solidFill>
                  </a:rPr>
                  <a:t>-tubuline (% of the control)</a:t>
                </a:r>
                <a:endParaRPr lang="fr-FR" sz="18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8.3333333333333332E-3"/>
              <c:y val="0.111531423155438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954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8057" y="3579313"/>
            <a:ext cx="7344649" cy="246977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96115" y="6529176"/>
            <a:ext cx="6048534" cy="29445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10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52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698414" y="616112"/>
            <a:ext cx="1458129" cy="1310636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24029" y="616112"/>
            <a:ext cx="4230374" cy="1310636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2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6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561" y="7404001"/>
            <a:ext cx="7344649" cy="228841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561" y="4883548"/>
            <a:ext cx="7344649" cy="2520453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175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4029" y="3584646"/>
            <a:ext cx="2844251" cy="10137827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312293" y="3584646"/>
            <a:ext cx="2844251" cy="10137827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63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038" y="461417"/>
            <a:ext cx="7776687" cy="1920346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39" y="2579132"/>
            <a:ext cx="3817838" cy="107485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32039" y="3653991"/>
            <a:ext cx="3817838" cy="663853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389389" y="2579132"/>
            <a:ext cx="3819337" cy="107485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389389" y="3653991"/>
            <a:ext cx="3819337" cy="663853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10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85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54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039" y="458750"/>
            <a:ext cx="2842752" cy="195235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78298" y="458750"/>
            <a:ext cx="4830427" cy="983377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32039" y="2411102"/>
            <a:ext cx="2842752" cy="7881421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080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3650" y="8065453"/>
            <a:ext cx="5184458" cy="95217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693650" y="1029518"/>
            <a:ext cx="5184458" cy="6913245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93650" y="9017626"/>
            <a:ext cx="5184458" cy="1352242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66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2038" y="461417"/>
            <a:ext cx="7776687" cy="1920346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2038" y="2688486"/>
            <a:ext cx="7776687" cy="7604036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32038" y="10679258"/>
            <a:ext cx="2016178" cy="613443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D1B57-FC32-4E72-876B-564D10F1177D}" type="datetimeFigureOut">
              <a:rPr lang="fr-FR" smtClean="0"/>
              <a:t>28/07/2017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952261" y="10679258"/>
            <a:ext cx="2736242" cy="613443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192547" y="10679258"/>
            <a:ext cx="2016178" cy="613443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88C11-7D00-47DC-8B56-9C3F9D73FB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71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ZoneTexte 62"/>
          <p:cNvSpPr txBox="1"/>
          <p:nvPr/>
        </p:nvSpPr>
        <p:spPr>
          <a:xfrm>
            <a:off x="0" y="0"/>
            <a:ext cx="33829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Additional</a:t>
            </a:r>
            <a:r>
              <a:rPr lang="fr-FR" sz="1200" dirty="0" smtClean="0"/>
              <a:t> File 8, Thomas MH </a:t>
            </a:r>
            <a:r>
              <a:rPr lang="fr-FR" sz="1200" i="1" dirty="0" smtClean="0"/>
              <a:t>et al.</a:t>
            </a:r>
            <a:r>
              <a:rPr lang="fr-FR" sz="1200" dirty="0" smtClean="0"/>
              <a:t>, </a:t>
            </a:r>
            <a:r>
              <a:rPr lang="fr-FR" sz="1200" dirty="0" err="1" smtClean="0"/>
              <a:t>revised</a:t>
            </a:r>
            <a:r>
              <a:rPr lang="fr-FR" sz="1200" dirty="0" smtClean="0"/>
              <a:t> version</a:t>
            </a:r>
            <a:endParaRPr lang="fr-FR" sz="1200" dirty="0"/>
          </a:p>
        </p:txBody>
      </p:sp>
      <p:grpSp>
        <p:nvGrpSpPr>
          <p:cNvPr id="2" name="Groupe 1"/>
          <p:cNvGrpSpPr/>
          <p:nvPr/>
        </p:nvGrpSpPr>
        <p:grpSpPr>
          <a:xfrm>
            <a:off x="-72107" y="2242947"/>
            <a:ext cx="8784976" cy="4886242"/>
            <a:chOff x="-72107" y="2242947"/>
            <a:chExt cx="8784976" cy="4886242"/>
          </a:xfrm>
        </p:grpSpPr>
        <p:graphicFrame>
          <p:nvGraphicFramePr>
            <p:cNvPr id="66" name="Graphique 6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99144984"/>
                </p:ext>
              </p:extLst>
            </p:nvPr>
          </p:nvGraphicFramePr>
          <p:xfrm>
            <a:off x="4528234" y="4171617"/>
            <a:ext cx="4184635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7" name="Graphique 6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2828241"/>
                </p:ext>
              </p:extLst>
            </p:nvPr>
          </p:nvGraphicFramePr>
          <p:xfrm>
            <a:off x="93597" y="4099755"/>
            <a:ext cx="4211853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8" name="ZoneTexte 67"/>
            <p:cNvSpPr txBox="1"/>
            <p:nvPr/>
          </p:nvSpPr>
          <p:spPr>
            <a:xfrm>
              <a:off x="4741526" y="2247814"/>
              <a:ext cx="3002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B</a:t>
              </a:r>
              <a:endParaRPr lang="fr-FR" sz="1600" b="1" dirty="0"/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45245" y="2242947"/>
              <a:ext cx="212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/>
                <a:t>A</a:t>
              </a:r>
            </a:p>
          </p:txBody>
        </p:sp>
        <p:sp>
          <p:nvSpPr>
            <p:cNvPr id="70" name="ZoneTexte 69"/>
            <p:cNvSpPr txBox="1"/>
            <p:nvPr/>
          </p:nvSpPr>
          <p:spPr>
            <a:xfrm>
              <a:off x="3213124" y="2682707"/>
              <a:ext cx="7252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</a:t>
              </a:r>
              <a:r>
                <a:rPr lang="el-GR" sz="1600" dirty="0" smtClean="0">
                  <a:latin typeface="Calibri" panose="020F0502020204030204" pitchFamily="34" charset="0"/>
                </a:rPr>
                <a:t>β</a:t>
              </a:r>
              <a:r>
                <a:rPr lang="fr-FR" sz="1600" baseline="-25000" dirty="0" smtClean="0">
                  <a:latin typeface="Calibri" panose="020F0502020204030204" pitchFamily="34" charset="0"/>
                </a:rPr>
                <a:t>42</a:t>
              </a:r>
              <a:endParaRPr lang="fr-FR" sz="1600" baseline="-25000" dirty="0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415986" y="2674750"/>
              <a:ext cx="7196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err="1" smtClean="0"/>
                <a:t>NaCl</a:t>
              </a:r>
              <a:endParaRPr lang="fr-FR" sz="1600" dirty="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1635893" y="2682707"/>
              <a:ext cx="7025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</a:t>
              </a:r>
              <a:r>
                <a:rPr lang="el-GR" sz="1600" dirty="0" smtClean="0">
                  <a:latin typeface="Calibri" panose="020F0502020204030204" pitchFamily="34" charset="0"/>
                </a:rPr>
                <a:t>β</a:t>
              </a:r>
              <a:r>
                <a:rPr lang="fr-FR" sz="1600" baseline="-25000" dirty="0" smtClean="0">
                  <a:latin typeface="Calibri" panose="020F0502020204030204" pitchFamily="34" charset="0"/>
                </a:rPr>
                <a:t>42</a:t>
              </a:r>
              <a:endParaRPr lang="fr-FR" sz="1600" baseline="-250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820456" y="2676696"/>
              <a:ext cx="7152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err="1" smtClean="0"/>
                <a:t>NaCl</a:t>
              </a:r>
              <a:endParaRPr lang="fr-FR" sz="1600" dirty="0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884254" y="2388344"/>
              <a:ext cx="13925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OLE </a:t>
              </a:r>
              <a:r>
                <a:rPr lang="fr-FR" sz="1600" dirty="0" err="1" smtClean="0"/>
                <a:t>diet</a:t>
              </a:r>
              <a:endParaRPr lang="fr-FR" sz="16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2447069" y="2388343"/>
              <a:ext cx="13944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ARA </a:t>
              </a:r>
              <a:r>
                <a:rPr lang="fr-FR" sz="1600" dirty="0" err="1" smtClean="0"/>
                <a:t>diet</a:t>
              </a:r>
              <a:endParaRPr lang="fr-FR" sz="1600" dirty="0"/>
            </a:p>
          </p:txBody>
        </p:sp>
        <p:cxnSp>
          <p:nvCxnSpPr>
            <p:cNvPr id="76" name="Connecteur droit avec flèche 75"/>
            <p:cNvCxnSpPr/>
            <p:nvPr/>
          </p:nvCxnSpPr>
          <p:spPr>
            <a:xfrm>
              <a:off x="820456" y="3018515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avec flèche 76"/>
            <p:cNvCxnSpPr/>
            <p:nvPr/>
          </p:nvCxnSpPr>
          <p:spPr>
            <a:xfrm>
              <a:off x="1618850" y="3023457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avec flèche 77"/>
            <p:cNvCxnSpPr/>
            <p:nvPr/>
          </p:nvCxnSpPr>
          <p:spPr>
            <a:xfrm>
              <a:off x="2415987" y="3018515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avec flèche 78"/>
            <p:cNvCxnSpPr/>
            <p:nvPr/>
          </p:nvCxnSpPr>
          <p:spPr>
            <a:xfrm>
              <a:off x="3218725" y="3018515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ZoneTexte 79"/>
            <p:cNvSpPr txBox="1"/>
            <p:nvPr/>
          </p:nvSpPr>
          <p:spPr>
            <a:xfrm>
              <a:off x="7864179" y="2683524"/>
              <a:ext cx="7252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</a:t>
              </a:r>
              <a:r>
                <a:rPr lang="el-GR" sz="1600" dirty="0" smtClean="0">
                  <a:latin typeface="Calibri" panose="020F0502020204030204" pitchFamily="34" charset="0"/>
                </a:rPr>
                <a:t>β</a:t>
              </a:r>
              <a:r>
                <a:rPr lang="fr-FR" sz="1600" baseline="-25000" dirty="0" smtClean="0">
                  <a:latin typeface="Calibri" panose="020F0502020204030204" pitchFamily="34" charset="0"/>
                </a:rPr>
                <a:t>42</a:t>
              </a:r>
              <a:endParaRPr lang="fr-FR" sz="1600" baseline="-25000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7067041" y="2675567"/>
              <a:ext cx="7196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err="1" smtClean="0"/>
                <a:t>NaCl</a:t>
              </a:r>
              <a:endParaRPr lang="fr-FR" sz="1600" dirty="0"/>
            </a:p>
          </p:txBody>
        </p:sp>
        <p:sp>
          <p:nvSpPr>
            <p:cNvPr id="82" name="ZoneTexte 81"/>
            <p:cNvSpPr txBox="1"/>
            <p:nvPr/>
          </p:nvSpPr>
          <p:spPr>
            <a:xfrm>
              <a:off x="6286948" y="2683524"/>
              <a:ext cx="7025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</a:t>
              </a:r>
              <a:r>
                <a:rPr lang="el-GR" sz="1600" dirty="0" smtClean="0">
                  <a:latin typeface="Calibri" panose="020F0502020204030204" pitchFamily="34" charset="0"/>
                </a:rPr>
                <a:t>β</a:t>
              </a:r>
              <a:r>
                <a:rPr lang="fr-FR" sz="1600" baseline="-25000" dirty="0" smtClean="0">
                  <a:latin typeface="Calibri" panose="020F0502020204030204" pitchFamily="34" charset="0"/>
                </a:rPr>
                <a:t>42</a:t>
              </a:r>
              <a:endParaRPr lang="fr-FR" sz="1600" baseline="-25000" dirty="0"/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5471511" y="2677636"/>
              <a:ext cx="71529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err="1" smtClean="0"/>
                <a:t>NaCl</a:t>
              </a:r>
              <a:endParaRPr lang="fr-FR" sz="1600" dirty="0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5535309" y="2389280"/>
              <a:ext cx="13925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OLE </a:t>
              </a:r>
              <a:r>
                <a:rPr lang="fr-FR" sz="1600" dirty="0" err="1" smtClean="0"/>
                <a:t>diet</a:t>
              </a:r>
              <a:endParaRPr lang="fr-FR" sz="1600" dirty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7098124" y="2389279"/>
              <a:ext cx="13944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 smtClean="0"/>
                <a:t>ARA </a:t>
              </a:r>
              <a:r>
                <a:rPr lang="fr-FR" sz="1600" dirty="0" err="1" smtClean="0"/>
                <a:t>diet</a:t>
              </a:r>
              <a:endParaRPr lang="fr-FR" sz="1600" dirty="0"/>
            </a:p>
          </p:txBody>
        </p:sp>
        <p:cxnSp>
          <p:nvCxnSpPr>
            <p:cNvPr id="86" name="Connecteur droit avec flèche 85"/>
            <p:cNvCxnSpPr/>
            <p:nvPr/>
          </p:nvCxnSpPr>
          <p:spPr>
            <a:xfrm>
              <a:off x="5471511" y="3020834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avec flèche 86"/>
            <p:cNvCxnSpPr/>
            <p:nvPr/>
          </p:nvCxnSpPr>
          <p:spPr>
            <a:xfrm>
              <a:off x="6269904" y="3018327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/>
            <p:nvPr/>
          </p:nvCxnSpPr>
          <p:spPr>
            <a:xfrm>
              <a:off x="7067042" y="3020834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avec flèche 88"/>
            <p:cNvCxnSpPr/>
            <p:nvPr/>
          </p:nvCxnSpPr>
          <p:spPr>
            <a:xfrm>
              <a:off x="7869780" y="3018327"/>
              <a:ext cx="7196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oupe 89"/>
            <p:cNvGrpSpPr/>
            <p:nvPr/>
          </p:nvGrpSpPr>
          <p:grpSpPr>
            <a:xfrm>
              <a:off x="5525123" y="6508645"/>
              <a:ext cx="2981107" cy="620544"/>
              <a:chOff x="4691980" y="2795547"/>
              <a:chExt cx="2981107" cy="620544"/>
            </a:xfrm>
          </p:grpSpPr>
          <p:sp>
            <p:nvSpPr>
              <p:cNvPr id="118" name="ZoneTexte 117"/>
              <p:cNvSpPr txBox="1"/>
              <p:nvPr/>
            </p:nvSpPr>
            <p:spPr>
              <a:xfrm>
                <a:off x="4741510" y="2800169"/>
                <a:ext cx="57113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err="1" smtClean="0"/>
                  <a:t>NaCl</a:t>
                </a:r>
                <a:endParaRPr lang="fr-FR" sz="1600" dirty="0"/>
              </a:p>
            </p:txBody>
          </p:sp>
          <p:sp>
            <p:nvSpPr>
              <p:cNvPr id="119" name="ZoneTexte 118"/>
              <p:cNvSpPr txBox="1"/>
              <p:nvPr/>
            </p:nvSpPr>
            <p:spPr>
              <a:xfrm>
                <a:off x="6305201" y="2798223"/>
                <a:ext cx="57113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err="1" smtClean="0"/>
                  <a:t>NaCl</a:t>
                </a:r>
                <a:endParaRPr lang="fr-FR" sz="1600" dirty="0"/>
              </a:p>
            </p:txBody>
          </p:sp>
          <p:sp>
            <p:nvSpPr>
              <p:cNvPr id="120" name="ZoneTexte 119"/>
              <p:cNvSpPr txBox="1"/>
              <p:nvPr/>
            </p:nvSpPr>
            <p:spPr>
              <a:xfrm>
                <a:off x="5532561" y="2795547"/>
                <a:ext cx="57113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</a:t>
                </a:r>
                <a:r>
                  <a:rPr lang="el-GR" sz="1600" dirty="0" smtClean="0">
                    <a:latin typeface="Calibri" panose="020F0502020204030204" pitchFamily="34" charset="0"/>
                  </a:rPr>
                  <a:t>β</a:t>
                </a:r>
                <a:r>
                  <a:rPr lang="fr-FR" sz="1600" baseline="-25000" dirty="0" smtClean="0">
                    <a:latin typeface="Calibri" panose="020F0502020204030204" pitchFamily="34" charset="0"/>
                  </a:rPr>
                  <a:t>42</a:t>
                </a:r>
                <a:endParaRPr lang="fr-FR" sz="1600" baseline="-25000" dirty="0"/>
              </a:p>
            </p:txBody>
          </p:sp>
          <p:sp>
            <p:nvSpPr>
              <p:cNvPr id="121" name="ZoneTexte 120"/>
              <p:cNvSpPr txBox="1"/>
              <p:nvPr/>
            </p:nvSpPr>
            <p:spPr>
              <a:xfrm>
                <a:off x="7101952" y="2795547"/>
                <a:ext cx="57113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</a:t>
                </a:r>
                <a:r>
                  <a:rPr lang="el-GR" sz="1600" dirty="0" smtClean="0">
                    <a:latin typeface="Calibri" panose="020F0502020204030204" pitchFamily="34" charset="0"/>
                  </a:rPr>
                  <a:t>β</a:t>
                </a:r>
                <a:r>
                  <a:rPr lang="fr-FR" sz="1600" baseline="-25000" dirty="0" smtClean="0">
                    <a:latin typeface="Calibri" panose="020F0502020204030204" pitchFamily="34" charset="0"/>
                  </a:rPr>
                  <a:t>42</a:t>
                </a:r>
                <a:endParaRPr lang="fr-FR" sz="1600" baseline="-25000" dirty="0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691980" y="3077537"/>
                <a:ext cx="13925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OLE </a:t>
                </a:r>
                <a:r>
                  <a:rPr lang="fr-FR" sz="1600" dirty="0" err="1" smtClean="0"/>
                  <a:t>diet</a:t>
                </a:r>
                <a:endParaRPr lang="fr-FR" sz="1600" dirty="0"/>
              </a:p>
            </p:txBody>
          </p:sp>
          <p:sp>
            <p:nvSpPr>
              <p:cNvPr id="123" name="ZoneTexte 122"/>
              <p:cNvSpPr txBox="1"/>
              <p:nvPr/>
            </p:nvSpPr>
            <p:spPr>
              <a:xfrm>
                <a:off x="6254795" y="3077536"/>
                <a:ext cx="13944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ARA </a:t>
                </a:r>
                <a:r>
                  <a:rPr lang="fr-FR" sz="1600" dirty="0" err="1" smtClean="0"/>
                  <a:t>diet</a:t>
                </a:r>
                <a:endParaRPr lang="fr-FR" sz="1600" dirty="0"/>
              </a:p>
            </p:txBody>
          </p:sp>
          <p:cxnSp>
            <p:nvCxnSpPr>
              <p:cNvPr id="124" name="Connecteur droit 123"/>
              <p:cNvCxnSpPr/>
              <p:nvPr/>
            </p:nvCxnSpPr>
            <p:spPr>
              <a:xfrm>
                <a:off x="4848980" y="3092848"/>
                <a:ext cx="11058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/>
              <p:cNvCxnSpPr/>
              <p:nvPr/>
            </p:nvCxnSpPr>
            <p:spPr>
              <a:xfrm>
                <a:off x="6413937" y="3092848"/>
                <a:ext cx="11058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e 90"/>
            <p:cNvGrpSpPr/>
            <p:nvPr/>
          </p:nvGrpSpPr>
          <p:grpSpPr>
            <a:xfrm>
              <a:off x="1074537" y="6507493"/>
              <a:ext cx="2989609" cy="611074"/>
              <a:chOff x="994974" y="3182538"/>
              <a:chExt cx="2989609" cy="611074"/>
            </a:xfrm>
          </p:grpSpPr>
          <p:sp>
            <p:nvSpPr>
              <p:cNvPr id="110" name="ZoneTexte 109"/>
              <p:cNvSpPr txBox="1"/>
              <p:nvPr/>
            </p:nvSpPr>
            <p:spPr>
              <a:xfrm>
                <a:off x="1020440" y="3182538"/>
                <a:ext cx="61896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err="1" smtClean="0"/>
                  <a:t>NaCl</a:t>
                </a:r>
                <a:endParaRPr lang="fr-FR" sz="1600" dirty="0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2585747" y="3194240"/>
                <a:ext cx="61896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err="1" smtClean="0"/>
                  <a:t>NaCl</a:t>
                </a:r>
                <a:endParaRPr lang="fr-FR" sz="1600" dirty="0"/>
              </a:p>
            </p:txBody>
          </p:sp>
          <p:sp>
            <p:nvSpPr>
              <p:cNvPr id="112" name="ZoneTexte 111"/>
              <p:cNvSpPr txBox="1"/>
              <p:nvPr/>
            </p:nvSpPr>
            <p:spPr>
              <a:xfrm>
                <a:off x="1799459" y="3191564"/>
                <a:ext cx="61896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</a:t>
                </a:r>
                <a:r>
                  <a:rPr lang="el-GR" sz="1600" dirty="0" smtClean="0">
                    <a:latin typeface="Calibri" panose="020F0502020204030204" pitchFamily="34" charset="0"/>
                  </a:rPr>
                  <a:t>β</a:t>
                </a:r>
                <a:r>
                  <a:rPr lang="fr-FR" sz="1600" baseline="-25000" dirty="0" smtClean="0">
                    <a:latin typeface="Calibri" panose="020F0502020204030204" pitchFamily="34" charset="0"/>
                  </a:rPr>
                  <a:t>42</a:t>
                </a:r>
                <a:endParaRPr lang="fr-FR" sz="1600" baseline="-25000" dirty="0"/>
              </a:p>
            </p:txBody>
          </p:sp>
          <p:sp>
            <p:nvSpPr>
              <p:cNvPr id="113" name="ZoneTexte 112"/>
              <p:cNvSpPr txBox="1"/>
              <p:nvPr/>
            </p:nvSpPr>
            <p:spPr>
              <a:xfrm>
                <a:off x="3365618" y="3191564"/>
                <a:ext cx="61896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</a:t>
                </a:r>
                <a:r>
                  <a:rPr lang="el-GR" sz="1600" dirty="0" smtClean="0">
                    <a:latin typeface="Calibri" panose="020F0502020204030204" pitchFamily="34" charset="0"/>
                  </a:rPr>
                  <a:t>β</a:t>
                </a:r>
                <a:r>
                  <a:rPr lang="fr-FR" sz="1600" baseline="-25000" dirty="0" smtClean="0">
                    <a:latin typeface="Calibri" panose="020F0502020204030204" pitchFamily="34" charset="0"/>
                  </a:rPr>
                  <a:t>42</a:t>
                </a:r>
                <a:endParaRPr lang="fr-FR" sz="1600" baseline="-25000" dirty="0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994974" y="3455058"/>
                <a:ext cx="13925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OLE </a:t>
                </a:r>
                <a:r>
                  <a:rPr lang="fr-FR" sz="1600" dirty="0" err="1" smtClean="0"/>
                  <a:t>diet</a:t>
                </a:r>
                <a:endParaRPr lang="fr-FR" sz="1600" dirty="0"/>
              </a:p>
            </p:txBody>
          </p:sp>
          <p:sp>
            <p:nvSpPr>
              <p:cNvPr id="115" name="ZoneTexte 114"/>
              <p:cNvSpPr txBox="1"/>
              <p:nvPr/>
            </p:nvSpPr>
            <p:spPr>
              <a:xfrm>
                <a:off x="2557789" y="3455057"/>
                <a:ext cx="139445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dirty="0" smtClean="0"/>
                  <a:t>ARA </a:t>
                </a:r>
                <a:r>
                  <a:rPr lang="fr-FR" sz="1600" dirty="0" err="1" smtClean="0"/>
                  <a:t>diet</a:t>
                </a:r>
                <a:endParaRPr lang="fr-FR" sz="1600" dirty="0"/>
              </a:p>
            </p:txBody>
          </p:sp>
          <p:cxnSp>
            <p:nvCxnSpPr>
              <p:cNvPr id="116" name="Connecteur droit 115"/>
              <p:cNvCxnSpPr/>
              <p:nvPr/>
            </p:nvCxnSpPr>
            <p:spPr>
              <a:xfrm>
                <a:off x="1138326" y="3482401"/>
                <a:ext cx="11058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>
                <a:off x="2703283" y="3482401"/>
                <a:ext cx="11058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e 91"/>
            <p:cNvGrpSpPr/>
            <p:nvPr/>
          </p:nvGrpSpPr>
          <p:grpSpPr>
            <a:xfrm>
              <a:off x="770266" y="3148392"/>
              <a:ext cx="3167832" cy="233072"/>
              <a:chOff x="2355276" y="1834324"/>
              <a:chExt cx="4197918" cy="277091"/>
            </a:xfrm>
          </p:grpSpPr>
          <p:pic>
            <p:nvPicPr>
              <p:cNvPr id="107" name="Image 106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000" t="10844" r="47120" b="85116"/>
              <a:stretch/>
            </p:blipFill>
            <p:spPr>
              <a:xfrm>
                <a:off x="2355276" y="1834324"/>
                <a:ext cx="2092034" cy="277091"/>
              </a:xfrm>
              <a:prstGeom prst="rect">
                <a:avLst/>
              </a:prstGeom>
            </p:spPr>
          </p:pic>
          <p:pic>
            <p:nvPicPr>
              <p:cNvPr id="108" name="Image 10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093" t="11248" r="29998" b="84914"/>
              <a:stretch/>
            </p:blipFill>
            <p:spPr>
              <a:xfrm>
                <a:off x="4488870" y="1834324"/>
                <a:ext cx="997528" cy="263236"/>
              </a:xfrm>
              <a:prstGeom prst="rect">
                <a:avLst/>
              </a:prstGeom>
            </p:spPr>
          </p:pic>
          <p:pic>
            <p:nvPicPr>
              <p:cNvPr id="109" name="Image 108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759" t="11248" r="13029" b="84914"/>
              <a:stretch/>
            </p:blipFill>
            <p:spPr>
              <a:xfrm>
                <a:off x="5527958" y="1834324"/>
                <a:ext cx="1025236" cy="263236"/>
              </a:xfrm>
              <a:prstGeom prst="rect">
                <a:avLst/>
              </a:prstGeom>
            </p:spPr>
          </p:pic>
        </p:grpSp>
        <p:grpSp>
          <p:nvGrpSpPr>
            <p:cNvPr id="93" name="Groupe 92"/>
            <p:cNvGrpSpPr/>
            <p:nvPr/>
          </p:nvGrpSpPr>
          <p:grpSpPr>
            <a:xfrm>
              <a:off x="770267" y="3462804"/>
              <a:ext cx="3167832" cy="221668"/>
              <a:chOff x="2355277" y="2470196"/>
              <a:chExt cx="4156361" cy="286860"/>
            </a:xfrm>
          </p:grpSpPr>
          <p:pic>
            <p:nvPicPr>
              <p:cNvPr id="104" name="Image 103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333" t="28485" r="49282" b="65826"/>
              <a:stretch/>
            </p:blipFill>
            <p:spPr>
              <a:xfrm>
                <a:off x="2355277" y="2470196"/>
                <a:ext cx="2119742" cy="286860"/>
              </a:xfrm>
              <a:prstGeom prst="rect">
                <a:avLst/>
              </a:prstGeom>
            </p:spPr>
          </p:pic>
          <p:pic>
            <p:nvPicPr>
              <p:cNvPr id="105" name="Image 104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277" t="28484" r="33336" b="65827"/>
              <a:stretch/>
            </p:blipFill>
            <p:spPr>
              <a:xfrm>
                <a:off x="4475019" y="2470196"/>
                <a:ext cx="983673" cy="286860"/>
              </a:xfrm>
              <a:prstGeom prst="rect">
                <a:avLst/>
              </a:prstGeom>
            </p:spPr>
          </p:pic>
          <p:pic>
            <p:nvPicPr>
              <p:cNvPr id="106" name="Image 10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223" t="28950" r="16659" b="66377"/>
              <a:stretch/>
            </p:blipFill>
            <p:spPr>
              <a:xfrm>
                <a:off x="5458692" y="2495862"/>
                <a:ext cx="1052946" cy="235527"/>
              </a:xfrm>
              <a:prstGeom prst="rect">
                <a:avLst/>
              </a:prstGeom>
            </p:spPr>
          </p:pic>
        </p:grpSp>
        <p:grpSp>
          <p:nvGrpSpPr>
            <p:cNvPr id="94" name="Groupe 93"/>
            <p:cNvGrpSpPr/>
            <p:nvPr/>
          </p:nvGrpSpPr>
          <p:grpSpPr>
            <a:xfrm>
              <a:off x="5471228" y="3144017"/>
              <a:ext cx="3172114" cy="256107"/>
              <a:chOff x="2438400" y="3380508"/>
              <a:chExt cx="4156362" cy="221673"/>
            </a:xfrm>
          </p:grpSpPr>
          <p:pic>
            <p:nvPicPr>
              <p:cNvPr id="102" name="Image 10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173" t="74920" r="19858" b="22050"/>
              <a:stretch/>
            </p:blipFill>
            <p:spPr>
              <a:xfrm>
                <a:off x="5500253" y="3380508"/>
                <a:ext cx="1094509" cy="207819"/>
              </a:xfrm>
              <a:prstGeom prst="rect">
                <a:avLst/>
              </a:prstGeom>
            </p:spPr>
          </p:pic>
          <p:pic>
            <p:nvPicPr>
              <p:cNvPr id="103" name="Image 10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30" t="75526" r="37131" b="21242"/>
              <a:stretch/>
            </p:blipFill>
            <p:spPr>
              <a:xfrm>
                <a:off x="2438400" y="3380508"/>
                <a:ext cx="3103418" cy="221673"/>
              </a:xfrm>
              <a:prstGeom prst="rect">
                <a:avLst/>
              </a:prstGeom>
            </p:spPr>
          </p:pic>
        </p:grpSp>
        <p:grpSp>
          <p:nvGrpSpPr>
            <p:cNvPr id="95" name="Groupe 94"/>
            <p:cNvGrpSpPr/>
            <p:nvPr/>
          </p:nvGrpSpPr>
          <p:grpSpPr>
            <a:xfrm>
              <a:off x="5471228" y="3452756"/>
              <a:ext cx="3126246" cy="219847"/>
              <a:chOff x="2265225" y="4598181"/>
              <a:chExt cx="4329537" cy="223201"/>
            </a:xfrm>
          </p:grpSpPr>
          <p:pic>
            <p:nvPicPr>
              <p:cNvPr id="100" name="Image 99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90" t="60096" r="48645" b="34908"/>
              <a:stretch/>
            </p:blipFill>
            <p:spPr>
              <a:xfrm>
                <a:off x="2265225" y="4599709"/>
                <a:ext cx="3290448" cy="221673"/>
              </a:xfrm>
              <a:prstGeom prst="rect">
                <a:avLst/>
              </a:prstGeom>
            </p:spPr>
          </p:pic>
          <p:pic>
            <p:nvPicPr>
              <p:cNvPr id="101" name="Image 10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300" t="60113" r="32676" b="35235"/>
              <a:stretch/>
            </p:blipFill>
            <p:spPr>
              <a:xfrm>
                <a:off x="5514108" y="4598181"/>
                <a:ext cx="1080654" cy="223201"/>
              </a:xfrm>
              <a:prstGeom prst="rect">
                <a:avLst/>
              </a:prstGeom>
            </p:spPr>
          </p:pic>
        </p:grpSp>
        <p:sp>
          <p:nvSpPr>
            <p:cNvPr id="96" name="ZoneTexte 95"/>
            <p:cNvSpPr txBox="1"/>
            <p:nvPr/>
          </p:nvSpPr>
          <p:spPr>
            <a:xfrm>
              <a:off x="-72107" y="3430431"/>
              <a:ext cx="892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 smtClean="0"/>
                <a:t> </a:t>
              </a:r>
              <a:r>
                <a:rPr lang="el-GR" sz="1400" dirty="0" smtClean="0">
                  <a:latin typeface="Calibri" panose="020F0502020204030204" pitchFamily="34" charset="0"/>
                </a:rPr>
                <a:t>β</a:t>
              </a:r>
              <a:r>
                <a:rPr lang="fr-FR" sz="1400" dirty="0" smtClean="0">
                  <a:latin typeface="Calibri" panose="020F0502020204030204" pitchFamily="34" charset="0"/>
                </a:rPr>
                <a:t>-</a:t>
              </a:r>
              <a:r>
                <a:rPr lang="fr-FR" sz="1400" dirty="0" err="1" smtClean="0">
                  <a:latin typeface="Calibri" panose="020F0502020204030204" pitchFamily="34" charset="0"/>
                </a:rPr>
                <a:t>tubulin</a:t>
              </a:r>
              <a:endParaRPr lang="fr-FR" sz="1400" dirty="0"/>
            </a:p>
          </p:txBody>
        </p:sp>
        <p:sp>
          <p:nvSpPr>
            <p:cNvPr id="97" name="ZoneTexte 96"/>
            <p:cNvSpPr txBox="1"/>
            <p:nvPr/>
          </p:nvSpPr>
          <p:spPr>
            <a:xfrm>
              <a:off x="4597884" y="3430431"/>
              <a:ext cx="892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 smtClean="0"/>
                <a:t> </a:t>
              </a:r>
              <a:r>
                <a:rPr lang="el-GR" sz="1400" dirty="0" smtClean="0">
                  <a:latin typeface="Calibri" panose="020F0502020204030204" pitchFamily="34" charset="0"/>
                </a:rPr>
                <a:t>β</a:t>
              </a:r>
              <a:r>
                <a:rPr lang="fr-FR" sz="1400" dirty="0" smtClean="0">
                  <a:latin typeface="Calibri" panose="020F0502020204030204" pitchFamily="34" charset="0"/>
                </a:rPr>
                <a:t>-</a:t>
              </a:r>
              <a:r>
                <a:rPr lang="fr-FR" sz="1400" dirty="0" err="1" smtClean="0">
                  <a:latin typeface="Calibri" panose="020F0502020204030204" pitchFamily="34" charset="0"/>
                </a:rPr>
                <a:t>tubulin</a:t>
              </a:r>
              <a:endParaRPr lang="fr-FR" sz="1400" dirty="0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-60068" y="3101970"/>
              <a:ext cx="90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dirty="0" smtClean="0"/>
                <a:t>TREM-2</a:t>
              </a:r>
              <a:endParaRPr lang="fr-FR" sz="1400" dirty="0"/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4561190" y="3096850"/>
              <a:ext cx="902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smtClean="0"/>
                <a:t>TREM-2</a:t>
              </a:r>
              <a:endParaRPr lang="fr-FR" sz="1400" dirty="0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3888698" y="3179782"/>
              <a:ext cx="9749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latin typeface="Arial"/>
                  <a:cs typeface="Arial"/>
                </a:rPr>
                <a:t>◄28 kDa►</a:t>
              </a:r>
              <a:endParaRPr lang="fr-FR" sz="1200" dirty="0"/>
            </a:p>
          </p:txBody>
        </p:sp>
        <p:sp>
          <p:nvSpPr>
            <p:cNvPr id="126" name="ZoneTexte 125"/>
            <p:cNvSpPr txBox="1"/>
            <p:nvPr/>
          </p:nvSpPr>
          <p:spPr>
            <a:xfrm>
              <a:off x="4031922" y="3456781"/>
              <a:ext cx="6591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Arial"/>
                  <a:cs typeface="Arial"/>
                </a:rPr>
                <a:t>◄50►</a:t>
              </a:r>
            </a:p>
            <a:p>
              <a:pPr algn="ctr"/>
              <a:r>
                <a:rPr lang="fr-FR" sz="1200" dirty="0" smtClean="0">
                  <a:latin typeface="Arial"/>
                  <a:cs typeface="Arial"/>
                </a:rPr>
                <a:t>kDa</a:t>
              </a:r>
              <a:endParaRPr lang="fr-F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55071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93</Words>
  <Application>Microsoft Office PowerPoint</Application>
  <PresentationFormat>Personnalisé</PresentationFormat>
  <Paragraphs>36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Luc OLIVIER</dc:creator>
  <cp:lastModifiedBy>Jean Luc OLIVIER</cp:lastModifiedBy>
  <cp:revision>5</cp:revision>
  <dcterms:created xsi:type="dcterms:W3CDTF">2017-01-22T19:19:43Z</dcterms:created>
  <dcterms:modified xsi:type="dcterms:W3CDTF">2017-07-28T19:16:14Z</dcterms:modified>
</cp:coreProperties>
</file>