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4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3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48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94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57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98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49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83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92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9FC4-D09C-443F-BE82-9C185EC0F1E9}" type="datetimeFigureOut">
              <a:rPr lang="fr-FR" smtClean="0"/>
              <a:t>28/06/2017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7C023-09C5-4481-88CB-0C81ADDE1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28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2891689" y="1180909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Arc 81"/>
          <p:cNvSpPr/>
          <p:nvPr/>
        </p:nvSpPr>
        <p:spPr>
          <a:xfrm>
            <a:off x="7083308" y="4545550"/>
            <a:ext cx="3347938" cy="1462532"/>
          </a:xfrm>
          <a:prstGeom prst="arc">
            <a:avLst>
              <a:gd name="adj1" fmla="val 10824121"/>
              <a:gd name="adj2" fmla="val 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Arc 73"/>
          <p:cNvSpPr/>
          <p:nvPr/>
        </p:nvSpPr>
        <p:spPr>
          <a:xfrm>
            <a:off x="6520336" y="3730796"/>
            <a:ext cx="1620000" cy="510882"/>
          </a:xfrm>
          <a:prstGeom prst="arc">
            <a:avLst>
              <a:gd name="adj1" fmla="val 10824121"/>
              <a:gd name="adj2" fmla="val 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rc 14"/>
          <p:cNvSpPr/>
          <p:nvPr/>
        </p:nvSpPr>
        <p:spPr>
          <a:xfrm>
            <a:off x="4036337" y="3197041"/>
            <a:ext cx="6591600" cy="1578392"/>
          </a:xfrm>
          <a:prstGeom prst="arc">
            <a:avLst>
              <a:gd name="adj1" fmla="val 10824121"/>
              <a:gd name="adj2" fmla="val 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9" name="Connecteur droit 88"/>
          <p:cNvCxnSpPr/>
          <p:nvPr/>
        </p:nvCxnSpPr>
        <p:spPr>
          <a:xfrm>
            <a:off x="2891689" y="368580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 flipH="1">
            <a:off x="11535088" y="368580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386769" y="1186479"/>
            <a:ext cx="5698901" cy="810000"/>
          </a:xfrm>
          <a:prstGeom prst="rect">
            <a:avLst/>
          </a:prstGeom>
          <a:pattFill prst="wd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4036336" y="3983634"/>
            <a:ext cx="2484000" cy="468000"/>
          </a:xfrm>
          <a:prstGeom prst="rect">
            <a:avLst/>
          </a:prstGeom>
          <a:pattFill prst="wd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>
            <a:off x="8142994" y="3979760"/>
            <a:ext cx="2484000" cy="468000"/>
          </a:xfrm>
          <a:prstGeom prst="rect">
            <a:avLst/>
          </a:prstGeom>
          <a:pattFill prst="wdDn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7553542" y="5275968"/>
            <a:ext cx="2882512" cy="468000"/>
          </a:xfrm>
          <a:prstGeom prst="rect">
            <a:avLst/>
          </a:prstGeom>
          <a:pattFill prst="wd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200796" y="5273893"/>
            <a:ext cx="2882512" cy="468000"/>
          </a:xfrm>
          <a:prstGeom prst="rect">
            <a:avLst/>
          </a:prstGeom>
          <a:pattFill prst="wd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7747382" y="2006540"/>
            <a:ext cx="2336400" cy="813600"/>
          </a:xfrm>
          <a:prstGeom prst="rect">
            <a:avLst/>
          </a:prstGeom>
          <a:pattFill prst="wd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Connecteur droit 35"/>
          <p:cNvCxnSpPr/>
          <p:nvPr/>
        </p:nvCxnSpPr>
        <p:spPr>
          <a:xfrm>
            <a:off x="2891689" y="1998484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Flèche droite 38"/>
          <p:cNvSpPr/>
          <p:nvPr/>
        </p:nvSpPr>
        <p:spPr>
          <a:xfrm>
            <a:off x="5130607" y="1876135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lèche droite 39"/>
          <p:cNvSpPr/>
          <p:nvPr/>
        </p:nvSpPr>
        <p:spPr>
          <a:xfrm>
            <a:off x="6119525" y="1824619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tal23A </a:t>
            </a:r>
            <a:r>
              <a:rPr lang="en-GB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homologue</a:t>
            </a:r>
            <a:endParaRPr lang="en-GB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Connecteur droit 41"/>
          <p:cNvCxnSpPr/>
          <p:nvPr/>
        </p:nvCxnSpPr>
        <p:spPr>
          <a:xfrm flipH="1">
            <a:off x="2670177" y="1998484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H="1">
            <a:off x="11535088" y="1998484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Flèche droite 7"/>
          <p:cNvSpPr/>
          <p:nvPr/>
        </p:nvSpPr>
        <p:spPr>
          <a:xfrm>
            <a:off x="3713141" y="1058560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8"/>
          <p:cNvSpPr/>
          <p:nvPr/>
        </p:nvSpPr>
        <p:spPr>
          <a:xfrm>
            <a:off x="5146502" y="1058560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6135420" y="994165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tal23A </a:t>
            </a:r>
            <a:r>
              <a:rPr lang="en-GB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homologue</a:t>
            </a:r>
            <a:endParaRPr lang="en-GB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Connecteur droit 31"/>
          <p:cNvCxnSpPr/>
          <p:nvPr/>
        </p:nvCxnSpPr>
        <p:spPr>
          <a:xfrm flipH="1">
            <a:off x="2670177" y="1180909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>
            <a:off x="11535088" y="1180909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2891689" y="2820277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Flèche droite 12"/>
          <p:cNvSpPr/>
          <p:nvPr/>
        </p:nvSpPr>
        <p:spPr>
          <a:xfrm flipH="1">
            <a:off x="4466072" y="2697928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 flipH="1">
            <a:off x="5146502" y="2697928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/>
          <p:cNvSpPr/>
          <p:nvPr/>
        </p:nvSpPr>
        <p:spPr>
          <a:xfrm rot="16200000" flipH="1">
            <a:off x="4910958" y="2759103"/>
            <a:ext cx="164944" cy="122348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Connecteur droit 32"/>
          <p:cNvCxnSpPr/>
          <p:nvPr/>
        </p:nvCxnSpPr>
        <p:spPr>
          <a:xfrm flipH="1">
            <a:off x="2670177" y="2820277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11535088" y="2820277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2891689" y="3976218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Flèche droite 59"/>
          <p:cNvSpPr/>
          <p:nvPr/>
        </p:nvSpPr>
        <p:spPr>
          <a:xfrm>
            <a:off x="10795016" y="3853869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950648" y="3757770"/>
            <a:ext cx="170944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 involving </a:t>
            </a:r>
            <a:r>
              <a:rPr lang="en-NZ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tal20F</a:t>
            </a:r>
            <a:r>
              <a:rPr lang="en-NZ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NZ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tal18G</a:t>
            </a:r>
            <a:r>
              <a:rPr lang="en-NZ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(chromosome)</a:t>
            </a:r>
            <a:endParaRPr lang="en-NZ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Connecteur droit 63"/>
          <p:cNvCxnSpPr/>
          <p:nvPr/>
        </p:nvCxnSpPr>
        <p:spPr>
          <a:xfrm flipH="1">
            <a:off x="2670177" y="3976218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 flipH="1">
            <a:off x="11535088" y="3976218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Flèche droite 65"/>
          <p:cNvSpPr/>
          <p:nvPr/>
        </p:nvSpPr>
        <p:spPr>
          <a:xfrm>
            <a:off x="5624929" y="3851811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66"/>
          <p:cNvCxnSpPr/>
          <p:nvPr/>
        </p:nvCxnSpPr>
        <p:spPr>
          <a:xfrm flipH="1">
            <a:off x="6662816" y="3976218"/>
            <a:ext cx="1332000" cy="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Flèche droite 67"/>
          <p:cNvSpPr/>
          <p:nvPr/>
        </p:nvSpPr>
        <p:spPr>
          <a:xfrm flipH="1">
            <a:off x="8146791" y="3863892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riangle isocèle 69"/>
          <p:cNvSpPr/>
          <p:nvPr/>
        </p:nvSpPr>
        <p:spPr>
          <a:xfrm rot="16200000" flipH="1">
            <a:off x="10482219" y="3912986"/>
            <a:ext cx="164944" cy="122348"/>
          </a:xfrm>
          <a:prstGeom prst="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1" name="Connecteur droit 70"/>
          <p:cNvCxnSpPr/>
          <p:nvPr/>
        </p:nvCxnSpPr>
        <p:spPr>
          <a:xfrm>
            <a:off x="2885441" y="5272959"/>
            <a:ext cx="8640000" cy="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Flèche droite 71"/>
          <p:cNvSpPr/>
          <p:nvPr/>
        </p:nvSpPr>
        <p:spPr>
          <a:xfrm flipH="1">
            <a:off x="3828893" y="5150610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ZoneTexte 75"/>
          <p:cNvSpPr txBox="1"/>
          <p:nvPr/>
        </p:nvSpPr>
        <p:spPr>
          <a:xfrm>
            <a:off x="950648" y="4894452"/>
            <a:ext cx="14819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 of </a:t>
            </a:r>
            <a:r>
              <a:rPr lang="fr-FR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tal18H_CBP6164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CFBP6164 (</a:t>
            </a:r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plasmid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c)</a:t>
            </a:r>
            <a:endParaRPr lang="en-NZ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7" name="Connecteur droit 76"/>
          <p:cNvCxnSpPr/>
          <p:nvPr/>
        </p:nvCxnSpPr>
        <p:spPr>
          <a:xfrm flipH="1">
            <a:off x="2670177" y="5272959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 flipH="1">
            <a:off x="11535088" y="5272959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Flèche droite 60"/>
          <p:cNvSpPr/>
          <p:nvPr/>
        </p:nvSpPr>
        <p:spPr>
          <a:xfrm>
            <a:off x="3246565" y="3853869"/>
            <a:ext cx="900000" cy="24469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2" name="Connecteur droit 91"/>
          <p:cNvCxnSpPr/>
          <p:nvPr/>
        </p:nvCxnSpPr>
        <p:spPr>
          <a:xfrm flipH="1">
            <a:off x="2670177" y="368580"/>
            <a:ext cx="18000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e 3"/>
          <p:cNvGrpSpPr/>
          <p:nvPr/>
        </p:nvGrpSpPr>
        <p:grpSpPr>
          <a:xfrm>
            <a:off x="439947" y="210514"/>
            <a:ext cx="2220148" cy="1073939"/>
            <a:chOff x="439947" y="210514"/>
            <a:chExt cx="2220148" cy="1073939"/>
          </a:xfrm>
        </p:grpSpPr>
        <p:sp>
          <p:nvSpPr>
            <p:cNvPr id="91" name="ZoneTexte 90"/>
            <p:cNvSpPr txBox="1"/>
            <p:nvPr/>
          </p:nvSpPr>
          <p:spPr>
            <a:xfrm>
              <a:off x="1069736" y="210514"/>
              <a:ext cx="15903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Chromosome</a:t>
              </a:r>
              <a:endPara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187162" y="1022843"/>
              <a:ext cx="13186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Plasmid A</a:t>
              </a:r>
              <a:endPara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Accolade ouvrante 23"/>
            <p:cNvSpPr/>
            <p:nvPr/>
          </p:nvSpPr>
          <p:spPr>
            <a:xfrm>
              <a:off x="1601790" y="227766"/>
              <a:ext cx="180000" cy="10440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439947" y="492805"/>
              <a:ext cx="131850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Strains with </a:t>
              </a:r>
            </a:p>
            <a:p>
              <a:r>
                <a:rPr lang="en-GB" sz="11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plasmidic</a:t>
              </a:r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GB" sz="1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tal23A </a:t>
              </a:r>
              <a:r>
                <a:rPr lang="en-GB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homologue</a:t>
              </a:r>
              <a:endPara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Flèche droite 36"/>
          <p:cNvSpPr/>
          <p:nvPr/>
        </p:nvSpPr>
        <p:spPr>
          <a:xfrm flipH="1">
            <a:off x="3905018" y="1876135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/>
          <p:cNvSpPr/>
          <p:nvPr/>
        </p:nvSpPr>
        <p:spPr>
          <a:xfrm rot="16200000" flipH="1">
            <a:off x="6617092" y="2759103"/>
            <a:ext cx="164944" cy="122348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Arc 78"/>
          <p:cNvSpPr/>
          <p:nvPr/>
        </p:nvSpPr>
        <p:spPr>
          <a:xfrm>
            <a:off x="4199601" y="4545550"/>
            <a:ext cx="3348000" cy="1462532"/>
          </a:xfrm>
          <a:prstGeom prst="arc">
            <a:avLst>
              <a:gd name="adj1" fmla="val 10824121"/>
              <a:gd name="adj2" fmla="val 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ZoneTexte 107"/>
          <p:cNvSpPr txBox="1"/>
          <p:nvPr/>
        </p:nvSpPr>
        <p:spPr>
          <a:xfrm>
            <a:off x="5945643" y="1468369"/>
            <a:ext cx="25811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17 kb region containing a 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tal23A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homologue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1" name="Connecteur droit avec flèche 100"/>
          <p:cNvCxnSpPr/>
          <p:nvPr/>
        </p:nvCxnSpPr>
        <p:spPr>
          <a:xfrm>
            <a:off x="6672675" y="4118253"/>
            <a:ext cx="13248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/>
        </p:nvCxnSpPr>
        <p:spPr>
          <a:xfrm>
            <a:off x="6672675" y="3906563"/>
            <a:ext cx="0" cy="396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/>
          <p:nvPr/>
        </p:nvCxnSpPr>
        <p:spPr>
          <a:xfrm>
            <a:off x="7994816" y="3906563"/>
            <a:ext cx="0" cy="396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ZoneTexte 107"/>
          <p:cNvSpPr txBox="1"/>
          <p:nvPr/>
        </p:nvSpPr>
        <p:spPr>
          <a:xfrm>
            <a:off x="8053172" y="2213285"/>
            <a:ext cx="172482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kb region duplicated from plasmid A to the chromosome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ZoneTexte 107"/>
          <p:cNvSpPr txBox="1"/>
          <p:nvPr/>
        </p:nvSpPr>
        <p:spPr>
          <a:xfrm>
            <a:off x="6964321" y="3997425"/>
            <a:ext cx="63831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720 kb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ZoneTexte 107"/>
          <p:cNvSpPr txBox="1"/>
          <p:nvPr/>
        </p:nvSpPr>
        <p:spPr>
          <a:xfrm>
            <a:off x="4301947" y="4094524"/>
            <a:ext cx="195277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6.5 kb duplicated region (donor)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ZoneTexte 107"/>
          <p:cNvSpPr txBox="1"/>
          <p:nvPr/>
        </p:nvSpPr>
        <p:spPr>
          <a:xfrm>
            <a:off x="8333264" y="4090650"/>
            <a:ext cx="210346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6.5 kb duplicated region (recipient)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ZoneTexte 107"/>
          <p:cNvSpPr txBox="1"/>
          <p:nvPr/>
        </p:nvSpPr>
        <p:spPr>
          <a:xfrm>
            <a:off x="4713753" y="5384783"/>
            <a:ext cx="18565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7 kb duplicated region (donor)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Flèche droite 68"/>
          <p:cNvSpPr/>
          <p:nvPr/>
        </p:nvSpPr>
        <p:spPr>
          <a:xfrm>
            <a:off x="9145154" y="3811231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tal18G</a:t>
            </a:r>
            <a:endParaRPr lang="fr-FR" i="1" dirty="0"/>
          </a:p>
        </p:txBody>
      </p:sp>
      <p:sp>
        <p:nvSpPr>
          <p:cNvPr id="75" name="Flèche droite 74"/>
          <p:cNvSpPr/>
          <p:nvPr/>
        </p:nvSpPr>
        <p:spPr>
          <a:xfrm>
            <a:off x="4574054" y="5086215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tal18H_CFBP6164</a:t>
            </a:r>
            <a:endParaRPr lang="fr-FR" i="1" dirty="0"/>
          </a:p>
        </p:txBody>
      </p:sp>
      <p:sp>
        <p:nvSpPr>
          <p:cNvPr id="62" name="Flèche droite 61"/>
          <p:cNvSpPr/>
          <p:nvPr/>
        </p:nvSpPr>
        <p:spPr>
          <a:xfrm flipH="1">
            <a:off x="4255747" y="3802353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tal20F</a:t>
            </a:r>
            <a:endParaRPr lang="fr-FR" sz="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ZoneTexte 107"/>
          <p:cNvSpPr txBox="1"/>
          <p:nvPr/>
        </p:nvSpPr>
        <p:spPr>
          <a:xfrm>
            <a:off x="7991158" y="5386858"/>
            <a:ext cx="200728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 7 kb duplicated region (recipient)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Flèche droite 80"/>
          <p:cNvSpPr/>
          <p:nvPr/>
        </p:nvSpPr>
        <p:spPr>
          <a:xfrm>
            <a:off x="7946767" y="5092959"/>
            <a:ext cx="1260000" cy="36000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tal18H2_CFBP6164</a:t>
            </a:r>
            <a:endParaRPr lang="fr-FR" i="1" dirty="0"/>
          </a:p>
        </p:txBody>
      </p:sp>
      <p:sp>
        <p:nvSpPr>
          <p:cNvPr id="90" name="Flèche droite 89"/>
          <p:cNvSpPr/>
          <p:nvPr/>
        </p:nvSpPr>
        <p:spPr>
          <a:xfrm>
            <a:off x="10240458" y="246231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 droite 37"/>
          <p:cNvSpPr/>
          <p:nvPr/>
        </p:nvSpPr>
        <p:spPr>
          <a:xfrm>
            <a:off x="10240138" y="1876135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 droite 106"/>
          <p:cNvSpPr/>
          <p:nvPr/>
        </p:nvSpPr>
        <p:spPr>
          <a:xfrm flipH="1">
            <a:off x="7406701" y="245657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281983" y="144906"/>
            <a:ext cx="66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fr-F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281983" y="3197041"/>
            <a:ext cx="66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fr-F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281983" y="4545550"/>
            <a:ext cx="668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Flèche droite 79"/>
          <p:cNvSpPr/>
          <p:nvPr/>
        </p:nvSpPr>
        <p:spPr>
          <a:xfrm flipH="1">
            <a:off x="9625919" y="5157354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Flèche droite 72"/>
          <p:cNvSpPr/>
          <p:nvPr/>
        </p:nvSpPr>
        <p:spPr>
          <a:xfrm flipH="1">
            <a:off x="6253206" y="5150610"/>
            <a:ext cx="360000" cy="2446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19977" y="5974599"/>
            <a:ext cx="114951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14: </a:t>
            </a:r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S6.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Duplications and movements of </a:t>
            </a:r>
            <a:r>
              <a:rPr lang="en-GB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 associated with IS3 and Tn3-like transposons. Arrows represent </a:t>
            </a:r>
            <a:r>
              <a:rPr lang="en-GB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 (yellow), IS3 sequences (orange) or Tn3-like transposons (dark blue). Arrowheads correspond to truncated IS3 (orange) or Tn3-like transposon (dark blue). Striped areas correspond to conserved regions. Dashed lines represent the borders of duplication events between different regions of a single molecule.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of 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tal23A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homologues from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plasmid A to the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chromosome,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IS3 sequences.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 of 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tal20F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tal18G</a:t>
            </a:r>
            <a:r>
              <a:rPr lang="en-GB" sz="1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associated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Tn3-like transposons.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 of 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tal18H_CFBP6164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associated 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IS3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 in strain CFBP6164.</a:t>
            </a:r>
            <a:endParaRPr lang="fr-F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1069736" y="1876370"/>
            <a:ext cx="15903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ZoneTexte 110"/>
          <p:cNvSpPr txBox="1"/>
          <p:nvPr/>
        </p:nvSpPr>
        <p:spPr>
          <a:xfrm>
            <a:off x="1187163" y="2688699"/>
            <a:ext cx="13186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Plasmid A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Accolade ouvrante 111"/>
          <p:cNvSpPr/>
          <p:nvPr/>
        </p:nvSpPr>
        <p:spPr>
          <a:xfrm>
            <a:off x="1601790" y="1893622"/>
            <a:ext cx="180000" cy="1044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439947" y="2030901"/>
            <a:ext cx="13185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Strains with </a:t>
            </a:r>
          </a:p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chromosomic</a:t>
            </a:r>
          </a:p>
          <a:p>
            <a:r>
              <a:rPr lang="en-GB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tal23A 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homologue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35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219</Words>
  <Application>Microsoft Office PowerPoint</Application>
  <PresentationFormat>Personnalisé</PresentationFormat>
  <Paragraphs>29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Mylene Ruh</dc:creator>
  <cp:lastModifiedBy>Nicolas Chen</cp:lastModifiedBy>
  <cp:revision>69</cp:revision>
  <dcterms:created xsi:type="dcterms:W3CDTF">2017-03-06T21:22:21Z</dcterms:created>
  <dcterms:modified xsi:type="dcterms:W3CDTF">2017-06-28T15:08:19Z</dcterms:modified>
</cp:coreProperties>
</file>