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DPrahalada\Downloads\Feeding%20rate\13t_C1R1_3-3-15\1st_Sheet_ANALYSE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DPrahalada\Downloads\Feeding%20rate\13t_C1R1_3-3-15\1st_Sheet_ANALYSE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DPrahalada\Downloads\Feeding%20rate\13t_C1R1_3-3-15\1st_Sheet_ANALYSE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17602799650044"/>
          <c:y val="0.20330372165017835"/>
          <c:w val="0.57441353164187803"/>
          <c:h val="0.644936065684099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'1ST_F1'!$L$11:$L$15</c:f>
              <c:strCache>
                <c:ptCount val="1"/>
                <c:pt idx="0">
                  <c:v>RH TN-1 P1 F1 P2</c:v>
                </c:pt>
              </c:strCache>
            </c:strRef>
          </c:tx>
          <c:spPr>
            <a:solidFill>
              <a:prstClr val="black"/>
            </a:solidFill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prstClr val="black">
                  <a:alpha val="76000"/>
                </a:prstClr>
              </a:solidFill>
              <a:effectLst/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dPt>
          <c:dLbls>
            <c:dLbl>
              <c:idx val="0"/>
              <c:layout>
                <c:manualLayout>
                  <c:x val="4.8929658895744063E-3"/>
                  <c:y val="-3.62318840579711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-3.140096618357627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r>
                      <a:rPr lang="en-US" dirty="0" smtClean="0"/>
                      <a:t>65.75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3.62318840579711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-4.34782608695652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9703338381592576E-17"/>
                  <c:y val="-3.86473429951704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'1ST_F1'!$L$11:$L$15</c:f>
              <c:strCache>
                <c:ptCount val="5"/>
                <c:pt idx="0">
                  <c:v>RH</c:v>
                </c:pt>
                <c:pt idx="1">
                  <c:v>TN-1</c:v>
                </c:pt>
                <c:pt idx="2">
                  <c:v>P1</c:v>
                </c:pt>
                <c:pt idx="3">
                  <c:v>F1</c:v>
                </c:pt>
                <c:pt idx="4">
                  <c:v>P2</c:v>
                </c:pt>
              </c:strCache>
            </c:strRef>
          </c:cat>
          <c:val>
            <c:numRef>
              <c:f>'1ST_F1'!$O$11:$O$15</c:f>
              <c:numCache>
                <c:formatCode>General</c:formatCode>
                <c:ptCount val="5"/>
                <c:pt idx="0">
                  <c:v>27.260999999999989</c:v>
                </c:pt>
                <c:pt idx="1">
                  <c:v>265.75350000000003</c:v>
                </c:pt>
                <c:pt idx="2">
                  <c:v>180.315</c:v>
                </c:pt>
                <c:pt idx="3">
                  <c:v>4.7859999999999996</c:v>
                </c:pt>
                <c:pt idx="4">
                  <c:v>31.399000000000001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191296"/>
        <c:axId val="71288320"/>
      </c:barChart>
      <c:catAx>
        <c:axId val="651912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US" sz="11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Test</a:t>
                </a:r>
                <a:r>
                  <a:rPr lang="en-US" sz="1100" baseline="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100" baseline="0" dirty="0" smtClean="0">
                    <a:latin typeface="Times New Roman" pitchFamily="18" charset="0"/>
                    <a:cs typeface="Times New Roman" pitchFamily="18" charset="0"/>
                  </a:rPr>
                  <a:t>genotypes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38002245552639252"/>
              <c:y val="0.9213674540682415"/>
            </c:manualLayout>
          </c:layout>
          <c:overlay val="0"/>
        </c:title>
        <c:numFmt formatCode="@" sourceLinked="0"/>
        <c:majorTickMark val="out"/>
        <c:minorTickMark val="none"/>
        <c:tickLblPos val="nextTo"/>
        <c:txPr>
          <a:bodyPr/>
          <a:lstStyle/>
          <a:p>
            <a:pPr>
              <a:defRPr lang="en-US" sz="9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1288320"/>
        <c:crosses val="autoZero"/>
        <c:auto val="0"/>
        <c:lblAlgn val="ctr"/>
        <c:lblOffset val="100"/>
        <c:noMultiLvlLbl val="0"/>
      </c:catAx>
      <c:valAx>
        <c:axId val="712883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US" sz="105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050" dirty="0" smtClean="0">
                    <a:latin typeface="Times New Roman" pitchFamily="18" charset="0"/>
                    <a:cs typeface="Times New Roman" pitchFamily="18" charset="0"/>
                  </a:rPr>
                  <a:t>Area of honeydew</a:t>
                </a:r>
                <a:r>
                  <a:rPr lang="en-US" sz="1050" baseline="0" dirty="0" smtClean="0">
                    <a:latin typeface="Times New Roman" pitchFamily="18" charset="0"/>
                    <a:cs typeface="Times New Roman" pitchFamily="18" charset="0"/>
                  </a:rPr>
                  <a:t> in mm</a:t>
                </a:r>
                <a:r>
                  <a:rPr lang="en-US" sz="105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en-US" sz="1050" baseline="300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4.4959171770195393E-2"/>
              <c:y val="0.267762467191602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51912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648801002147537"/>
          <c:y val="0.11703599550056243"/>
          <c:w val="0.6524031752128544"/>
          <c:h val="0.695473150315670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'1ST_F1'!$L$11:$L$15</c:f>
              <c:strCache>
                <c:ptCount val="1"/>
                <c:pt idx="0">
                  <c:v>RH TN-1 P1 F1 P2</c:v>
                </c:pt>
              </c:strCache>
            </c:strRef>
          </c:tx>
          <c:spPr>
            <a:solidFill>
              <a:prstClr val="black"/>
            </a:solidFill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 prstMaterial="matte"/>
          </c:spPr>
          <c:invertIfNegative val="0"/>
          <c:dPt>
            <c:idx val="0"/>
            <c:invertIfNegative val="0"/>
            <c:bubble3D val="0"/>
            <c:spPr>
              <a:solidFill>
                <a:prstClr val="black">
                  <a:alpha val="76000"/>
                </a:prstClr>
              </a:solidFill>
              <a:effectLst/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atte"/>
            </c:spPr>
          </c:dPt>
          <c:dLbls>
            <c:dLbl>
              <c:idx val="0"/>
              <c:layout>
                <c:manualLayout>
                  <c:x val="4.8929658895744063E-3"/>
                  <c:y val="-3.6231884057971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-3.1400966183576288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latin typeface="Times New Roman" pitchFamily="18" charset="0"/>
                        <a:cs typeface="Times New Roman" pitchFamily="18" charset="0"/>
                      </a:rPr>
                      <a:t>6</a:t>
                    </a:r>
                    <a:r>
                      <a:rPr lang="en-US"/>
                      <a:t>2.76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3.6231884057971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-4.34782608695652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9703338381592785E-17"/>
                  <c:y val="-3.86473429951704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'1ST_F1'!$L$11:$L$15</c:f>
              <c:strCache>
                <c:ptCount val="5"/>
                <c:pt idx="0">
                  <c:v>RH</c:v>
                </c:pt>
                <c:pt idx="1">
                  <c:v>TN-1</c:v>
                </c:pt>
                <c:pt idx="2">
                  <c:v>P1</c:v>
                </c:pt>
                <c:pt idx="3">
                  <c:v>F1</c:v>
                </c:pt>
                <c:pt idx="4">
                  <c:v>P2</c:v>
                </c:pt>
              </c:strCache>
            </c:strRef>
          </c:cat>
          <c:val>
            <c:numRef>
              <c:f>'1ST_F1'!$R$11:$R$15</c:f>
              <c:numCache>
                <c:formatCode>General</c:formatCode>
                <c:ptCount val="5"/>
                <c:pt idx="0">
                  <c:v>25.994999999999987</c:v>
                </c:pt>
                <c:pt idx="1">
                  <c:v>62.762500000001268</c:v>
                </c:pt>
                <c:pt idx="2">
                  <c:v>56.89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198592"/>
        <c:axId val="71213056"/>
      </c:barChart>
      <c:catAx>
        <c:axId val="71198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US" sz="11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Test</a:t>
                </a:r>
                <a:r>
                  <a:rPr lang="en-US" sz="1100" baseline="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100" baseline="0" dirty="0" smtClean="0">
                    <a:latin typeface="Times New Roman" pitchFamily="18" charset="0"/>
                    <a:cs typeface="Times New Roman" pitchFamily="18" charset="0"/>
                  </a:rPr>
                  <a:t>genotypes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39331956980987326"/>
              <c:y val="0.90625523160956356"/>
            </c:manualLayout>
          </c:layout>
          <c:overlay val="0"/>
        </c:title>
        <c:numFmt formatCode="@" sourceLinked="0"/>
        <c:majorTickMark val="out"/>
        <c:minorTickMark val="none"/>
        <c:tickLblPos val="nextTo"/>
        <c:txPr>
          <a:bodyPr/>
          <a:lstStyle/>
          <a:p>
            <a:pPr>
              <a:defRPr lang="en-US" sz="9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1213056"/>
        <c:crosses val="autoZero"/>
        <c:auto val="0"/>
        <c:lblAlgn val="ctr"/>
        <c:lblOffset val="100"/>
        <c:noMultiLvlLbl val="0"/>
      </c:catAx>
      <c:valAx>
        <c:axId val="712130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US" sz="105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050" dirty="0" smtClean="0">
                    <a:latin typeface="Times New Roman" pitchFamily="18" charset="0"/>
                    <a:cs typeface="Times New Roman" pitchFamily="18" charset="0"/>
                  </a:rPr>
                  <a:t>Area of honeydew</a:t>
                </a:r>
                <a:r>
                  <a:rPr lang="en-US" sz="1050" baseline="0" dirty="0" smtClean="0">
                    <a:latin typeface="Times New Roman" pitchFamily="18" charset="0"/>
                    <a:cs typeface="Times New Roman" pitchFamily="18" charset="0"/>
                  </a:rPr>
                  <a:t> in </a:t>
                </a:r>
                <a:r>
                  <a:rPr lang="en-US" sz="1050" baseline="0" dirty="0">
                    <a:latin typeface="Times New Roman" pitchFamily="18" charset="0"/>
                    <a:cs typeface="Times New Roman" pitchFamily="18" charset="0"/>
                  </a:rPr>
                  <a:t>mm</a:t>
                </a:r>
                <a:r>
                  <a:rPr lang="en-US" sz="105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c:rich>
          </c:tx>
          <c:layout>
            <c:manualLayout>
              <c:xMode val="edge"/>
              <c:yMode val="edge"/>
              <c:x val="8.6714880748602535E-2"/>
              <c:y val="0.1581577640632758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1198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349182313749381"/>
          <c:y val="0.11159581796461512"/>
          <c:w val="0.65050844605962765"/>
          <c:h val="0.698629415509141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'1st_Sheet'!$J$9:$J$13</c:f>
              <c:strCache>
                <c:ptCount val="1"/>
                <c:pt idx="0">
                  <c:v>RH TN-1 P2 13t P1</c:v>
                </c:pt>
              </c:strCache>
            </c:strRef>
          </c:tx>
          <c:spPr>
            <a:solidFill>
              <a:prstClr val="black"/>
            </a:solidFill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prstClr val="black">
                  <a:alpha val="76000"/>
                </a:prstClr>
              </a:solidFill>
              <a:effectLst/>
              <a:scene3d>
                <a:camera prst="orthographicFront"/>
                <a:lightRig rig="threePt" dir="t"/>
              </a:scene3d>
              <a:sp3d/>
            </c:spPr>
          </c:dPt>
          <c:dLbls>
            <c:dLbl>
              <c:idx val="0"/>
              <c:layout>
                <c:manualLayout>
                  <c:x val="4.8929658895744063E-3"/>
                  <c:y val="-3.6231884057971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-3.14009661835762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3.6231884057971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-4.34782608695652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9703338381592785E-17"/>
                  <c:y val="-3.86473429951704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'1st_Sheet'!$J$9:$J$13</c:f>
              <c:strCache>
                <c:ptCount val="5"/>
                <c:pt idx="0">
                  <c:v>RH</c:v>
                </c:pt>
                <c:pt idx="1">
                  <c:v>TN-1</c:v>
                </c:pt>
                <c:pt idx="2">
                  <c:v>P2</c:v>
                </c:pt>
                <c:pt idx="3">
                  <c:v>13t</c:v>
                </c:pt>
                <c:pt idx="4">
                  <c:v>P1</c:v>
                </c:pt>
              </c:strCache>
            </c:strRef>
          </c:cat>
          <c:val>
            <c:numRef>
              <c:f>'1st_Sheet'!$M$9:$M$13</c:f>
              <c:numCache>
                <c:formatCode>0.00</c:formatCode>
                <c:ptCount val="5"/>
                <c:pt idx="0">
                  <c:v>87.296500000000023</c:v>
                </c:pt>
                <c:pt idx="1">
                  <c:v>846.41199999999947</c:v>
                </c:pt>
                <c:pt idx="2">
                  <c:v>84.685999999999979</c:v>
                </c:pt>
                <c:pt idx="3">
                  <c:v>44.728500000001446</c:v>
                </c:pt>
                <c:pt idx="4">
                  <c:v>701.72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262592"/>
        <c:axId val="71264512"/>
      </c:barChart>
      <c:catAx>
        <c:axId val="71262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US" sz="11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Test</a:t>
                </a:r>
                <a:r>
                  <a:rPr lang="en-US" sz="1100" baseline="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100" baseline="0" dirty="0" smtClean="0">
                    <a:latin typeface="Times New Roman" pitchFamily="18" charset="0"/>
                    <a:cs typeface="Times New Roman" pitchFamily="18" charset="0"/>
                  </a:rPr>
                  <a:t>genotypes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41151490679049857"/>
              <c:y val="0.92447916666666652"/>
            </c:manualLayout>
          </c:layout>
          <c:overlay val="0"/>
        </c:title>
        <c:numFmt formatCode="@" sourceLinked="0"/>
        <c:majorTickMark val="out"/>
        <c:minorTickMark val="none"/>
        <c:tickLblPos val="nextTo"/>
        <c:txPr>
          <a:bodyPr/>
          <a:lstStyle/>
          <a:p>
            <a:pPr>
              <a:defRPr lang="en-US" sz="9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1264512"/>
        <c:crosses val="autoZero"/>
        <c:auto val="0"/>
        <c:lblAlgn val="ctr"/>
        <c:lblOffset val="100"/>
        <c:noMultiLvlLbl val="0"/>
      </c:catAx>
      <c:valAx>
        <c:axId val="712645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US" sz="105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050" dirty="0" smtClean="0">
                    <a:latin typeface="Times New Roman" pitchFamily="18" charset="0"/>
                    <a:cs typeface="Times New Roman" pitchFamily="18" charset="0"/>
                  </a:rPr>
                  <a:t>Area of honeydew</a:t>
                </a:r>
                <a:r>
                  <a:rPr lang="en-US" sz="1050" baseline="0" dirty="0" smtClean="0">
                    <a:latin typeface="Times New Roman" pitchFamily="18" charset="0"/>
                    <a:cs typeface="Times New Roman" pitchFamily="18" charset="0"/>
                  </a:rPr>
                  <a:t> in </a:t>
                </a:r>
                <a:r>
                  <a:rPr lang="en-US" sz="1050" baseline="0" dirty="0">
                    <a:latin typeface="Times New Roman" pitchFamily="18" charset="0"/>
                    <a:cs typeface="Times New Roman" pitchFamily="18" charset="0"/>
                  </a:rPr>
                  <a:t>mm</a:t>
                </a:r>
                <a:r>
                  <a:rPr lang="en-US" sz="105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c:rich>
          </c:tx>
          <c:layout>
            <c:manualLayout>
              <c:xMode val="edge"/>
              <c:yMode val="edge"/>
              <c:x val="5.3775489602261323E-3"/>
              <c:y val="0.1181213090551182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n-US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1262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559930008748994"/>
          <c:y val="0.20065916760404937"/>
          <c:w val="0.72124744823563713"/>
          <c:h val="0.633509405074365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'1st_Sheet'!$J$9:$J$13</c:f>
              <c:strCache>
                <c:ptCount val="1"/>
                <c:pt idx="0">
                  <c:v>RH TN-1 P2 13t P1</c:v>
                </c:pt>
              </c:strCache>
            </c:strRef>
          </c:tx>
          <c:spPr>
            <a:solidFill>
              <a:prstClr val="black"/>
            </a:solidFill>
            <a:effectLst/>
            <a:scene3d>
              <a:camera prst="orthographicFront"/>
              <a:lightRig rig="threePt" dir="t">
                <a:rot lat="0" lon="0" rev="1200000"/>
              </a:lightRig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prstClr val="black">
                  <a:alpha val="76000"/>
                </a:prstClr>
              </a:solidFill>
              <a:effectLst/>
              <a:scene3d>
                <a:camera prst="orthographicFront"/>
                <a:lightRig rig="threePt" dir="t">
                  <a:rot lat="0" lon="0" rev="1200000"/>
                </a:lightRig>
              </a:scene3d>
              <a:sp3d/>
            </c:spPr>
          </c:dPt>
          <c:dLbls>
            <c:dLbl>
              <c:idx val="0"/>
              <c:layout>
                <c:manualLayout>
                  <c:x val="4.8929658895744063E-3"/>
                  <c:y val="-3.6231884057971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-3.14009661835763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3.6231884057971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-4.34782608695652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9703338381593217E-17"/>
                  <c:y val="-3.8647342995170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'1st_Sheet'!$J$9:$J$13</c:f>
              <c:strCache>
                <c:ptCount val="5"/>
                <c:pt idx="0">
                  <c:v>RH</c:v>
                </c:pt>
                <c:pt idx="1">
                  <c:v>TN-1</c:v>
                </c:pt>
                <c:pt idx="2">
                  <c:v>P2</c:v>
                </c:pt>
                <c:pt idx="3">
                  <c:v>13t</c:v>
                </c:pt>
                <c:pt idx="4">
                  <c:v>P1</c:v>
                </c:pt>
              </c:strCache>
            </c:strRef>
          </c:cat>
          <c:val>
            <c:numRef>
              <c:f>'1st_Sheet'!$P$9:$P$13</c:f>
              <c:numCache>
                <c:formatCode>0.00</c:formatCode>
                <c:ptCount val="5"/>
                <c:pt idx="0">
                  <c:v>66.256500000000003</c:v>
                </c:pt>
                <c:pt idx="1">
                  <c:v>536.73800000000051</c:v>
                </c:pt>
                <c:pt idx="2">
                  <c:v>103.273</c:v>
                </c:pt>
                <c:pt idx="3">
                  <c:v>32.219000000000008</c:v>
                </c:pt>
                <c:pt idx="4">
                  <c:v>502.60500000000002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136384"/>
        <c:axId val="95146752"/>
      </c:barChart>
      <c:catAx>
        <c:axId val="95136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US" sz="11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Test</a:t>
                </a:r>
                <a:r>
                  <a:rPr lang="en-US" sz="1100" baseline="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100" baseline="0" dirty="0" smtClean="0">
                    <a:latin typeface="Times New Roman" pitchFamily="18" charset="0"/>
                    <a:cs typeface="Times New Roman" pitchFamily="18" charset="0"/>
                  </a:rPr>
                  <a:t>genotypes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39368880520369992"/>
              <c:y val="0.93095238095237876"/>
            </c:manualLayout>
          </c:layout>
          <c:overlay val="0"/>
        </c:title>
        <c:numFmt formatCode="@" sourceLinked="0"/>
        <c:majorTickMark val="out"/>
        <c:minorTickMark val="none"/>
        <c:tickLblPos val="nextTo"/>
        <c:txPr>
          <a:bodyPr/>
          <a:lstStyle/>
          <a:p>
            <a:pPr>
              <a:defRPr lang="en-US" sz="9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5146752"/>
        <c:crosses val="autoZero"/>
        <c:auto val="0"/>
        <c:lblAlgn val="ctr"/>
        <c:lblOffset val="100"/>
        <c:noMultiLvlLbl val="0"/>
      </c:catAx>
      <c:valAx>
        <c:axId val="951467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US" sz="105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050" dirty="0" smtClean="0">
                    <a:latin typeface="Times New Roman" pitchFamily="18" charset="0"/>
                    <a:cs typeface="Times New Roman" pitchFamily="18" charset="0"/>
                  </a:rPr>
                  <a:t>Area of honeydew</a:t>
                </a:r>
                <a:r>
                  <a:rPr lang="en-US" sz="1050" baseline="0" dirty="0" smtClean="0">
                    <a:latin typeface="Times New Roman" pitchFamily="18" charset="0"/>
                    <a:cs typeface="Times New Roman" pitchFamily="18" charset="0"/>
                  </a:rPr>
                  <a:t> in </a:t>
                </a:r>
                <a:r>
                  <a:rPr lang="en-US" sz="1050" baseline="0" dirty="0">
                    <a:latin typeface="Times New Roman" pitchFamily="18" charset="0"/>
                    <a:cs typeface="Times New Roman" pitchFamily="18" charset="0"/>
                  </a:rPr>
                  <a:t>mm</a:t>
                </a:r>
                <a:r>
                  <a:rPr lang="en-US" sz="105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c:rich>
          </c:tx>
          <c:layout>
            <c:manualLayout>
              <c:xMode val="edge"/>
              <c:yMode val="edge"/>
              <c:x val="4.6296296296296519E-3"/>
              <c:y val="0.2220903637045368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n-US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95136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9FDDF-0A1B-42A8-BFAA-1BFFD6F9330D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81CCF-59F6-4571-8C98-60FC0CB410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16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A835F-8892-4DF5-AE79-8192D12B1C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09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8E5E7-AA7B-42BE-83AC-E5314796EF60}" type="datetimeFigureOut">
              <a:rPr lang="en-US" smtClean="0"/>
              <a:pPr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6CD2E-055C-4358-A6C5-1F62B0DC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250052820"/>
              </p:ext>
            </p:extLst>
          </p:nvPr>
        </p:nvGraphicFramePr>
        <p:xfrm>
          <a:off x="3657600" y="3048000"/>
          <a:ext cx="3429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591865798"/>
              </p:ext>
            </p:extLst>
          </p:nvPr>
        </p:nvGraphicFramePr>
        <p:xfrm>
          <a:off x="533400" y="3352800"/>
          <a:ext cx="31242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381000" y="33967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81000" y="33967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2588947430"/>
              </p:ext>
            </p:extLst>
          </p:nvPr>
        </p:nvGraphicFramePr>
        <p:xfrm>
          <a:off x="762000" y="304800"/>
          <a:ext cx="2971800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1575365727"/>
              </p:ext>
            </p:extLst>
          </p:nvPr>
        </p:nvGraphicFramePr>
        <p:xfrm>
          <a:off x="3810000" y="0"/>
          <a:ext cx="27432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57200" y="-76200"/>
            <a:ext cx="15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l-PH" sz="3200" b="1" dirty="0" smtClean="0"/>
              <a:t>a</a:t>
            </a:r>
            <a:endParaRPr lang="fil-PH" sz="3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05200" y="0"/>
            <a:ext cx="15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l-PH" sz="3200" b="1" dirty="0" smtClean="0"/>
              <a:t>b</a:t>
            </a:r>
            <a:endParaRPr lang="fil-PH" sz="3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57200" y="2743200"/>
            <a:ext cx="22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l-PH" sz="3200" b="1" dirty="0" smtClean="0"/>
              <a:t>c</a:t>
            </a:r>
            <a:endParaRPr lang="fil-PH" sz="3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581400" y="2615625"/>
            <a:ext cx="22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l-PH" sz="3200" b="1" dirty="0" smtClean="0"/>
              <a:t>d</a:t>
            </a:r>
            <a:endParaRPr lang="fil-PH" sz="3200" b="1" dirty="0"/>
          </a:p>
        </p:txBody>
      </p:sp>
      <p:sp>
        <p:nvSpPr>
          <p:cNvPr id="13" name="Rectangle 12"/>
          <p:cNvSpPr/>
          <p:nvPr/>
        </p:nvSpPr>
        <p:spPr>
          <a:xfrm>
            <a:off x="3124200" y="6172200"/>
            <a:ext cx="20093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Additional file 1</a:t>
            </a:r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S1 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09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59</Words>
  <Application>Microsoft Office PowerPoint</Application>
  <PresentationFormat>On-screen Show (4:3)</PresentationFormat>
  <Paragraphs>34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GDPrahalada</dc:creator>
  <cp:lastModifiedBy>Balindan, Danica Joy</cp:lastModifiedBy>
  <cp:revision>33</cp:revision>
  <dcterms:created xsi:type="dcterms:W3CDTF">2016-10-22T05:16:24Z</dcterms:created>
  <dcterms:modified xsi:type="dcterms:W3CDTF">2017-08-15T05:48:42Z</dcterms:modified>
</cp:coreProperties>
</file>