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61" r:id="rId2"/>
    <p:sldId id="257" r:id="rId3"/>
    <p:sldId id="265" r:id="rId4"/>
    <p:sldId id="264" r:id="rId5"/>
    <p:sldId id="266" r:id="rId6"/>
    <p:sldId id="262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1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54E95E-A1AB-4FD7-8152-FD14AE02AD28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6E17B-0F45-41E6-8742-ABD27F979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851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7925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936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815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158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Topalian Jan 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7F0ED7-60A6-4D2B-81B3-4BA362CE9F9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25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Topalian Jan 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05DEAC-47AF-46B0-8BC8-B64B79127CA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749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Topalian Jan 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28AD54-3DC6-4057-BD8D-70C75E21E23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553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Topalian Jan 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BE6633-BED7-4170-BA62-1560465676E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38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Topalian Jan 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C79739-C90D-4A27-9C5C-4CFC9ABAD05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633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Topalian Jan 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4D107-A66F-41AE-88CE-F025F9E3C32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726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Topalian Jan 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643E9D-16E4-4E41-BDC1-85F15B372F9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3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Topalian Jan 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00E386-43BB-4A66-BB8A-A0E69EB1929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702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Topalian Jan 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61926A-ED25-4F4F-8AD9-B890FDCDBE2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91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Topalian Jan 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4A0CE-2B68-42A2-B5DC-7A24EABBFFB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531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Topalian Jan 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B2317-66F8-4CAB-8311-E3AC8C8CBCF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118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Topalian Jan 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0D2529-8236-4C4F-A2DC-A0BE7A7DBDA3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847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Content Placeholder 3" descr="RCC_scrape2xPDL1.tif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7982" y="1560401"/>
            <a:ext cx="3739738" cy="2473133"/>
          </a:xfrm>
        </p:spPr>
      </p:pic>
      <p:grpSp>
        <p:nvGrpSpPr>
          <p:cNvPr id="3" name="Group 2"/>
          <p:cNvGrpSpPr/>
          <p:nvPr/>
        </p:nvGrpSpPr>
        <p:grpSpPr>
          <a:xfrm>
            <a:off x="1903872" y="1752600"/>
            <a:ext cx="2134728" cy="2189929"/>
            <a:chOff x="1903872" y="1752600"/>
            <a:chExt cx="2134728" cy="2189929"/>
          </a:xfrm>
        </p:grpSpPr>
        <p:sp>
          <p:nvSpPr>
            <p:cNvPr id="90" name="Oval 89"/>
            <p:cNvSpPr/>
            <p:nvPr/>
          </p:nvSpPr>
          <p:spPr>
            <a:xfrm>
              <a:off x="1903872" y="2160405"/>
              <a:ext cx="838200" cy="763660"/>
            </a:xfrm>
            <a:prstGeom prst="ellipse">
              <a:avLst/>
            </a:prstGeom>
            <a:noFill/>
            <a:ln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231078" y="2467390"/>
              <a:ext cx="533400" cy="517923"/>
            </a:xfrm>
            <a:prstGeom prst="ellipse">
              <a:avLst/>
            </a:prstGeom>
            <a:noFill/>
            <a:ln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2346723" y="3424606"/>
              <a:ext cx="533400" cy="517923"/>
            </a:xfrm>
            <a:prstGeom prst="ellipse">
              <a:avLst/>
            </a:prstGeom>
            <a:noFill/>
            <a:ln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3581400" y="1752600"/>
              <a:ext cx="457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4724400" y="1560401"/>
            <a:ext cx="3733800" cy="2478199"/>
            <a:chOff x="4724400" y="1560401"/>
            <a:chExt cx="3733800" cy="2478199"/>
          </a:xfrm>
        </p:grpSpPr>
        <p:grpSp>
          <p:nvGrpSpPr>
            <p:cNvPr id="87" name="Group 86"/>
            <p:cNvGrpSpPr/>
            <p:nvPr/>
          </p:nvGrpSpPr>
          <p:grpSpPr>
            <a:xfrm>
              <a:off x="4724400" y="1560401"/>
              <a:ext cx="3733800" cy="2478199"/>
              <a:chOff x="2601115" y="709580"/>
              <a:chExt cx="2526982" cy="1426661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3435348" y="1706907"/>
                <a:ext cx="76200" cy="9869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3505199" y="1609726"/>
                <a:ext cx="1613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prstClr val="black"/>
                    </a:solidFill>
                  </a:rPr>
                  <a:t>7 Non Responders</a:t>
                </a:r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3429000" y="1882510"/>
                <a:ext cx="76200" cy="98690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505200" y="1811179"/>
                <a:ext cx="12192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prstClr val="black"/>
                    </a:solidFill>
                  </a:rPr>
                  <a:t>4 Responders</a:t>
                </a:r>
              </a:p>
            </p:txBody>
          </p:sp>
          <p:pic>
            <p:nvPicPr>
              <p:cNvPr id="91" name="Content Placeholder 16" descr="RCC_lcm2xPDL1.tif"/>
              <p:cNvPicPr>
                <a:picLocks noChangeAspect="1"/>
              </p:cNvPicPr>
              <p:nvPr/>
            </p:nvPicPr>
            <p:blipFill>
              <a:blip r:embed="rId4" cstate="email"/>
              <a:stretch>
                <a:fillRect/>
              </a:stretch>
            </p:blipFill>
            <p:spPr bwMode="auto">
              <a:xfrm>
                <a:off x="2601115" y="709580"/>
                <a:ext cx="2526982" cy="14266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" name="Freeform 91"/>
              <p:cNvSpPr/>
              <p:nvPr/>
            </p:nvSpPr>
            <p:spPr>
              <a:xfrm>
                <a:off x="3294143" y="1726661"/>
                <a:ext cx="422111" cy="169035"/>
              </a:xfrm>
              <a:custGeom>
                <a:avLst/>
                <a:gdLst>
                  <a:gd name="connsiteX0" fmla="*/ 1071562 w 1119187"/>
                  <a:gd name="connsiteY0" fmla="*/ 21431 h 522266"/>
                  <a:gd name="connsiteX1" fmla="*/ 814387 w 1119187"/>
                  <a:gd name="connsiteY1" fmla="*/ 35718 h 522266"/>
                  <a:gd name="connsiteX2" fmla="*/ 771525 w 1119187"/>
                  <a:gd name="connsiteY2" fmla="*/ 64293 h 522266"/>
                  <a:gd name="connsiteX3" fmla="*/ 728662 w 1119187"/>
                  <a:gd name="connsiteY3" fmla="*/ 78581 h 522266"/>
                  <a:gd name="connsiteX4" fmla="*/ 557212 w 1119187"/>
                  <a:gd name="connsiteY4" fmla="*/ 92868 h 522266"/>
                  <a:gd name="connsiteX5" fmla="*/ 471487 w 1119187"/>
                  <a:gd name="connsiteY5" fmla="*/ 121443 h 522266"/>
                  <a:gd name="connsiteX6" fmla="*/ 428625 w 1119187"/>
                  <a:gd name="connsiteY6" fmla="*/ 135731 h 522266"/>
                  <a:gd name="connsiteX7" fmla="*/ 342900 w 1119187"/>
                  <a:gd name="connsiteY7" fmla="*/ 150018 h 522266"/>
                  <a:gd name="connsiteX8" fmla="*/ 257175 w 1119187"/>
                  <a:gd name="connsiteY8" fmla="*/ 178593 h 522266"/>
                  <a:gd name="connsiteX9" fmla="*/ 214312 w 1119187"/>
                  <a:gd name="connsiteY9" fmla="*/ 192881 h 522266"/>
                  <a:gd name="connsiteX10" fmla="*/ 185737 w 1119187"/>
                  <a:gd name="connsiteY10" fmla="*/ 235743 h 522266"/>
                  <a:gd name="connsiteX11" fmla="*/ 100012 w 1119187"/>
                  <a:gd name="connsiteY11" fmla="*/ 307181 h 522266"/>
                  <a:gd name="connsiteX12" fmla="*/ 42862 w 1119187"/>
                  <a:gd name="connsiteY12" fmla="*/ 321468 h 522266"/>
                  <a:gd name="connsiteX13" fmla="*/ 0 w 1119187"/>
                  <a:gd name="connsiteY13" fmla="*/ 335756 h 522266"/>
                  <a:gd name="connsiteX14" fmla="*/ 42862 w 1119187"/>
                  <a:gd name="connsiteY14" fmla="*/ 507206 h 522266"/>
                  <a:gd name="connsiteX15" fmla="*/ 85725 w 1119187"/>
                  <a:gd name="connsiteY15" fmla="*/ 521493 h 522266"/>
                  <a:gd name="connsiteX16" fmla="*/ 185737 w 1119187"/>
                  <a:gd name="connsiteY16" fmla="*/ 507206 h 522266"/>
                  <a:gd name="connsiteX17" fmla="*/ 200025 w 1119187"/>
                  <a:gd name="connsiteY17" fmla="*/ 464343 h 522266"/>
                  <a:gd name="connsiteX18" fmla="*/ 328612 w 1119187"/>
                  <a:gd name="connsiteY18" fmla="*/ 421481 h 522266"/>
                  <a:gd name="connsiteX19" fmla="*/ 471487 w 1119187"/>
                  <a:gd name="connsiteY19" fmla="*/ 435768 h 522266"/>
                  <a:gd name="connsiteX20" fmla="*/ 571500 w 1119187"/>
                  <a:gd name="connsiteY20" fmla="*/ 421481 h 522266"/>
                  <a:gd name="connsiteX21" fmla="*/ 914400 w 1119187"/>
                  <a:gd name="connsiteY21" fmla="*/ 407193 h 522266"/>
                  <a:gd name="connsiteX22" fmla="*/ 942975 w 1119187"/>
                  <a:gd name="connsiteY22" fmla="*/ 364331 h 522266"/>
                  <a:gd name="connsiteX23" fmla="*/ 1028700 w 1119187"/>
                  <a:gd name="connsiteY23" fmla="*/ 307181 h 522266"/>
                  <a:gd name="connsiteX24" fmla="*/ 1100137 w 1119187"/>
                  <a:gd name="connsiteY24" fmla="*/ 164306 h 522266"/>
                  <a:gd name="connsiteX25" fmla="*/ 1071562 w 1119187"/>
                  <a:gd name="connsiteY25" fmla="*/ 21431 h 522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19187" h="522266">
                    <a:moveTo>
                      <a:pt x="1071562" y="21431"/>
                    </a:moveTo>
                    <a:cubicBezTo>
                      <a:pt x="1023937" y="0"/>
                      <a:pt x="899381" y="23576"/>
                      <a:pt x="814387" y="35718"/>
                    </a:cubicBezTo>
                    <a:cubicBezTo>
                      <a:pt x="797388" y="38146"/>
                      <a:pt x="786883" y="56614"/>
                      <a:pt x="771525" y="64293"/>
                    </a:cubicBezTo>
                    <a:cubicBezTo>
                      <a:pt x="758054" y="71028"/>
                      <a:pt x="743590" y="76591"/>
                      <a:pt x="728662" y="78581"/>
                    </a:cubicBezTo>
                    <a:cubicBezTo>
                      <a:pt x="671817" y="86160"/>
                      <a:pt x="614362" y="88106"/>
                      <a:pt x="557212" y="92868"/>
                    </a:cubicBezTo>
                    <a:lnTo>
                      <a:pt x="471487" y="121443"/>
                    </a:lnTo>
                    <a:cubicBezTo>
                      <a:pt x="457200" y="126206"/>
                      <a:pt x="443480" y="133255"/>
                      <a:pt x="428625" y="135731"/>
                    </a:cubicBezTo>
                    <a:lnTo>
                      <a:pt x="342900" y="150018"/>
                    </a:lnTo>
                    <a:lnTo>
                      <a:pt x="257175" y="178593"/>
                    </a:lnTo>
                    <a:lnTo>
                      <a:pt x="214312" y="192881"/>
                    </a:lnTo>
                    <a:cubicBezTo>
                      <a:pt x="204787" y="207168"/>
                      <a:pt x="196730" y="222552"/>
                      <a:pt x="185737" y="235743"/>
                    </a:cubicBezTo>
                    <a:cubicBezTo>
                      <a:pt x="166664" y="258631"/>
                      <a:pt x="129151" y="294693"/>
                      <a:pt x="100012" y="307181"/>
                    </a:cubicBezTo>
                    <a:cubicBezTo>
                      <a:pt x="81963" y="314916"/>
                      <a:pt x="61743" y="316073"/>
                      <a:pt x="42862" y="321468"/>
                    </a:cubicBezTo>
                    <a:cubicBezTo>
                      <a:pt x="28381" y="325605"/>
                      <a:pt x="14287" y="330993"/>
                      <a:pt x="0" y="335756"/>
                    </a:cubicBezTo>
                    <a:cubicBezTo>
                      <a:pt x="2160" y="348717"/>
                      <a:pt x="22884" y="500547"/>
                      <a:pt x="42862" y="507206"/>
                    </a:cubicBezTo>
                    <a:lnTo>
                      <a:pt x="85725" y="521493"/>
                    </a:lnTo>
                    <a:cubicBezTo>
                      <a:pt x="119062" y="516731"/>
                      <a:pt x="155616" y="522266"/>
                      <a:pt x="185737" y="507206"/>
                    </a:cubicBezTo>
                    <a:cubicBezTo>
                      <a:pt x="199208" y="500471"/>
                      <a:pt x="190617" y="476103"/>
                      <a:pt x="200025" y="464343"/>
                    </a:cubicBezTo>
                    <a:cubicBezTo>
                      <a:pt x="230933" y="425708"/>
                      <a:pt x="286782" y="428452"/>
                      <a:pt x="328612" y="421481"/>
                    </a:cubicBezTo>
                    <a:cubicBezTo>
                      <a:pt x="376237" y="426243"/>
                      <a:pt x="423624" y="435768"/>
                      <a:pt x="471487" y="435768"/>
                    </a:cubicBezTo>
                    <a:cubicBezTo>
                      <a:pt x="505163" y="435768"/>
                      <a:pt x="537894" y="423649"/>
                      <a:pt x="571500" y="421481"/>
                    </a:cubicBezTo>
                    <a:cubicBezTo>
                      <a:pt x="685662" y="414116"/>
                      <a:pt x="800100" y="411956"/>
                      <a:pt x="914400" y="407193"/>
                    </a:cubicBezTo>
                    <a:cubicBezTo>
                      <a:pt x="923925" y="392906"/>
                      <a:pt x="930052" y="375638"/>
                      <a:pt x="942975" y="364331"/>
                    </a:cubicBezTo>
                    <a:cubicBezTo>
                      <a:pt x="968821" y="341716"/>
                      <a:pt x="1028700" y="307181"/>
                      <a:pt x="1028700" y="307181"/>
                    </a:cubicBezTo>
                    <a:cubicBezTo>
                      <a:pt x="1096742" y="205118"/>
                      <a:pt x="1077521" y="254774"/>
                      <a:pt x="1100137" y="164306"/>
                    </a:cubicBezTo>
                    <a:cubicBezTo>
                      <a:pt x="1084179" y="36640"/>
                      <a:pt x="1119187" y="42862"/>
                      <a:pt x="1071562" y="21431"/>
                    </a:cubicBezTo>
                    <a:close/>
                  </a:path>
                </a:pathLst>
              </a:custGeom>
              <a:noFill/>
              <a:ln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Freeform 93"/>
              <p:cNvSpPr/>
              <p:nvPr/>
            </p:nvSpPr>
            <p:spPr>
              <a:xfrm>
                <a:off x="3861072" y="1380800"/>
                <a:ext cx="451063" cy="411113"/>
              </a:xfrm>
              <a:custGeom>
                <a:avLst/>
                <a:gdLst>
                  <a:gd name="connsiteX0" fmla="*/ 131112 w 801253"/>
                  <a:gd name="connsiteY0" fmla="*/ 1016972 h 1200950"/>
                  <a:gd name="connsiteX1" fmla="*/ 173974 w 801253"/>
                  <a:gd name="connsiteY1" fmla="*/ 1002685 h 1200950"/>
                  <a:gd name="connsiteX2" fmla="*/ 259699 w 801253"/>
                  <a:gd name="connsiteY2" fmla="*/ 988397 h 1200950"/>
                  <a:gd name="connsiteX3" fmla="*/ 316849 w 801253"/>
                  <a:gd name="connsiteY3" fmla="*/ 902672 h 1200950"/>
                  <a:gd name="connsiteX4" fmla="*/ 359712 w 801253"/>
                  <a:gd name="connsiteY4" fmla="*/ 874097 h 1200950"/>
                  <a:gd name="connsiteX5" fmla="*/ 459724 w 801253"/>
                  <a:gd name="connsiteY5" fmla="*/ 745510 h 1200950"/>
                  <a:gd name="connsiteX6" fmla="*/ 488299 w 801253"/>
                  <a:gd name="connsiteY6" fmla="*/ 659785 h 1200950"/>
                  <a:gd name="connsiteX7" fmla="*/ 502587 w 801253"/>
                  <a:gd name="connsiteY7" fmla="*/ 602635 h 1200950"/>
                  <a:gd name="connsiteX8" fmla="*/ 531162 w 801253"/>
                  <a:gd name="connsiteY8" fmla="*/ 516910 h 1200950"/>
                  <a:gd name="connsiteX9" fmla="*/ 545449 w 801253"/>
                  <a:gd name="connsiteY9" fmla="*/ 474047 h 1200950"/>
                  <a:gd name="connsiteX10" fmla="*/ 574024 w 801253"/>
                  <a:gd name="connsiteY10" fmla="*/ 431185 h 1200950"/>
                  <a:gd name="connsiteX11" fmla="*/ 588312 w 801253"/>
                  <a:gd name="connsiteY11" fmla="*/ 359747 h 1200950"/>
                  <a:gd name="connsiteX12" fmla="*/ 602599 w 801253"/>
                  <a:gd name="connsiteY12" fmla="*/ 316885 h 1200950"/>
                  <a:gd name="connsiteX13" fmla="*/ 588312 w 801253"/>
                  <a:gd name="connsiteY13" fmla="*/ 259735 h 1200950"/>
                  <a:gd name="connsiteX14" fmla="*/ 574024 w 801253"/>
                  <a:gd name="connsiteY14" fmla="*/ 188297 h 1200950"/>
                  <a:gd name="connsiteX15" fmla="*/ 659749 w 801253"/>
                  <a:gd name="connsiteY15" fmla="*/ 45422 h 1200950"/>
                  <a:gd name="connsiteX16" fmla="*/ 702612 w 801253"/>
                  <a:gd name="connsiteY16" fmla="*/ 73997 h 1200950"/>
                  <a:gd name="connsiteX17" fmla="*/ 774049 w 801253"/>
                  <a:gd name="connsiteY17" fmla="*/ 174010 h 1200950"/>
                  <a:gd name="connsiteX18" fmla="*/ 774049 w 801253"/>
                  <a:gd name="connsiteY18" fmla="*/ 545485 h 1200950"/>
                  <a:gd name="connsiteX19" fmla="*/ 745474 w 801253"/>
                  <a:gd name="connsiteY19" fmla="*/ 588347 h 1200950"/>
                  <a:gd name="connsiteX20" fmla="*/ 731187 w 801253"/>
                  <a:gd name="connsiteY20" fmla="*/ 631210 h 1200950"/>
                  <a:gd name="connsiteX21" fmla="*/ 674037 w 801253"/>
                  <a:gd name="connsiteY21" fmla="*/ 716935 h 1200950"/>
                  <a:gd name="connsiteX22" fmla="*/ 659749 w 801253"/>
                  <a:gd name="connsiteY22" fmla="*/ 759797 h 1200950"/>
                  <a:gd name="connsiteX23" fmla="*/ 616887 w 801253"/>
                  <a:gd name="connsiteY23" fmla="*/ 859810 h 1200950"/>
                  <a:gd name="connsiteX24" fmla="*/ 574024 w 801253"/>
                  <a:gd name="connsiteY24" fmla="*/ 874097 h 1200950"/>
                  <a:gd name="connsiteX25" fmla="*/ 488299 w 801253"/>
                  <a:gd name="connsiteY25" fmla="*/ 931247 h 1200950"/>
                  <a:gd name="connsiteX26" fmla="*/ 445437 w 801253"/>
                  <a:gd name="connsiteY26" fmla="*/ 959822 h 1200950"/>
                  <a:gd name="connsiteX27" fmla="*/ 359712 w 801253"/>
                  <a:gd name="connsiteY27" fmla="*/ 1002685 h 1200950"/>
                  <a:gd name="connsiteX28" fmla="*/ 331137 w 801253"/>
                  <a:gd name="connsiteY28" fmla="*/ 1045547 h 1200950"/>
                  <a:gd name="connsiteX29" fmla="*/ 288274 w 801253"/>
                  <a:gd name="connsiteY29" fmla="*/ 1131272 h 1200950"/>
                  <a:gd name="connsiteX30" fmla="*/ 245412 w 801253"/>
                  <a:gd name="connsiteY30" fmla="*/ 1145560 h 1200950"/>
                  <a:gd name="connsiteX31" fmla="*/ 159687 w 801253"/>
                  <a:gd name="connsiteY31" fmla="*/ 1188422 h 1200950"/>
                  <a:gd name="connsiteX32" fmla="*/ 73962 w 801253"/>
                  <a:gd name="connsiteY32" fmla="*/ 1174135 h 1200950"/>
                  <a:gd name="connsiteX33" fmla="*/ 31099 w 801253"/>
                  <a:gd name="connsiteY33" fmla="*/ 1159847 h 1200950"/>
                  <a:gd name="connsiteX34" fmla="*/ 16812 w 801253"/>
                  <a:gd name="connsiteY34" fmla="*/ 1116985 h 1200950"/>
                  <a:gd name="connsiteX35" fmla="*/ 145399 w 801253"/>
                  <a:gd name="connsiteY35" fmla="*/ 1059835 h 1200950"/>
                  <a:gd name="connsiteX36" fmla="*/ 131112 w 801253"/>
                  <a:gd name="connsiteY36" fmla="*/ 1016972 h 1200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01253" h="1200950">
                    <a:moveTo>
                      <a:pt x="131112" y="1016972"/>
                    </a:moveTo>
                    <a:cubicBezTo>
                      <a:pt x="135875" y="1007447"/>
                      <a:pt x="159272" y="1005952"/>
                      <a:pt x="173974" y="1002685"/>
                    </a:cubicBezTo>
                    <a:cubicBezTo>
                      <a:pt x="202253" y="996401"/>
                      <a:pt x="235967" y="1005010"/>
                      <a:pt x="259699" y="988397"/>
                    </a:cubicBezTo>
                    <a:cubicBezTo>
                      <a:pt x="287834" y="968703"/>
                      <a:pt x="288274" y="921722"/>
                      <a:pt x="316849" y="902672"/>
                    </a:cubicBezTo>
                    <a:lnTo>
                      <a:pt x="359712" y="874097"/>
                    </a:lnTo>
                    <a:cubicBezTo>
                      <a:pt x="428070" y="771560"/>
                      <a:pt x="392578" y="812656"/>
                      <a:pt x="459724" y="745510"/>
                    </a:cubicBezTo>
                    <a:cubicBezTo>
                      <a:pt x="469249" y="716935"/>
                      <a:pt x="480993" y="689006"/>
                      <a:pt x="488299" y="659785"/>
                    </a:cubicBezTo>
                    <a:cubicBezTo>
                      <a:pt x="493062" y="640735"/>
                      <a:pt x="496944" y="621443"/>
                      <a:pt x="502587" y="602635"/>
                    </a:cubicBezTo>
                    <a:cubicBezTo>
                      <a:pt x="511242" y="573785"/>
                      <a:pt x="521637" y="545485"/>
                      <a:pt x="531162" y="516910"/>
                    </a:cubicBezTo>
                    <a:cubicBezTo>
                      <a:pt x="535924" y="502622"/>
                      <a:pt x="537095" y="486578"/>
                      <a:pt x="545449" y="474047"/>
                    </a:cubicBezTo>
                    <a:lnTo>
                      <a:pt x="574024" y="431185"/>
                    </a:lnTo>
                    <a:cubicBezTo>
                      <a:pt x="578787" y="407372"/>
                      <a:pt x="582422" y="383306"/>
                      <a:pt x="588312" y="359747"/>
                    </a:cubicBezTo>
                    <a:cubicBezTo>
                      <a:pt x="591965" y="345137"/>
                      <a:pt x="602599" y="331945"/>
                      <a:pt x="602599" y="316885"/>
                    </a:cubicBezTo>
                    <a:cubicBezTo>
                      <a:pt x="602599" y="297249"/>
                      <a:pt x="592572" y="278904"/>
                      <a:pt x="588312" y="259735"/>
                    </a:cubicBezTo>
                    <a:cubicBezTo>
                      <a:pt x="583044" y="236029"/>
                      <a:pt x="578787" y="212110"/>
                      <a:pt x="574024" y="188297"/>
                    </a:cubicBezTo>
                    <a:cubicBezTo>
                      <a:pt x="586411" y="52048"/>
                      <a:pt x="538623" y="0"/>
                      <a:pt x="659749" y="45422"/>
                    </a:cubicBezTo>
                    <a:cubicBezTo>
                      <a:pt x="675827" y="51451"/>
                      <a:pt x="688324" y="64472"/>
                      <a:pt x="702612" y="73997"/>
                    </a:cubicBezTo>
                    <a:cubicBezTo>
                      <a:pt x="735949" y="174009"/>
                      <a:pt x="702612" y="150197"/>
                      <a:pt x="774049" y="174010"/>
                    </a:cubicBezTo>
                    <a:cubicBezTo>
                      <a:pt x="787901" y="326373"/>
                      <a:pt x="801253" y="382264"/>
                      <a:pt x="774049" y="545485"/>
                    </a:cubicBezTo>
                    <a:cubicBezTo>
                      <a:pt x="771226" y="562423"/>
                      <a:pt x="754999" y="574060"/>
                      <a:pt x="745474" y="588347"/>
                    </a:cubicBezTo>
                    <a:cubicBezTo>
                      <a:pt x="740712" y="602635"/>
                      <a:pt x="738501" y="618045"/>
                      <a:pt x="731187" y="631210"/>
                    </a:cubicBezTo>
                    <a:cubicBezTo>
                      <a:pt x="714509" y="661231"/>
                      <a:pt x="684898" y="684355"/>
                      <a:pt x="674037" y="716935"/>
                    </a:cubicBezTo>
                    <a:cubicBezTo>
                      <a:pt x="669274" y="731222"/>
                      <a:pt x="663886" y="745316"/>
                      <a:pt x="659749" y="759797"/>
                    </a:cubicBezTo>
                    <a:cubicBezTo>
                      <a:pt x="649581" y="795386"/>
                      <a:pt x="649111" y="834031"/>
                      <a:pt x="616887" y="859810"/>
                    </a:cubicBezTo>
                    <a:cubicBezTo>
                      <a:pt x="605127" y="869218"/>
                      <a:pt x="588312" y="869335"/>
                      <a:pt x="574024" y="874097"/>
                    </a:cubicBezTo>
                    <a:lnTo>
                      <a:pt x="488299" y="931247"/>
                    </a:lnTo>
                    <a:cubicBezTo>
                      <a:pt x="474012" y="940772"/>
                      <a:pt x="461727" y="954392"/>
                      <a:pt x="445437" y="959822"/>
                    </a:cubicBezTo>
                    <a:cubicBezTo>
                      <a:pt x="386284" y="979540"/>
                      <a:pt x="415105" y="965756"/>
                      <a:pt x="359712" y="1002685"/>
                    </a:cubicBezTo>
                    <a:cubicBezTo>
                      <a:pt x="350187" y="1016972"/>
                      <a:pt x="338816" y="1030189"/>
                      <a:pt x="331137" y="1045547"/>
                    </a:cubicBezTo>
                    <a:cubicBezTo>
                      <a:pt x="313881" y="1080058"/>
                      <a:pt x="322396" y="1103974"/>
                      <a:pt x="288274" y="1131272"/>
                    </a:cubicBezTo>
                    <a:cubicBezTo>
                      <a:pt x="276514" y="1140680"/>
                      <a:pt x="258882" y="1138825"/>
                      <a:pt x="245412" y="1145560"/>
                    </a:cubicBezTo>
                    <a:cubicBezTo>
                      <a:pt x="134633" y="1200950"/>
                      <a:pt x="267414" y="1152514"/>
                      <a:pt x="159687" y="1188422"/>
                    </a:cubicBezTo>
                    <a:cubicBezTo>
                      <a:pt x="131112" y="1183660"/>
                      <a:pt x="102241" y="1180419"/>
                      <a:pt x="73962" y="1174135"/>
                    </a:cubicBezTo>
                    <a:cubicBezTo>
                      <a:pt x="59260" y="1170868"/>
                      <a:pt x="41748" y="1170496"/>
                      <a:pt x="31099" y="1159847"/>
                    </a:cubicBezTo>
                    <a:cubicBezTo>
                      <a:pt x="20450" y="1149198"/>
                      <a:pt x="21574" y="1131272"/>
                      <a:pt x="16812" y="1116985"/>
                    </a:cubicBezTo>
                    <a:cubicBezTo>
                      <a:pt x="49577" y="1018685"/>
                      <a:pt x="0" y="1124456"/>
                      <a:pt x="145399" y="1059835"/>
                    </a:cubicBezTo>
                    <a:cubicBezTo>
                      <a:pt x="252007" y="1012454"/>
                      <a:pt x="126349" y="1026497"/>
                      <a:pt x="131112" y="1016972"/>
                    </a:cubicBezTo>
                    <a:close/>
                  </a:path>
                </a:pathLst>
              </a:custGeom>
              <a:noFill/>
              <a:ln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Freeform 94"/>
              <p:cNvSpPr/>
              <p:nvPr/>
            </p:nvSpPr>
            <p:spPr>
              <a:xfrm>
                <a:off x="4191000" y="1141667"/>
                <a:ext cx="304800" cy="357210"/>
              </a:xfrm>
              <a:custGeom>
                <a:avLst/>
                <a:gdLst>
                  <a:gd name="connsiteX0" fmla="*/ 54769 w 754856"/>
                  <a:gd name="connsiteY0" fmla="*/ 234027 h 605502"/>
                  <a:gd name="connsiteX1" fmla="*/ 426244 w 754856"/>
                  <a:gd name="connsiteY1" fmla="*/ 234027 h 605502"/>
                  <a:gd name="connsiteX2" fmla="*/ 440531 w 754856"/>
                  <a:gd name="connsiteY2" fmla="*/ 191164 h 605502"/>
                  <a:gd name="connsiteX3" fmla="*/ 469106 w 754856"/>
                  <a:gd name="connsiteY3" fmla="*/ 148302 h 605502"/>
                  <a:gd name="connsiteX4" fmla="*/ 511969 w 754856"/>
                  <a:gd name="connsiteY4" fmla="*/ 48289 h 605502"/>
                  <a:gd name="connsiteX5" fmla="*/ 554831 w 754856"/>
                  <a:gd name="connsiteY5" fmla="*/ 34002 h 605502"/>
                  <a:gd name="connsiteX6" fmla="*/ 597694 w 754856"/>
                  <a:gd name="connsiteY6" fmla="*/ 5427 h 605502"/>
                  <a:gd name="connsiteX7" fmla="*/ 697706 w 754856"/>
                  <a:gd name="connsiteY7" fmla="*/ 48289 h 605502"/>
                  <a:gd name="connsiteX8" fmla="*/ 726281 w 754856"/>
                  <a:gd name="connsiteY8" fmla="*/ 134014 h 605502"/>
                  <a:gd name="connsiteX9" fmla="*/ 754856 w 754856"/>
                  <a:gd name="connsiteY9" fmla="*/ 248314 h 605502"/>
                  <a:gd name="connsiteX10" fmla="*/ 740569 w 754856"/>
                  <a:gd name="connsiteY10" fmla="*/ 334039 h 605502"/>
                  <a:gd name="connsiteX11" fmla="*/ 726281 w 754856"/>
                  <a:gd name="connsiteY11" fmla="*/ 376902 h 605502"/>
                  <a:gd name="connsiteX12" fmla="*/ 554831 w 754856"/>
                  <a:gd name="connsiteY12" fmla="*/ 462627 h 605502"/>
                  <a:gd name="connsiteX13" fmla="*/ 511969 w 754856"/>
                  <a:gd name="connsiteY13" fmla="*/ 491202 h 605502"/>
                  <a:gd name="connsiteX14" fmla="*/ 497681 w 754856"/>
                  <a:gd name="connsiteY14" fmla="*/ 534064 h 605502"/>
                  <a:gd name="connsiteX15" fmla="*/ 454819 w 754856"/>
                  <a:gd name="connsiteY15" fmla="*/ 562639 h 605502"/>
                  <a:gd name="connsiteX16" fmla="*/ 426244 w 754856"/>
                  <a:gd name="connsiteY16" fmla="*/ 605502 h 605502"/>
                  <a:gd name="connsiteX17" fmla="*/ 340519 w 754856"/>
                  <a:gd name="connsiteY17" fmla="*/ 576927 h 605502"/>
                  <a:gd name="connsiteX18" fmla="*/ 297656 w 754856"/>
                  <a:gd name="connsiteY18" fmla="*/ 562639 h 605502"/>
                  <a:gd name="connsiteX19" fmla="*/ 211931 w 754856"/>
                  <a:gd name="connsiteY19" fmla="*/ 491202 h 605502"/>
                  <a:gd name="connsiteX20" fmla="*/ 169069 w 754856"/>
                  <a:gd name="connsiteY20" fmla="*/ 476914 h 605502"/>
                  <a:gd name="connsiteX21" fmla="*/ 140494 w 754856"/>
                  <a:gd name="connsiteY21" fmla="*/ 434052 h 605502"/>
                  <a:gd name="connsiteX22" fmla="*/ 97631 w 754856"/>
                  <a:gd name="connsiteY22" fmla="*/ 405477 h 605502"/>
                  <a:gd name="connsiteX23" fmla="*/ 54769 w 754856"/>
                  <a:gd name="connsiteY23" fmla="*/ 234027 h 605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54856" h="605502">
                    <a:moveTo>
                      <a:pt x="54769" y="234027"/>
                    </a:moveTo>
                    <a:cubicBezTo>
                      <a:pt x="109538" y="205452"/>
                      <a:pt x="235340" y="270390"/>
                      <a:pt x="426244" y="234027"/>
                    </a:cubicBezTo>
                    <a:cubicBezTo>
                      <a:pt x="441038" y="231209"/>
                      <a:pt x="433796" y="204635"/>
                      <a:pt x="440531" y="191164"/>
                    </a:cubicBezTo>
                    <a:cubicBezTo>
                      <a:pt x="448210" y="175805"/>
                      <a:pt x="459581" y="162589"/>
                      <a:pt x="469106" y="148302"/>
                    </a:cubicBezTo>
                    <a:cubicBezTo>
                      <a:pt x="477686" y="113985"/>
                      <a:pt x="481136" y="72956"/>
                      <a:pt x="511969" y="48289"/>
                    </a:cubicBezTo>
                    <a:cubicBezTo>
                      <a:pt x="523729" y="38881"/>
                      <a:pt x="540544" y="38764"/>
                      <a:pt x="554831" y="34002"/>
                    </a:cubicBezTo>
                    <a:cubicBezTo>
                      <a:pt x="569119" y="24477"/>
                      <a:pt x="580695" y="7855"/>
                      <a:pt x="597694" y="5427"/>
                    </a:cubicBezTo>
                    <a:cubicBezTo>
                      <a:pt x="635685" y="0"/>
                      <a:pt x="669827" y="29703"/>
                      <a:pt x="697706" y="48289"/>
                    </a:cubicBezTo>
                    <a:cubicBezTo>
                      <a:pt x="707231" y="76864"/>
                      <a:pt x="720374" y="104478"/>
                      <a:pt x="726281" y="134014"/>
                    </a:cubicBezTo>
                    <a:cubicBezTo>
                      <a:pt x="743523" y="220220"/>
                      <a:pt x="732890" y="182414"/>
                      <a:pt x="754856" y="248314"/>
                    </a:cubicBezTo>
                    <a:cubicBezTo>
                      <a:pt x="750094" y="276889"/>
                      <a:pt x="746853" y="305760"/>
                      <a:pt x="740569" y="334039"/>
                    </a:cubicBezTo>
                    <a:cubicBezTo>
                      <a:pt x="737302" y="348741"/>
                      <a:pt x="736930" y="366253"/>
                      <a:pt x="726281" y="376902"/>
                    </a:cubicBezTo>
                    <a:cubicBezTo>
                      <a:pt x="591388" y="511795"/>
                      <a:pt x="694279" y="369661"/>
                      <a:pt x="554831" y="462627"/>
                    </a:cubicBezTo>
                    <a:lnTo>
                      <a:pt x="511969" y="491202"/>
                    </a:lnTo>
                    <a:cubicBezTo>
                      <a:pt x="507206" y="505489"/>
                      <a:pt x="507089" y="522304"/>
                      <a:pt x="497681" y="534064"/>
                    </a:cubicBezTo>
                    <a:cubicBezTo>
                      <a:pt x="486954" y="547472"/>
                      <a:pt x="466961" y="550497"/>
                      <a:pt x="454819" y="562639"/>
                    </a:cubicBezTo>
                    <a:cubicBezTo>
                      <a:pt x="442677" y="574781"/>
                      <a:pt x="435769" y="591214"/>
                      <a:pt x="426244" y="605502"/>
                    </a:cubicBezTo>
                    <a:lnTo>
                      <a:pt x="340519" y="576927"/>
                    </a:lnTo>
                    <a:lnTo>
                      <a:pt x="297656" y="562639"/>
                    </a:lnTo>
                    <a:cubicBezTo>
                      <a:pt x="266056" y="531039"/>
                      <a:pt x="251716" y="511095"/>
                      <a:pt x="211931" y="491202"/>
                    </a:cubicBezTo>
                    <a:cubicBezTo>
                      <a:pt x="198461" y="484467"/>
                      <a:pt x="183356" y="481677"/>
                      <a:pt x="169069" y="476914"/>
                    </a:cubicBezTo>
                    <a:cubicBezTo>
                      <a:pt x="159544" y="462627"/>
                      <a:pt x="152636" y="446194"/>
                      <a:pt x="140494" y="434052"/>
                    </a:cubicBezTo>
                    <a:cubicBezTo>
                      <a:pt x="128352" y="421910"/>
                      <a:pt x="102681" y="421889"/>
                      <a:pt x="97631" y="405477"/>
                    </a:cubicBezTo>
                    <a:cubicBezTo>
                      <a:pt x="47814" y="243571"/>
                      <a:pt x="0" y="262602"/>
                      <a:pt x="54769" y="234027"/>
                    </a:cubicBezTo>
                    <a:close/>
                  </a:path>
                </a:pathLst>
              </a:custGeom>
              <a:noFill/>
              <a:ln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33CC"/>
                  </a:solidFill>
                </a:endParaRPr>
              </a:p>
            </p:txBody>
          </p:sp>
        </p:grpSp>
        <p:cxnSp>
          <p:nvCxnSpPr>
            <p:cNvPr id="19" name="Straight Connector 18"/>
            <p:cNvCxnSpPr/>
            <p:nvPr/>
          </p:nvCxnSpPr>
          <p:spPr>
            <a:xfrm>
              <a:off x="7848600" y="1752600"/>
              <a:ext cx="457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4724400" y="990599"/>
            <a:ext cx="323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6165" y="990600"/>
            <a:ext cx="323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7828" y="370998"/>
            <a:ext cx="3899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lang="en-US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1136" y="4534075"/>
            <a:ext cx="7596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: Extraction of paraffin-embedded PD-L1+ RCC tissues for RNA isolation.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Brown staining indicates PD-L1 protein expression (IHC) in tumor foci.  In (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), blue circles outline macroscopic tumor areas that were excised by manual scraping with a scalpel.  In (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), focal areas of PD-L1+ tissue outlined with blue lines were excised by laser capture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microdissection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(LCM). Scale bars are equal to 500 um. </a:t>
            </a:r>
          </a:p>
        </p:txBody>
      </p:sp>
    </p:spTree>
    <p:extLst>
      <p:ext uri="{BB962C8B-B14F-4D97-AF65-F5344CB8AC3E}">
        <p14:creationId xmlns:p14="http://schemas.microsoft.com/office/powerpoint/2010/main" val="395688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9738" y="359222"/>
            <a:ext cx="3882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endParaRPr lang="en-US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4969835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4059655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2000" y="3149474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0107" y="220558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" y="129540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1447800" y="5334000"/>
            <a:ext cx="921694" cy="621448"/>
            <a:chOff x="2036187" y="5149321"/>
            <a:chExt cx="921694" cy="621448"/>
          </a:xfrm>
        </p:grpSpPr>
        <p:sp>
          <p:nvSpPr>
            <p:cNvPr id="11" name="TextBox 10"/>
            <p:cNvSpPr txBox="1"/>
            <p:nvPr/>
          </p:nvSpPr>
          <p:spPr>
            <a:xfrm>
              <a:off x="2036187" y="5149321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513529" y="5149321"/>
              <a:ext cx="4443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NR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38604" y="5401437"/>
              <a:ext cx="7104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PD-1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2109504" y="5410962"/>
              <a:ext cx="77724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 rot="16200000">
            <a:off x="-554914" y="2934030"/>
            <a:ext cx="21307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 Score</a:t>
            </a:r>
          </a:p>
        </p:txBody>
      </p:sp>
      <p:grpSp>
        <p:nvGrpSpPr>
          <p:cNvPr id="106" name="Group 105"/>
          <p:cNvGrpSpPr/>
          <p:nvPr/>
        </p:nvGrpSpPr>
        <p:grpSpPr>
          <a:xfrm>
            <a:off x="2888306" y="5334000"/>
            <a:ext cx="921694" cy="621448"/>
            <a:chOff x="2036187" y="5149321"/>
            <a:chExt cx="921694" cy="621448"/>
          </a:xfrm>
        </p:grpSpPr>
        <p:sp>
          <p:nvSpPr>
            <p:cNvPr id="107" name="TextBox 106"/>
            <p:cNvSpPr txBox="1"/>
            <p:nvPr/>
          </p:nvSpPr>
          <p:spPr>
            <a:xfrm>
              <a:off x="2036187" y="5149321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2513529" y="5149321"/>
              <a:ext cx="4443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NR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068072" y="5401437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PD-L2</a:t>
              </a:r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2109504" y="5410962"/>
              <a:ext cx="77724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8" name="Group 117"/>
          <p:cNvGrpSpPr/>
          <p:nvPr/>
        </p:nvGrpSpPr>
        <p:grpSpPr>
          <a:xfrm>
            <a:off x="4336106" y="5334000"/>
            <a:ext cx="921694" cy="621448"/>
            <a:chOff x="2036187" y="5149321"/>
            <a:chExt cx="921694" cy="621448"/>
          </a:xfrm>
        </p:grpSpPr>
        <p:sp>
          <p:nvSpPr>
            <p:cNvPr id="119" name="TextBox 118"/>
            <p:cNvSpPr txBox="1"/>
            <p:nvPr/>
          </p:nvSpPr>
          <p:spPr>
            <a:xfrm>
              <a:off x="2036187" y="5149321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2513529" y="5149321"/>
              <a:ext cx="4443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NR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055249" y="5401437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LAG-3</a:t>
              </a:r>
            </a:p>
          </p:txBody>
        </p:sp>
        <p:cxnSp>
          <p:nvCxnSpPr>
            <p:cNvPr id="122" name="Straight Connector 121"/>
            <p:cNvCxnSpPr/>
            <p:nvPr/>
          </p:nvCxnSpPr>
          <p:spPr>
            <a:xfrm>
              <a:off x="2109504" y="5410962"/>
              <a:ext cx="77724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5765800" y="5322152"/>
            <a:ext cx="921694" cy="621448"/>
            <a:chOff x="2036187" y="5149321"/>
            <a:chExt cx="921694" cy="621448"/>
          </a:xfrm>
        </p:grpSpPr>
        <p:sp>
          <p:nvSpPr>
            <p:cNvPr id="131" name="TextBox 130"/>
            <p:cNvSpPr txBox="1"/>
            <p:nvPr/>
          </p:nvSpPr>
          <p:spPr>
            <a:xfrm>
              <a:off x="2036187" y="5149321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2513529" y="5149321"/>
              <a:ext cx="4443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NR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2100134" y="5401437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TIM-3</a:t>
              </a:r>
            </a:p>
          </p:txBody>
        </p:sp>
        <p:cxnSp>
          <p:nvCxnSpPr>
            <p:cNvPr id="134" name="Straight Connector 133"/>
            <p:cNvCxnSpPr/>
            <p:nvPr/>
          </p:nvCxnSpPr>
          <p:spPr>
            <a:xfrm>
              <a:off x="2109504" y="5410962"/>
              <a:ext cx="77724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2" name="Group 141"/>
          <p:cNvGrpSpPr/>
          <p:nvPr/>
        </p:nvGrpSpPr>
        <p:grpSpPr>
          <a:xfrm>
            <a:off x="6874167" y="5334000"/>
            <a:ext cx="1673062" cy="898447"/>
            <a:chOff x="1705807" y="5149321"/>
            <a:chExt cx="1673062" cy="898447"/>
          </a:xfrm>
        </p:grpSpPr>
        <p:sp>
          <p:nvSpPr>
            <p:cNvPr id="143" name="TextBox 142"/>
            <p:cNvSpPr txBox="1"/>
            <p:nvPr/>
          </p:nvSpPr>
          <p:spPr>
            <a:xfrm>
              <a:off x="2036187" y="5149321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2513529" y="5149321"/>
              <a:ext cx="4443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NR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1705807" y="5401437"/>
              <a:ext cx="16730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Immune cell infiltrates</a:t>
              </a:r>
            </a:p>
          </p:txBody>
        </p:sp>
        <p:cxnSp>
          <p:nvCxnSpPr>
            <p:cNvPr id="146" name="Straight Connector 145"/>
            <p:cNvCxnSpPr/>
            <p:nvPr/>
          </p:nvCxnSpPr>
          <p:spPr>
            <a:xfrm>
              <a:off x="2109504" y="5410962"/>
              <a:ext cx="77724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946" y="1351395"/>
            <a:ext cx="7399251" cy="4041823"/>
          </a:xfrm>
          <a:prstGeom prst="rect">
            <a:avLst/>
          </a:prstGeom>
        </p:spPr>
      </p:pic>
      <p:grpSp>
        <p:nvGrpSpPr>
          <p:cNvPr id="62" name="Group 61"/>
          <p:cNvGrpSpPr/>
          <p:nvPr/>
        </p:nvGrpSpPr>
        <p:grpSpPr>
          <a:xfrm>
            <a:off x="1542106" y="2091098"/>
            <a:ext cx="731390" cy="100588"/>
            <a:chOff x="2097443" y="1657728"/>
            <a:chExt cx="731390" cy="100588"/>
          </a:xfrm>
        </p:grpSpPr>
        <p:cxnSp>
          <p:nvCxnSpPr>
            <p:cNvPr id="64" name="Straight Connector 63"/>
            <p:cNvCxnSpPr/>
            <p:nvPr/>
          </p:nvCxnSpPr>
          <p:spPr>
            <a:xfrm flipV="1">
              <a:off x="2097443" y="1657728"/>
              <a:ext cx="731390" cy="118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106496" y="1666876"/>
              <a:ext cx="0" cy="914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823231" y="1666876"/>
              <a:ext cx="0" cy="914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/>
          <p:cNvSpPr txBox="1"/>
          <p:nvPr/>
        </p:nvSpPr>
        <p:spPr>
          <a:xfrm>
            <a:off x="1551159" y="1795446"/>
            <a:ext cx="73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p=0.36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991665" y="1795446"/>
            <a:ext cx="73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p=0.81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439465" y="1795446"/>
            <a:ext cx="73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p=0.32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869159" y="1783598"/>
            <a:ext cx="73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p=0.67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307906" y="1795446"/>
            <a:ext cx="73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p=0.46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2984304" y="2093612"/>
            <a:ext cx="731390" cy="100588"/>
            <a:chOff x="2097443" y="1657728"/>
            <a:chExt cx="731390" cy="100588"/>
          </a:xfrm>
        </p:grpSpPr>
        <p:cxnSp>
          <p:nvCxnSpPr>
            <p:cNvPr id="73" name="Straight Connector 72"/>
            <p:cNvCxnSpPr/>
            <p:nvPr/>
          </p:nvCxnSpPr>
          <p:spPr>
            <a:xfrm flipV="1">
              <a:off x="2097443" y="1657728"/>
              <a:ext cx="731390" cy="118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2106496" y="1666876"/>
              <a:ext cx="0" cy="914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2823231" y="1666876"/>
              <a:ext cx="0" cy="914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4432104" y="2093612"/>
            <a:ext cx="731390" cy="100588"/>
            <a:chOff x="2097443" y="1657728"/>
            <a:chExt cx="731390" cy="100588"/>
          </a:xfrm>
        </p:grpSpPr>
        <p:cxnSp>
          <p:nvCxnSpPr>
            <p:cNvPr id="77" name="Straight Connector 76"/>
            <p:cNvCxnSpPr/>
            <p:nvPr/>
          </p:nvCxnSpPr>
          <p:spPr>
            <a:xfrm flipV="1">
              <a:off x="2097443" y="1657728"/>
              <a:ext cx="731390" cy="118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2106496" y="1666876"/>
              <a:ext cx="0" cy="914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2823231" y="1666876"/>
              <a:ext cx="0" cy="914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5861798" y="2093612"/>
            <a:ext cx="731390" cy="100588"/>
            <a:chOff x="2097443" y="1657728"/>
            <a:chExt cx="731390" cy="100588"/>
          </a:xfrm>
        </p:grpSpPr>
        <p:cxnSp>
          <p:nvCxnSpPr>
            <p:cNvPr id="81" name="Straight Connector 80"/>
            <p:cNvCxnSpPr/>
            <p:nvPr/>
          </p:nvCxnSpPr>
          <p:spPr>
            <a:xfrm flipV="1">
              <a:off x="2097443" y="1657728"/>
              <a:ext cx="731390" cy="118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2106496" y="1666876"/>
              <a:ext cx="0" cy="914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2814178" y="1657823"/>
              <a:ext cx="0" cy="914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7309598" y="2093612"/>
            <a:ext cx="731390" cy="100588"/>
            <a:chOff x="2097443" y="1657728"/>
            <a:chExt cx="731390" cy="100588"/>
          </a:xfrm>
        </p:grpSpPr>
        <p:cxnSp>
          <p:nvCxnSpPr>
            <p:cNvPr id="85" name="Straight Connector 84"/>
            <p:cNvCxnSpPr/>
            <p:nvPr/>
          </p:nvCxnSpPr>
          <p:spPr>
            <a:xfrm flipV="1">
              <a:off x="2097443" y="1657728"/>
              <a:ext cx="731390" cy="118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2106496" y="1666876"/>
              <a:ext cx="0" cy="914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2814178" y="1666876"/>
              <a:ext cx="0" cy="914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51701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3808" y="1120899"/>
            <a:ext cx="774601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 legend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: Molecules previously found to be up-regulated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 PD-L1+ vs. PD-L1(-) melanomas are not differentially expressed in PD-L1+ RCCs from patients with divergent clinical outcomes after anti-PD-1 therapy.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Expression of molecules previously found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 be associated with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PD-L1 expression in melanoma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(Taube et al.,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Clin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Cancer Res 2015), and other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candidate markers,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assessed by IHC in 13 PD-L1+ RCC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specimens,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derived from 4 patients who responded to anti-PD-1 and 9 who did not. Specimens were scored for protein expression on the following scale: 0, absent expression; 1, focal expression, &lt;5% of cells positive; 2, moderate expression, 5-50% of cells positive; 3, severe expression, &gt;50% of cells positive.   Horizontal bars indicate mean values.  No significant differences were observed between responders (R) and non-responders (NR), using a two-sided Wilcoxon rank sum test. In data not shown, there were also no significant differences in FoxP3 expression or in CD4:CD8 ratios between the two groups.</a:t>
            </a: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53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54073" y="217787"/>
            <a:ext cx="6028865" cy="6603724"/>
            <a:chOff x="1467406" y="126749"/>
            <a:chExt cx="6028865" cy="6603724"/>
          </a:xfrm>
        </p:grpSpPr>
        <p:sp>
          <p:nvSpPr>
            <p:cNvPr id="88" name="TextBox 87"/>
            <p:cNvSpPr txBox="1"/>
            <p:nvPr/>
          </p:nvSpPr>
          <p:spPr>
            <a:xfrm>
              <a:off x="2718259" y="6361141"/>
              <a:ext cx="43343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Cycle threshold 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579713" y="6162257"/>
              <a:ext cx="49165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0          15            20           25            30          35          40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0" name="Picture 89"/>
            <p:cNvPicPr>
              <a:picLocks noChangeAspect="1"/>
            </p:cNvPicPr>
            <p:nvPr/>
          </p:nvPicPr>
          <p:blipFill rotWithShape="1">
            <a:blip r:embed="rId3"/>
            <a:srcRect l="27921" t="13523" r="29066" b="8041"/>
            <a:stretch/>
          </p:blipFill>
          <p:spPr>
            <a:xfrm>
              <a:off x="2671151" y="126749"/>
              <a:ext cx="4381497" cy="6042478"/>
            </a:xfrm>
            <a:prstGeom prst="rect">
              <a:avLst/>
            </a:prstGeom>
          </p:spPr>
        </p:pic>
        <p:sp>
          <p:nvSpPr>
            <p:cNvPr id="91" name="TextBox 90"/>
            <p:cNvSpPr txBox="1"/>
            <p:nvPr/>
          </p:nvSpPr>
          <p:spPr>
            <a:xfrm>
              <a:off x="1667679" y="162962"/>
              <a:ext cx="1050580" cy="6533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GUSB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AKR1C3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BACH2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BMP1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CACNB1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CCL3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CD24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E2F8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ENPP5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F2RL1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IL11RA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KCNJ16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LTBP1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MAL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MYLK2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NFATC1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PITX2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PLEC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SLC23A1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SLC37A4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TNFRSF19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UCP3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UGT1A1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UGT1A3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UGT1A6</a:t>
              </a:r>
            </a:p>
            <a:p>
              <a:pPr algn="r">
                <a:lnSpc>
                  <a:spcPts val="1750"/>
                </a:lnSpc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WHSC1</a:t>
              </a:r>
            </a:p>
            <a:p>
              <a:pPr algn="r">
                <a:lnSpc>
                  <a:spcPts val="1750"/>
                </a:lnSpc>
              </a:pP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 rot="16200000">
              <a:off x="-1290511" y="3004230"/>
              <a:ext cx="5915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Gene target</a:t>
              </a:r>
              <a:endParaRPr 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08544" y="392768"/>
            <a:ext cx="2415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endParaRPr lang="en-US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084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0327" y="1385454"/>
            <a:ext cx="781396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S3 legend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: Gene expression in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RCC cell lines.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The expression of 25 genes found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 be differentially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expressed in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RCCs from anti-PD-1 responders vs. non-responders was assessed by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-PCR in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established RCC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cell lines (786-0, A498, ACHN,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Caki-1,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RXF-393, TK-10, SN12C,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U0-31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). The expression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each gene target in an individual cell line is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shown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 the average cycle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threshold (Ct)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value from triplicate reactions. Lower Ct values indicate higher gene expression.  In cases of undetectable gene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amplification, a Ct value of 40 was assigned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(the maximum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number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PCR cycles used).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Vertical black bars indicate mean Ct values. The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GUSB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transcript was used as the internal reference. Results were visualized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GraphPad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software (La Jolla, CA).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667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 rot="16200000">
            <a:off x="-1170938" y="2983059"/>
            <a:ext cx="297106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913169"/>
            <a:r>
              <a:rPr lang="en-US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Proportion surviving</a:t>
            </a:r>
            <a:endParaRPr lang="en-US" sz="2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56408" y="140869"/>
            <a:ext cx="3359429" cy="3133948"/>
            <a:chOff x="1385485" y="1682270"/>
            <a:chExt cx="3175232" cy="329805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56343" y="2207226"/>
              <a:ext cx="2686050" cy="2276352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3049928" y="2278112"/>
              <a:ext cx="133619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FDR=0.78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602466" y="1682270"/>
              <a:ext cx="2958251" cy="388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RCC all stages (n=444)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1385485" y="2092265"/>
              <a:ext cx="531764" cy="2308285"/>
              <a:chOff x="857250" y="2092265"/>
              <a:chExt cx="531764" cy="2308285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857250" y="4092773"/>
                <a:ext cx="5317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857250" y="3692673"/>
                <a:ext cx="5317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0.2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857250" y="3292571"/>
                <a:ext cx="5317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0.4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857250" y="2892469"/>
                <a:ext cx="5317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0.6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857250" y="2492367"/>
                <a:ext cx="5317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0.8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857250" y="2092265"/>
                <a:ext cx="5317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.0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1639775" y="4257240"/>
              <a:ext cx="2551899" cy="723082"/>
              <a:chOff x="1111540" y="4257240"/>
              <a:chExt cx="2551899" cy="723082"/>
            </a:xfrm>
          </p:grpSpPr>
          <p:sp>
            <p:nvSpPr>
              <p:cNvPr id="53" name="TextBox 52"/>
              <p:cNvSpPr txBox="1"/>
              <p:nvPr/>
            </p:nvSpPr>
            <p:spPr>
              <a:xfrm rot="18780000">
                <a:off x="999547" y="4394931"/>
                <a:ext cx="5317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 rot="18780000">
                <a:off x="1320136" y="4394931"/>
                <a:ext cx="5317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500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 rot="18780000">
                <a:off x="1885114" y="4450661"/>
                <a:ext cx="68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1000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 rot="18780000">
                <a:off x="1545066" y="4464892"/>
                <a:ext cx="72308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1500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 rot="18780000">
                <a:off x="2242985" y="4423394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2000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 rot="18780000">
                <a:off x="2535203" y="4444143"/>
                <a:ext cx="6663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2500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 rot="18780000">
                <a:off x="2835311" y="4459122"/>
                <a:ext cx="7073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3000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18780000">
                <a:off x="3175665" y="4444666"/>
                <a:ext cx="6677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3500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612379" y="3346023"/>
            <a:ext cx="3259566" cy="3108511"/>
            <a:chOff x="4468861" y="1726158"/>
            <a:chExt cx="3030660" cy="324898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55773" y="2130365"/>
              <a:ext cx="2505785" cy="2428129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>
            <a:xfrm>
              <a:off x="6181694" y="2207226"/>
              <a:ext cx="126405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FDR=0.28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846071" y="1726158"/>
              <a:ext cx="2653450" cy="386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RCC stage IV (n=71)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4468861" y="2092265"/>
              <a:ext cx="531764" cy="2308285"/>
              <a:chOff x="857250" y="2092265"/>
              <a:chExt cx="531764" cy="2308285"/>
            </a:xfrm>
          </p:grpSpPr>
          <p:sp>
            <p:nvSpPr>
              <p:cNvPr id="62" name="TextBox 61"/>
              <p:cNvSpPr txBox="1"/>
              <p:nvPr/>
            </p:nvSpPr>
            <p:spPr>
              <a:xfrm>
                <a:off x="857250" y="4092773"/>
                <a:ext cx="5317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857250" y="3692673"/>
                <a:ext cx="5317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0.2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857250" y="3292571"/>
                <a:ext cx="5317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0.4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857250" y="2892469"/>
                <a:ext cx="5317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0.6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857250" y="2492367"/>
                <a:ext cx="5317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0.8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857250" y="2092265"/>
                <a:ext cx="5317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13169"/>
                <a:r>
                  <a:rPr lang="en-US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.0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 rot="18780000">
              <a:off x="4654268" y="4389752"/>
              <a:ext cx="5317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3169"/>
              <a:r>
                <a:rPr lang="en-US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 rot="18780000">
              <a:off x="5099614" y="4389752"/>
              <a:ext cx="5317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3169"/>
              <a:r>
                <a:rPr lang="en-US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 rot="18780000">
              <a:off x="5914106" y="4445482"/>
              <a:ext cx="68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3169"/>
              <a:r>
                <a:rPr lang="en-US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 rot="18780000">
              <a:off x="5449301" y="4459713"/>
              <a:ext cx="7230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3169"/>
              <a:r>
                <a:rPr lang="en-US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1500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 rot="18780000">
              <a:off x="6396734" y="4418215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3169"/>
              <a:r>
                <a:rPr lang="en-US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2000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 rot="18780000">
              <a:off x="6813710" y="4438964"/>
              <a:ext cx="6663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3169"/>
              <a:r>
                <a:rPr lang="en-US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2500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550029" y="6420482"/>
            <a:ext cx="4009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Days after diagnosis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19631" y="382997"/>
            <a:ext cx="4027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S4</a:t>
            </a:r>
            <a:endParaRPr lang="en-US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970817" y="1429206"/>
            <a:ext cx="1173538" cy="646331"/>
            <a:chOff x="4017638" y="597255"/>
            <a:chExt cx="1173538" cy="646331"/>
          </a:xfrm>
        </p:grpSpPr>
        <p:sp>
          <p:nvSpPr>
            <p:cNvPr id="20" name="TextBox 19"/>
            <p:cNvSpPr txBox="1"/>
            <p:nvPr/>
          </p:nvSpPr>
          <p:spPr>
            <a:xfrm>
              <a:off x="4084552" y="597255"/>
              <a:ext cx="11066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High </a:t>
              </a:r>
            </a:p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Low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 flipH="1">
              <a:off x="4017641" y="733972"/>
              <a:ext cx="169299" cy="12127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 flipH="1" flipV="1">
              <a:off x="4017638" y="975661"/>
              <a:ext cx="180975" cy="130529"/>
            </a:xfrm>
            <a:prstGeom prst="rect">
              <a:avLst/>
            </a:prstGeom>
            <a:solidFill>
              <a:srgbClr val="0033CC"/>
            </a:solidFill>
            <a:ln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458583" y="1894051"/>
            <a:ext cx="3299455" cy="5159805"/>
            <a:chOff x="5686232" y="881882"/>
            <a:chExt cx="3299455" cy="5159805"/>
          </a:xfrm>
        </p:grpSpPr>
        <p:grpSp>
          <p:nvGrpSpPr>
            <p:cNvPr id="68" name="Group 67"/>
            <p:cNvGrpSpPr/>
            <p:nvPr/>
          </p:nvGrpSpPr>
          <p:grpSpPr>
            <a:xfrm>
              <a:off x="5881480" y="1430352"/>
              <a:ext cx="3104207" cy="4611335"/>
              <a:chOff x="5213428" y="1719509"/>
              <a:chExt cx="3104207" cy="4611335"/>
            </a:xfrm>
          </p:grpSpPr>
          <p:pic>
            <p:nvPicPr>
              <p:cNvPr id="69" name="Picture 2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645" t="19610" r="18438" b="12636"/>
              <a:stretch/>
            </p:blipFill>
            <p:spPr bwMode="auto">
              <a:xfrm>
                <a:off x="5718210" y="1719509"/>
                <a:ext cx="2599425" cy="23345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7" name="Rectangle 76"/>
              <p:cNvSpPr/>
              <p:nvPr/>
            </p:nvSpPr>
            <p:spPr>
              <a:xfrm>
                <a:off x="5715000" y="1752600"/>
                <a:ext cx="105509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FDR =0.78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5213428" y="3672123"/>
                <a:ext cx="2137706" cy="2658721"/>
                <a:chOff x="5213428" y="3672123"/>
                <a:chExt cx="2137706" cy="2658721"/>
              </a:xfrm>
            </p:grpSpPr>
            <p:sp>
              <p:nvSpPr>
                <p:cNvPr id="89" name="TextBox 88"/>
                <p:cNvSpPr txBox="1"/>
                <p:nvPr/>
              </p:nvSpPr>
              <p:spPr>
                <a:xfrm rot="18780000">
                  <a:off x="4622572" y="4759246"/>
                  <a:ext cx="245919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Stage I </a:t>
                  </a:r>
                  <a:r>
                    <a:rPr lang="en-US" sz="14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(n=214)</a:t>
                  </a:r>
                </a:p>
              </p:txBody>
            </p:sp>
            <p:sp>
              <p:nvSpPr>
                <p:cNvPr id="90" name="TextBox 89"/>
                <p:cNvSpPr txBox="1"/>
                <p:nvPr/>
              </p:nvSpPr>
              <p:spPr>
                <a:xfrm rot="18780000">
                  <a:off x="4153109" y="4759245"/>
                  <a:ext cx="245919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Normal </a:t>
                  </a:r>
                  <a:r>
                    <a:rPr lang="en-US" sz="14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(n=72)</a:t>
                  </a: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 rot="18780000">
                  <a:off x="5089301" y="4759245"/>
                  <a:ext cx="245919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Stage II </a:t>
                  </a:r>
                  <a:r>
                    <a:rPr lang="en-US" sz="14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(n=43)</a:t>
                  </a:r>
                </a:p>
              </p:txBody>
            </p:sp>
            <p:sp>
              <p:nvSpPr>
                <p:cNvPr id="92" name="TextBox 91"/>
                <p:cNvSpPr txBox="1"/>
                <p:nvPr/>
              </p:nvSpPr>
              <p:spPr>
                <a:xfrm rot="18780000">
                  <a:off x="5512401" y="4778211"/>
                  <a:ext cx="251106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Stage III </a:t>
                  </a:r>
                  <a:r>
                    <a:rPr lang="en-US" sz="14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(n=116)</a:t>
                  </a:r>
                </a:p>
              </p:txBody>
            </p:sp>
            <p:sp>
              <p:nvSpPr>
                <p:cNvPr id="93" name="TextBox 92"/>
                <p:cNvSpPr txBox="1"/>
                <p:nvPr/>
              </p:nvSpPr>
              <p:spPr>
                <a:xfrm rot="18780000">
                  <a:off x="5852496" y="4832207"/>
                  <a:ext cx="265872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Stage IV </a:t>
                  </a:r>
                  <a:r>
                    <a:rPr lang="en-US" sz="14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(n=71)</a:t>
                  </a:r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5248275" y="1759611"/>
                <a:ext cx="541289" cy="2329591"/>
                <a:chOff x="5248275" y="1759611"/>
                <a:chExt cx="541289" cy="2329591"/>
              </a:xfrm>
            </p:grpSpPr>
            <p:sp>
              <p:nvSpPr>
                <p:cNvPr id="81" name="TextBox 80"/>
                <p:cNvSpPr txBox="1"/>
                <p:nvPr/>
              </p:nvSpPr>
              <p:spPr>
                <a:xfrm>
                  <a:off x="5257800" y="2044359"/>
                  <a:ext cx="53176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 defTabSz="913169"/>
                  <a:r>
                    <a:rPr lang="en-US" sz="14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14</a:t>
                  </a:r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5248275" y="3781425"/>
                  <a:ext cx="53176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 defTabSz="913169"/>
                  <a:r>
                    <a:rPr lang="en-US" sz="14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5257800" y="3468099"/>
                  <a:ext cx="53176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 defTabSz="913169"/>
                  <a:r>
                    <a:rPr lang="en-US" sz="14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5257800" y="3183351"/>
                  <a:ext cx="53176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 defTabSz="913169"/>
                  <a:r>
                    <a:rPr lang="en-US" sz="14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5257800" y="2898603"/>
                  <a:ext cx="53176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 defTabSz="913169"/>
                  <a:r>
                    <a:rPr lang="en-US" sz="14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8</a:t>
                  </a: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5257800" y="2613855"/>
                  <a:ext cx="53176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 defTabSz="913169"/>
                  <a:r>
                    <a:rPr lang="en-US" sz="14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5257800" y="2329107"/>
                  <a:ext cx="53176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 defTabSz="913169"/>
                  <a:r>
                    <a:rPr lang="en-US" sz="14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12</a:t>
                  </a:r>
                </a:p>
              </p:txBody>
            </p:sp>
            <p:sp>
              <p:nvSpPr>
                <p:cNvPr id="88" name="TextBox 87"/>
                <p:cNvSpPr txBox="1"/>
                <p:nvPr/>
              </p:nvSpPr>
              <p:spPr>
                <a:xfrm>
                  <a:off x="5257800" y="1759611"/>
                  <a:ext cx="53176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 defTabSz="913169"/>
                  <a:r>
                    <a:rPr lang="en-US" sz="14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16</a:t>
                  </a:r>
                </a:p>
              </p:txBody>
            </p:sp>
          </p:grpSp>
        </p:grpSp>
        <p:sp>
          <p:nvSpPr>
            <p:cNvPr id="95" name="TextBox 94"/>
            <p:cNvSpPr txBox="1"/>
            <p:nvPr/>
          </p:nvSpPr>
          <p:spPr>
            <a:xfrm rot="16200000">
              <a:off x="4150398" y="2417716"/>
              <a:ext cx="3453531" cy="381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Relative expression </a:t>
              </a: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308748" y="173030"/>
            <a:ext cx="323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5093037" y="2043226"/>
            <a:ext cx="323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64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59262" y="819098"/>
            <a:ext cx="7228774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S4 legend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kumimoji="0" lang="en-US" alt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kumimoji="0" lang="en-US" altLang="en-US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altLang="en-US" b="1" i="1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silico</a:t>
            </a:r>
            <a:r>
              <a:rPr kumimoji="0" lang="en-US" altLang="en-US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altLang="en-US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analyses of 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TCGA RCC data do not demonstrate</a:t>
            </a:r>
            <a:r>
              <a:rPr kumimoji="0" lang="en-US" altLang="en-US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significant associations between </a:t>
            </a:r>
            <a:r>
              <a:rPr kumimoji="0" lang="en-US" altLang="en-US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UGT1A6</a:t>
            </a:r>
            <a:r>
              <a:rPr kumimoji="0" lang="en-US" altLang="en-US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gene expression and overall survival or clinical stage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(A)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Association of </a:t>
            </a:r>
            <a:r>
              <a:rPr kumimoji="0" lang="en-US" alt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UGT1A6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expression with overall survival was assayed </a:t>
            </a:r>
            <a:r>
              <a:rPr kumimoji="0" lang="en-US" alt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</a:t>
            </a:r>
            <a:r>
              <a:rPr kumimoji="0" lang="en-US" altLang="en-US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silico</a:t>
            </a:r>
            <a:r>
              <a:rPr kumimoji="0" lang="en-US" alt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The Cancer Genome Atlas RCC database. A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Cox regression model was used with continuous expression values of </a:t>
            </a:r>
            <a:r>
              <a:rPr kumimoji="0" lang="en-US" alt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UGT1A6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 the whole patient dataset (N=444, upper</a:t>
            </a:r>
            <a:r>
              <a:rPr kumimoji="0" lang="en-US" alt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panel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), or only in patients with stage IV disease (n=71, lower panel).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All p-values were adjusted by the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Benjamini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-Hochberg procedure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FDR, false discovery rate). Kaplan-Meier curves were generated using the median expression level to segregate samples into two groups, high and low </a:t>
            </a:r>
            <a:r>
              <a:rPr kumimoji="0" lang="en-US" alt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UGT1A6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expressers</a:t>
            </a:r>
            <a:r>
              <a:rPr kumimoji="0" lang="en-US" alt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(B)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potential association of </a:t>
            </a:r>
            <a:r>
              <a:rPr kumimoji="0" lang="en-US" alt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UGT1A6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mRNA expression levels in primary kidney specimens with clinical tumor stage was evaluated by fitting in a linear model using continuous expression levels of </a:t>
            </a:r>
            <a:r>
              <a:rPr kumimoji="0" lang="en-US" alt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UGT1A6,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tumor stage (normal, or tumor stage I-IV) as a numeric value. The p-value adjusted by the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Benjamini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-Hochberg procedure (FDR, false discovery rate) is shown. 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97645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775</Words>
  <Application>Microsoft Office PowerPoint</Application>
  <PresentationFormat>On-screen Show (4:3)</PresentationFormat>
  <Paragraphs>119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Johns Hopkins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 Topalian</dc:creator>
  <cp:lastModifiedBy>Suzanne Topalian</cp:lastModifiedBy>
  <cp:revision>28</cp:revision>
  <dcterms:created xsi:type="dcterms:W3CDTF">2015-10-25T17:28:04Z</dcterms:created>
  <dcterms:modified xsi:type="dcterms:W3CDTF">2016-06-20T18:33:54Z</dcterms:modified>
</cp:coreProperties>
</file>