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WNASUSER2.SWMED.ORG\HOME\RL%20Documents2\Publications\Mac_Manuscript\Data%20for%20public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WNASUSER2.SWMED.ORG\HOME\RL%20Documents2\Publications\Mac_Manuscript\Data%20for%20publicati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WNASUSER2.SWMED.ORG\HOME\RL%20Documents2\Publications\Mac_Manuscript\Data%20for%20publicatio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WNASUSER2.SWMED.ORG\HOME\RL%20Documents2\Publications\Mac_Manuscript\Data%20for%20public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15455546062607"/>
          <c:y val="0.13330533682721069"/>
          <c:w val="0.79063307702372976"/>
          <c:h val="0.751315483800744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'Hu IL-6.Anal5'!$I$35</c:f>
              <c:strCache>
                <c:ptCount val="1"/>
                <c:pt idx="0">
                  <c:v>#96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'Hu IL-6.Anal5'!$J$34:$M$34</c:f>
              <c:strCache>
                <c:ptCount val="4"/>
                <c:pt idx="0">
                  <c:v>Mock</c:v>
                </c:pt>
                <c:pt idx="1">
                  <c:v>1125</c:v>
                </c:pt>
                <c:pt idx="2">
                  <c:v>SYN</c:v>
                </c:pt>
                <c:pt idx="3">
                  <c:v>1125+SYN</c:v>
                </c:pt>
              </c:strCache>
            </c:strRef>
          </c:cat>
          <c:val>
            <c:numRef>
              <c:f>'Hu IL-6.Anal5'!$J$35:$M$35</c:f>
              <c:numCache>
                <c:formatCode>0.00</c:formatCode>
                <c:ptCount val="4"/>
                <c:pt idx="0" formatCode="General">
                  <c:v>1</c:v>
                </c:pt>
                <c:pt idx="1">
                  <c:v>9.4310880829015549</c:v>
                </c:pt>
                <c:pt idx="2">
                  <c:v>0.84611398963730555</c:v>
                </c:pt>
                <c:pt idx="3">
                  <c:v>0.78316062176165802</c:v>
                </c:pt>
              </c:numCache>
            </c:numRef>
          </c:val>
        </c:ser>
        <c:ser>
          <c:idx val="1"/>
          <c:order val="1"/>
          <c:tx>
            <c:strRef>
              <c:f>'Hu IL-6.Anal5'!$I$36</c:f>
              <c:strCache>
                <c:ptCount val="1"/>
                <c:pt idx="0">
                  <c:v>#98</c:v>
                </c:pt>
              </c:strCache>
            </c:strRef>
          </c:tx>
          <c:spPr>
            <a:solidFill>
              <a:srgbClr val="A50021"/>
            </a:solidFill>
          </c:spPr>
          <c:invertIfNegative val="0"/>
          <c:cat>
            <c:strRef>
              <c:f>'Hu IL-6.Anal5'!$J$34:$M$34</c:f>
              <c:strCache>
                <c:ptCount val="4"/>
                <c:pt idx="0">
                  <c:v>Mock</c:v>
                </c:pt>
                <c:pt idx="1">
                  <c:v>1125</c:v>
                </c:pt>
                <c:pt idx="2">
                  <c:v>SYN</c:v>
                </c:pt>
                <c:pt idx="3">
                  <c:v>1125+SYN</c:v>
                </c:pt>
              </c:strCache>
            </c:strRef>
          </c:cat>
          <c:val>
            <c:numRef>
              <c:f>'Hu IL-6.Anal5'!$J$36:$M$36</c:f>
              <c:numCache>
                <c:formatCode>0.00</c:formatCode>
                <c:ptCount val="4"/>
                <c:pt idx="0" formatCode="General">
                  <c:v>1</c:v>
                </c:pt>
                <c:pt idx="1">
                  <c:v>13.002266931141968</c:v>
                </c:pt>
                <c:pt idx="2">
                  <c:v>1.1663360725417964</c:v>
                </c:pt>
                <c:pt idx="3">
                  <c:v>0.88155284783224708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0990368"/>
        <c:axId val="160995856"/>
      </c:barChart>
      <c:catAx>
        <c:axId val="160990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0995856"/>
        <c:crosses val="autoZero"/>
        <c:auto val="1"/>
        <c:lblAlgn val="ctr"/>
        <c:lblOffset val="100"/>
        <c:noMultiLvlLbl val="0"/>
      </c:catAx>
      <c:valAx>
        <c:axId val="1609958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400"/>
                </a:pPr>
                <a:r>
                  <a:rPr lang="en-US" sz="1000" b="1" i="0" baseline="0">
                    <a:effectLst/>
                  </a:rPr>
                  <a:t>IL-6 Fold Change of Mock</a:t>
                </a:r>
                <a:endParaRPr lang="en-US" sz="4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0990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599441198882404"/>
          <c:y val="0.18412692315899537"/>
          <c:w val="0.12249197589304273"/>
          <c:h val="0.1631688112156712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67068550611312"/>
          <c:y val="0.13478997311570873"/>
          <c:w val="0.77722730386184402"/>
          <c:h val="0.744600507932459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'[3]Hu RANTES.Anal2'!$I$37</c:f>
              <c:strCache>
                <c:ptCount val="1"/>
                <c:pt idx="0">
                  <c:v>#96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'[3]Hu RANTES.Anal2'!$J$36:$M$36</c:f>
              <c:strCache>
                <c:ptCount val="4"/>
                <c:pt idx="0">
                  <c:v>Mock</c:v>
                </c:pt>
                <c:pt idx="1">
                  <c:v>1125</c:v>
                </c:pt>
                <c:pt idx="2">
                  <c:v>SYN</c:v>
                </c:pt>
                <c:pt idx="3">
                  <c:v>1125+SYN</c:v>
                </c:pt>
              </c:strCache>
            </c:strRef>
          </c:cat>
          <c:val>
            <c:numRef>
              <c:f>'[3]Hu RANTES.Anal2'!$J$37:$M$37</c:f>
              <c:numCache>
                <c:formatCode>0.00</c:formatCode>
                <c:ptCount val="4"/>
                <c:pt idx="0" formatCode="General">
                  <c:v>1</c:v>
                </c:pt>
                <c:pt idx="1">
                  <c:v>24.594306049822062</c:v>
                </c:pt>
                <c:pt idx="2">
                  <c:v>1.0249110320284698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'[3]Hu RANTES.Anal2'!$I$38</c:f>
              <c:strCache>
                <c:ptCount val="1"/>
                <c:pt idx="0">
                  <c:v>#98</c:v>
                </c:pt>
              </c:strCache>
            </c:strRef>
          </c:tx>
          <c:spPr>
            <a:solidFill>
              <a:srgbClr val="A50021"/>
            </a:solidFill>
          </c:spPr>
          <c:invertIfNegative val="0"/>
          <c:dPt>
            <c:idx val="1"/>
            <c:invertIfNegative val="0"/>
            <c:bubble3D val="0"/>
          </c:dPt>
          <c:cat>
            <c:strRef>
              <c:f>'[3]Hu RANTES.Anal2'!$J$36:$M$36</c:f>
              <c:strCache>
                <c:ptCount val="4"/>
                <c:pt idx="0">
                  <c:v>Mock</c:v>
                </c:pt>
                <c:pt idx="1">
                  <c:v>1125</c:v>
                </c:pt>
                <c:pt idx="2">
                  <c:v>SYN</c:v>
                </c:pt>
                <c:pt idx="3">
                  <c:v>1125+SYN</c:v>
                </c:pt>
              </c:strCache>
            </c:strRef>
          </c:cat>
          <c:val>
            <c:numRef>
              <c:f>'[3]Hu RANTES.Anal2'!$J$38:$M$38</c:f>
              <c:numCache>
                <c:formatCode>0.00</c:formatCode>
                <c:ptCount val="4"/>
                <c:pt idx="0" formatCode="General">
                  <c:v>1</c:v>
                </c:pt>
                <c:pt idx="1">
                  <c:v>21.553158705701076</c:v>
                </c:pt>
                <c:pt idx="2">
                  <c:v>1.1972265023112481</c:v>
                </c:pt>
                <c:pt idx="3">
                  <c:v>1.2234206471494606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0994288"/>
        <c:axId val="160990760"/>
      </c:barChart>
      <c:catAx>
        <c:axId val="160994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0990760"/>
        <c:crosses val="autoZero"/>
        <c:auto val="1"/>
        <c:lblAlgn val="ctr"/>
        <c:lblOffset val="100"/>
        <c:noMultiLvlLbl val="0"/>
      </c:catAx>
      <c:valAx>
        <c:axId val="16099076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400"/>
                </a:pPr>
                <a:r>
                  <a:rPr lang="en-US" sz="1000" b="1" i="0" baseline="0" dirty="0" smtClean="0">
                    <a:effectLst/>
                  </a:rPr>
                  <a:t>CCL5 </a:t>
                </a:r>
                <a:r>
                  <a:rPr lang="en-US" sz="1000" b="1" i="0" baseline="0" dirty="0">
                    <a:effectLst/>
                  </a:rPr>
                  <a:t>Fold Change of Mock</a:t>
                </a:r>
                <a:endParaRPr lang="en-US" sz="4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3.3444967401263286E-2"/>
              <c:y val="0.1588311177701977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609942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689845511763322"/>
          <c:y val="0.30980132691746864"/>
          <c:w val="0.18500360815303632"/>
          <c:h val="0.1566382947070887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106136588834177"/>
          <c:y val="0.17473086356008777"/>
          <c:w val="0.75581777061728961"/>
          <c:h val="0.704868120993072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'Hu RANTES.Anal2'!$C$90</c:f>
              <c:strCache>
                <c:ptCount val="1"/>
                <c:pt idx="0">
                  <c:v>#96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'Hu RANTES.Anal2'!$D$89:$G$89</c:f>
              <c:strCache>
                <c:ptCount val="4"/>
                <c:pt idx="0">
                  <c:v>Mock</c:v>
                </c:pt>
                <c:pt idx="1">
                  <c:v>R848</c:v>
                </c:pt>
                <c:pt idx="2">
                  <c:v>SYN</c:v>
                </c:pt>
                <c:pt idx="3">
                  <c:v>SYN+R848</c:v>
                </c:pt>
              </c:strCache>
            </c:strRef>
          </c:cat>
          <c:val>
            <c:numRef>
              <c:f>'Hu RANTES.Anal2'!$D$90:$G$90</c:f>
              <c:numCache>
                <c:formatCode>0.00</c:formatCode>
                <c:ptCount val="4"/>
                <c:pt idx="0" formatCode="General">
                  <c:v>1</c:v>
                </c:pt>
                <c:pt idx="1">
                  <c:v>27.87460815047022</c:v>
                </c:pt>
                <c:pt idx="2">
                  <c:v>0.98746081504702188</c:v>
                </c:pt>
                <c:pt idx="3">
                  <c:v>26.147335423197493</c:v>
                </c:pt>
              </c:numCache>
            </c:numRef>
          </c:val>
        </c:ser>
        <c:ser>
          <c:idx val="1"/>
          <c:order val="1"/>
          <c:tx>
            <c:strRef>
              <c:f>'Hu RANTES.Anal2'!$C$91</c:f>
              <c:strCache>
                <c:ptCount val="1"/>
                <c:pt idx="0">
                  <c:v>#98</c:v>
                </c:pt>
              </c:strCache>
            </c:strRef>
          </c:tx>
          <c:spPr>
            <a:solidFill>
              <a:srgbClr val="A50021"/>
            </a:solidFill>
          </c:spPr>
          <c:invertIfNegative val="0"/>
          <c:cat>
            <c:strRef>
              <c:f>'Hu RANTES.Anal2'!$D$89:$G$89</c:f>
              <c:strCache>
                <c:ptCount val="4"/>
                <c:pt idx="0">
                  <c:v>Mock</c:v>
                </c:pt>
                <c:pt idx="1">
                  <c:v>R848</c:v>
                </c:pt>
                <c:pt idx="2">
                  <c:v>SYN</c:v>
                </c:pt>
                <c:pt idx="3">
                  <c:v>SYN+R848</c:v>
                </c:pt>
              </c:strCache>
            </c:strRef>
          </c:cat>
          <c:val>
            <c:numRef>
              <c:f>'Hu RANTES.Anal2'!$D$91:$G$91</c:f>
              <c:numCache>
                <c:formatCode>0.00</c:formatCode>
                <c:ptCount val="4"/>
                <c:pt idx="0" formatCode="General">
                  <c:v>1</c:v>
                </c:pt>
                <c:pt idx="1">
                  <c:v>23.33385093167702</c:v>
                </c:pt>
                <c:pt idx="2">
                  <c:v>1.0481366459627328</c:v>
                </c:pt>
                <c:pt idx="3">
                  <c:v>23.709627329192546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0991936"/>
        <c:axId val="160992328"/>
      </c:barChart>
      <c:catAx>
        <c:axId val="160991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60992328"/>
        <c:crosses val="autoZero"/>
        <c:auto val="1"/>
        <c:lblAlgn val="ctr"/>
        <c:lblOffset val="100"/>
        <c:noMultiLvlLbl val="0"/>
      </c:catAx>
      <c:valAx>
        <c:axId val="160992328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dirty="0" smtClean="0"/>
                  <a:t>CCL5 </a:t>
                </a:r>
                <a:r>
                  <a:rPr lang="en-US" dirty="0"/>
                  <a:t>Fold Change of Mock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609919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019237301219703"/>
          <c:y val="5.1652252484832836E-2"/>
          <c:w val="0.17410900108074726"/>
          <c:h val="0.14788176068155415"/>
        </c:manualLayout>
      </c:layout>
      <c:overlay val="0"/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185422396363134"/>
          <c:y val="0.17402940486097773"/>
          <c:w val="0.76466714387974233"/>
          <c:h val="0.644227215500501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'Hu IL-6.Anal5'!$C$87</c:f>
              <c:strCache>
                <c:ptCount val="1"/>
                <c:pt idx="0">
                  <c:v>#96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'Hu IL-6.Anal5'!$D$86:$G$86</c:f>
              <c:strCache>
                <c:ptCount val="4"/>
                <c:pt idx="0">
                  <c:v>Mock</c:v>
                </c:pt>
                <c:pt idx="1">
                  <c:v>R848</c:v>
                </c:pt>
                <c:pt idx="2">
                  <c:v>SYN</c:v>
                </c:pt>
                <c:pt idx="3">
                  <c:v>SYN+R848</c:v>
                </c:pt>
              </c:strCache>
            </c:strRef>
          </c:cat>
          <c:val>
            <c:numRef>
              <c:f>'Hu IL-6.Anal5'!$D$87:$G$87</c:f>
              <c:numCache>
                <c:formatCode>0.00</c:formatCode>
                <c:ptCount val="4"/>
                <c:pt idx="0" formatCode="General">
                  <c:v>1</c:v>
                </c:pt>
                <c:pt idx="1">
                  <c:v>104.62958648806057</c:v>
                </c:pt>
                <c:pt idx="2">
                  <c:v>0.95923121723937088</c:v>
                </c:pt>
                <c:pt idx="3">
                  <c:v>98.61211415259173</c:v>
                </c:pt>
              </c:numCache>
            </c:numRef>
          </c:val>
        </c:ser>
        <c:ser>
          <c:idx val="1"/>
          <c:order val="1"/>
          <c:tx>
            <c:strRef>
              <c:f>'Hu IL-6.Anal5'!$C$88</c:f>
              <c:strCache>
                <c:ptCount val="1"/>
                <c:pt idx="0">
                  <c:v>#98</c:v>
                </c:pt>
              </c:strCache>
            </c:strRef>
          </c:tx>
          <c:spPr>
            <a:solidFill>
              <a:srgbClr val="A50021"/>
            </a:solidFill>
          </c:spPr>
          <c:invertIfNegative val="0"/>
          <c:cat>
            <c:strRef>
              <c:f>'Hu IL-6.Anal5'!$D$86:$G$86</c:f>
              <c:strCache>
                <c:ptCount val="4"/>
                <c:pt idx="0">
                  <c:v>Mock</c:v>
                </c:pt>
                <c:pt idx="1">
                  <c:v>R848</c:v>
                </c:pt>
                <c:pt idx="2">
                  <c:v>SYN</c:v>
                </c:pt>
                <c:pt idx="3">
                  <c:v>SYN+R848</c:v>
                </c:pt>
              </c:strCache>
            </c:strRef>
          </c:cat>
          <c:val>
            <c:numRef>
              <c:f>'Hu IL-6.Anal5'!$D$88:$G$88</c:f>
              <c:numCache>
                <c:formatCode>0.00</c:formatCode>
                <c:ptCount val="4"/>
                <c:pt idx="0" formatCode="General">
                  <c:v>1</c:v>
                </c:pt>
                <c:pt idx="1">
                  <c:v>307.42922166590807</c:v>
                </c:pt>
                <c:pt idx="2">
                  <c:v>1.2157487482931271</c:v>
                </c:pt>
                <c:pt idx="3">
                  <c:v>267.59444697314524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2416808"/>
        <c:axId val="162417592"/>
      </c:barChart>
      <c:catAx>
        <c:axId val="162416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62417592"/>
        <c:crosses val="autoZero"/>
        <c:auto val="1"/>
        <c:lblAlgn val="ctr"/>
        <c:lblOffset val="100"/>
        <c:noMultiLvlLbl val="0"/>
      </c:catAx>
      <c:valAx>
        <c:axId val="162417592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/>
                  <a:t>IL-6 Fold Change of Mock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62416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092671700494918"/>
          <c:y val="8.9724516142799221E-2"/>
          <c:w val="0.17322864727868903"/>
          <c:h val="0.15187025746295332"/>
        </c:manualLayout>
      </c:layout>
      <c:overlay val="0"/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6963-9DF0-481F-9A8B-5A809250843C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287C-1A64-4608-BEF7-16C79DC6A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00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6963-9DF0-481F-9A8B-5A809250843C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287C-1A64-4608-BEF7-16C79DC6A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87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6963-9DF0-481F-9A8B-5A809250843C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287C-1A64-4608-BEF7-16C79DC6A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164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6963-9DF0-481F-9A8B-5A809250843C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287C-1A64-4608-BEF7-16C79DC6A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647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6963-9DF0-481F-9A8B-5A809250843C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287C-1A64-4608-BEF7-16C79DC6A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04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6963-9DF0-481F-9A8B-5A809250843C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287C-1A64-4608-BEF7-16C79DC6A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69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6963-9DF0-481F-9A8B-5A809250843C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287C-1A64-4608-BEF7-16C79DC6A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112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6963-9DF0-481F-9A8B-5A809250843C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287C-1A64-4608-BEF7-16C79DC6A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782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6963-9DF0-481F-9A8B-5A809250843C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287C-1A64-4608-BEF7-16C79DC6A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1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6963-9DF0-481F-9A8B-5A809250843C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287C-1A64-4608-BEF7-16C79DC6A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289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6963-9DF0-481F-9A8B-5A809250843C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287C-1A64-4608-BEF7-16C79DC6A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77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A6963-9DF0-481F-9A8B-5A809250843C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C287C-1A64-4608-BEF7-16C79DC6A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809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7580762" y="6172200"/>
            <a:ext cx="920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S3 Fig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90602" y="3581400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graphicFrame>
        <p:nvGraphicFramePr>
          <p:cNvPr id="17" name="Chart 16"/>
          <p:cNvGraphicFramePr>
            <a:graphicFrameLocks/>
          </p:cNvGraphicFramePr>
          <p:nvPr/>
        </p:nvGraphicFramePr>
        <p:xfrm>
          <a:off x="1247783" y="995362"/>
          <a:ext cx="3248025" cy="2343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/>
          </p:nvPr>
        </p:nvGraphicFramePr>
        <p:xfrm>
          <a:off x="4667253" y="1004887"/>
          <a:ext cx="3238499" cy="233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/>
          </p:nvPr>
        </p:nvGraphicFramePr>
        <p:xfrm>
          <a:off x="4676775" y="3509962"/>
          <a:ext cx="3238500" cy="232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/>
        </p:nvGraphicFramePr>
        <p:xfrm>
          <a:off x="1228727" y="3519487"/>
          <a:ext cx="3248025" cy="2343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104903" y="990600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495803" y="990600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95803" y="3581400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57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UT Southwestern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 Kahn</dc:creator>
  <cp:lastModifiedBy>Jeffrey Kahn</cp:lastModifiedBy>
  <cp:revision>3</cp:revision>
  <dcterms:created xsi:type="dcterms:W3CDTF">2017-02-21T22:23:24Z</dcterms:created>
  <dcterms:modified xsi:type="dcterms:W3CDTF">2017-07-28T19:48:09Z</dcterms:modified>
</cp:coreProperties>
</file>