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228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30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7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68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38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3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3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4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25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3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61B7B-E9A2-469E-ACC3-4E96C8EDF987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3F0B3-A622-4E42-9E7A-B2D89625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6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152400" y="152400"/>
            <a:ext cx="7543800" cy="8437661"/>
            <a:chOff x="533400" y="323850"/>
            <a:chExt cx="7045706" cy="803228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881" y="5869180"/>
              <a:ext cx="2788010" cy="2470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204973" y="323850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MDM</a:t>
              </a:r>
              <a:endParaRPr lang="en-US" b="1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3287207"/>
              <a:ext cx="2691442" cy="255751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024" y="748237"/>
              <a:ext cx="2656312" cy="254632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8179" y="771202"/>
              <a:ext cx="2612220" cy="254632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674353" y="344978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A549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902" y="3270105"/>
              <a:ext cx="2691442" cy="259171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175" y="5809810"/>
              <a:ext cx="2691442" cy="254632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580072" y="1282757"/>
              <a:ext cx="709209" cy="342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Cholesterol</a:t>
              </a:r>
            </a:p>
            <a:p>
              <a:r>
                <a:rPr lang="en-US" sz="600" dirty="0"/>
                <a:t> synthesis</a:t>
              </a:r>
            </a:p>
          </p:txBody>
        </p:sp>
        <p:sp>
          <p:nvSpPr>
            <p:cNvPr id="12" name="Oval 11"/>
            <p:cNvSpPr/>
            <p:nvPr/>
          </p:nvSpPr>
          <p:spPr>
            <a:xfrm rot="18705858">
              <a:off x="1507965" y="1523808"/>
              <a:ext cx="1257356" cy="185299"/>
            </a:xfrm>
            <a:prstGeom prst="ellipse">
              <a:avLst/>
            </a:prstGeom>
            <a:noFill/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53968" y="929100"/>
              <a:ext cx="818254" cy="57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Mitochondrial</a:t>
              </a:r>
            </a:p>
            <a:p>
              <a:r>
                <a:rPr lang="en-US" sz="600" dirty="0"/>
                <a:t>function</a:t>
              </a:r>
            </a:p>
            <a:p>
              <a:r>
                <a:rPr lang="en-US" sz="600" dirty="0"/>
                <a:t>EIF2 </a:t>
              </a:r>
              <a:r>
                <a:rPr lang="en-US" sz="600" dirty="0" err="1"/>
                <a:t>pway</a:t>
              </a:r>
              <a:endParaRPr lang="en-US" sz="600" dirty="0"/>
            </a:p>
            <a:p>
              <a:pPr algn="ctr"/>
              <a:endParaRPr lang="en-US" sz="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49055" y="981652"/>
              <a:ext cx="497410" cy="342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KRT8</a:t>
              </a:r>
            </a:p>
            <a:p>
              <a:r>
                <a:rPr lang="en-US" sz="600" dirty="0"/>
                <a:t>KRT18</a:t>
              </a:r>
            </a:p>
          </p:txBody>
        </p:sp>
        <p:sp>
          <p:nvSpPr>
            <p:cNvPr id="15" name="Oval 14"/>
            <p:cNvSpPr/>
            <p:nvPr/>
          </p:nvSpPr>
          <p:spPr>
            <a:xfrm rot="1953871">
              <a:off x="1754314" y="1495689"/>
              <a:ext cx="218772" cy="406046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/>
            <p:cNvSpPr/>
            <p:nvPr/>
          </p:nvSpPr>
          <p:spPr>
            <a:xfrm rot="1953871">
              <a:off x="1360183" y="1550065"/>
              <a:ext cx="218772" cy="406046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71869" y="1424219"/>
              <a:ext cx="619037" cy="342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Cell cycle</a:t>
              </a:r>
            </a:p>
            <a:p>
              <a:r>
                <a:rPr lang="en-US" sz="600" dirty="0"/>
                <a:t>control</a:t>
              </a:r>
            </a:p>
          </p:txBody>
        </p:sp>
        <p:sp>
          <p:nvSpPr>
            <p:cNvPr id="18" name="Oval 17"/>
            <p:cNvSpPr/>
            <p:nvPr/>
          </p:nvSpPr>
          <p:spPr>
            <a:xfrm rot="1953871">
              <a:off x="2508241" y="1485474"/>
              <a:ext cx="218772" cy="406046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77219" y="1353487"/>
              <a:ext cx="572903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HLA-A-F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04315" y="1809206"/>
              <a:ext cx="438694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IFI30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26743" y="1644590"/>
              <a:ext cx="359008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IL8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94613" y="1978961"/>
              <a:ext cx="778411" cy="1142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CD40</a:t>
              </a:r>
            </a:p>
            <a:p>
              <a:endParaRPr lang="en-US" sz="600" dirty="0"/>
            </a:p>
            <a:p>
              <a:r>
                <a:rPr lang="en-US" sz="600" dirty="0"/>
                <a:t>IL1B               </a:t>
              </a:r>
            </a:p>
            <a:p>
              <a:r>
                <a:rPr lang="en-US" sz="600" dirty="0"/>
                <a:t>               CCLs</a:t>
              </a:r>
            </a:p>
            <a:p>
              <a:r>
                <a:rPr lang="en-US" sz="600" dirty="0"/>
                <a:t>        TLRs</a:t>
              </a:r>
            </a:p>
            <a:p>
              <a:r>
                <a:rPr lang="en-US" sz="600" dirty="0"/>
                <a:t>TNF</a:t>
              </a:r>
            </a:p>
            <a:p>
              <a:endParaRPr lang="en-US" sz="600" dirty="0"/>
            </a:p>
            <a:p>
              <a:endParaRPr lang="en-US" sz="600" dirty="0"/>
            </a:p>
            <a:p>
              <a:endParaRPr lang="en-US" sz="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81974" y="3476806"/>
              <a:ext cx="2120497" cy="799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                            IFIH1 IFIT2     ISG15  CCL2</a:t>
              </a:r>
            </a:p>
            <a:p>
              <a:endParaRPr lang="en-US" sz="600" dirty="0"/>
            </a:p>
            <a:p>
              <a:endParaRPr lang="en-US" sz="600" dirty="0"/>
            </a:p>
            <a:p>
              <a:endParaRPr lang="en-US" sz="600" dirty="0"/>
            </a:p>
            <a:p>
              <a:r>
                <a:rPr lang="en-US" sz="600" dirty="0"/>
                <a:t>                                       IL6</a:t>
              </a:r>
            </a:p>
            <a:p>
              <a:r>
                <a:rPr lang="en-US" sz="600" dirty="0"/>
                <a:t>                     IL27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5355" y="3549195"/>
              <a:ext cx="2560869" cy="57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                                          ISD15            IFIT1,3 IL1R</a:t>
              </a:r>
            </a:p>
            <a:p>
              <a:r>
                <a:rPr lang="en-US" sz="600" dirty="0"/>
                <a:t>                                         TNFSF10                                  IL1RN</a:t>
              </a:r>
            </a:p>
            <a:p>
              <a:r>
                <a:rPr lang="en-US" sz="600" dirty="0"/>
                <a:t>                                     DDX58   TNF</a:t>
              </a:r>
            </a:p>
            <a:p>
              <a:r>
                <a:rPr lang="en-US" sz="600" dirty="0"/>
                <a:t>                                CXCL11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39028" y="3801894"/>
              <a:ext cx="1946446" cy="342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                                                      STAT1</a:t>
              </a:r>
            </a:p>
            <a:p>
              <a:r>
                <a:rPr lang="en-US" sz="600" dirty="0"/>
                <a:t>                                                              MX1 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 flipV="1">
              <a:off x="2604315" y="3732128"/>
              <a:ext cx="164523" cy="414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2402457" y="3874558"/>
              <a:ext cx="194382" cy="999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87592" y="4475774"/>
              <a:ext cx="1986287" cy="685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PYCARD</a:t>
              </a:r>
            </a:p>
            <a:p>
              <a:r>
                <a:rPr lang="en-US" sz="600" dirty="0"/>
                <a:t>            CH25H</a:t>
              </a:r>
            </a:p>
            <a:p>
              <a:endParaRPr lang="en-US" sz="600" dirty="0"/>
            </a:p>
            <a:p>
              <a:endParaRPr lang="en-US" sz="600" dirty="0"/>
            </a:p>
            <a:p>
              <a:r>
                <a:rPr lang="en-US" sz="600" dirty="0"/>
                <a:t>              IL29                         KRT8,18             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2449" y="5982350"/>
              <a:ext cx="2416175" cy="10284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                                                   ISG15        CCL2</a:t>
              </a:r>
            </a:p>
            <a:p>
              <a:r>
                <a:rPr lang="en-US" sz="600" dirty="0"/>
                <a:t>                              CXCL11        IFIH1   IFIT1             HLA-I</a:t>
              </a:r>
            </a:p>
            <a:p>
              <a:r>
                <a:rPr lang="en-US" sz="600" dirty="0"/>
                <a:t>                                                  </a:t>
              </a:r>
            </a:p>
            <a:p>
              <a:r>
                <a:rPr lang="en-US" sz="600" dirty="0"/>
                <a:t>                                                       </a:t>
              </a:r>
            </a:p>
            <a:p>
              <a:r>
                <a:rPr lang="en-US" sz="600" dirty="0"/>
                <a:t>                                   DDX58</a:t>
              </a:r>
            </a:p>
            <a:p>
              <a:r>
                <a:rPr lang="en-US" sz="600" dirty="0"/>
                <a:t>                              STAT2                                     IL8</a:t>
              </a:r>
            </a:p>
            <a:p>
              <a:r>
                <a:rPr lang="en-US" sz="600" dirty="0"/>
                <a:t>                       IL27</a:t>
              </a:r>
            </a:p>
            <a:p>
              <a:r>
                <a:rPr lang="en-US" sz="600" dirty="0"/>
                <a:t>            SOcS1  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32449" y="7043319"/>
              <a:ext cx="1778685" cy="799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PYCARD                                      </a:t>
              </a:r>
            </a:p>
            <a:p>
              <a:r>
                <a:rPr lang="en-US" sz="600" dirty="0"/>
                <a:t>          CH25H                                  </a:t>
              </a:r>
            </a:p>
            <a:p>
              <a:r>
                <a:rPr lang="en-US" sz="600" dirty="0"/>
                <a:t>                                                 MYC    </a:t>
              </a:r>
            </a:p>
            <a:p>
              <a:r>
                <a:rPr lang="en-US" sz="600" dirty="0"/>
                <a:t>           </a:t>
              </a:r>
            </a:p>
            <a:p>
              <a:r>
                <a:rPr lang="en-US" sz="600" dirty="0"/>
                <a:t>  </a:t>
              </a:r>
            </a:p>
            <a:p>
              <a:r>
                <a:rPr lang="en-US" sz="600" dirty="0"/>
                <a:t>              IL29                KRT8,18               </a:t>
              </a:r>
            </a:p>
          </p:txBody>
        </p:sp>
        <p:sp>
          <p:nvSpPr>
            <p:cNvPr id="31" name="Oval 30"/>
            <p:cNvSpPr/>
            <p:nvPr/>
          </p:nvSpPr>
          <p:spPr>
            <a:xfrm rot="16200000">
              <a:off x="4054596" y="4255221"/>
              <a:ext cx="846633" cy="185299"/>
            </a:xfrm>
            <a:prstGeom prst="ellipse">
              <a:avLst/>
            </a:prstGeom>
            <a:noFill/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/>
            <p:cNvSpPr/>
            <p:nvPr/>
          </p:nvSpPr>
          <p:spPr>
            <a:xfrm rot="16200000">
              <a:off x="4060467" y="6810277"/>
              <a:ext cx="846633" cy="185299"/>
            </a:xfrm>
            <a:prstGeom prst="ellipse">
              <a:avLst/>
            </a:prstGeom>
            <a:noFill/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22941" y="3436026"/>
              <a:ext cx="3756165" cy="1714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                                                        HLA-I</a:t>
              </a:r>
            </a:p>
            <a:p>
              <a:r>
                <a:rPr lang="en-US" sz="600" dirty="0"/>
                <a:t>                                            ISG15</a:t>
              </a:r>
            </a:p>
            <a:p>
              <a:r>
                <a:rPr lang="en-US" sz="600" dirty="0"/>
                <a:t>                                                            IL8  </a:t>
              </a:r>
            </a:p>
            <a:p>
              <a:r>
                <a:rPr lang="en-US" sz="600" dirty="0"/>
                <a:t>                 chemokines </a:t>
              </a:r>
            </a:p>
            <a:p>
              <a:r>
                <a:rPr lang="en-US" sz="600" dirty="0"/>
                <a:t>                                 IL1B            IRF7 MYD88 </a:t>
              </a:r>
            </a:p>
            <a:p>
              <a:r>
                <a:rPr lang="en-US" sz="600" dirty="0"/>
                <a:t>                                               CASP1                                                                                              </a:t>
              </a:r>
            </a:p>
            <a:p>
              <a:r>
                <a:rPr lang="en-US" sz="600" dirty="0"/>
                <a:t>                                                                                          mitochondrial</a:t>
              </a:r>
            </a:p>
            <a:p>
              <a:r>
                <a:rPr lang="en-US" sz="600" dirty="0"/>
                <a:t>                                        USP18                               EIF2 signaling</a:t>
              </a:r>
            </a:p>
            <a:p>
              <a:r>
                <a:rPr lang="en-US" sz="600" dirty="0"/>
                <a:t>                                          DDX58                       MAVS </a:t>
              </a:r>
            </a:p>
            <a:p>
              <a:r>
                <a:rPr lang="en-US" sz="600" dirty="0"/>
                <a:t>                                                                                    KRT8,18</a:t>
              </a:r>
            </a:p>
            <a:p>
              <a:r>
                <a:rPr lang="en-US" sz="600" dirty="0"/>
                <a:t>                                                                                     </a:t>
              </a:r>
            </a:p>
            <a:p>
              <a:endParaRPr lang="en-US" sz="600" dirty="0"/>
            </a:p>
            <a:p>
              <a:endParaRPr lang="en-US" sz="600" dirty="0"/>
            </a:p>
            <a:p>
              <a:r>
                <a:rPr lang="en-US" sz="600" dirty="0"/>
                <a:t>                                       </a:t>
              </a:r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5261772" y="3443307"/>
              <a:ext cx="206976" cy="429186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/>
            <p:cNvSpPr/>
            <p:nvPr/>
          </p:nvSpPr>
          <p:spPr>
            <a:xfrm rot="2171273">
              <a:off x="5667158" y="3766764"/>
              <a:ext cx="218772" cy="640235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21361" y="6265331"/>
              <a:ext cx="2319210" cy="799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                                          IFIT3  ISG15</a:t>
              </a:r>
            </a:p>
            <a:p>
              <a:r>
                <a:rPr lang="en-US" sz="600" dirty="0"/>
                <a:t>                 chemokines </a:t>
              </a:r>
            </a:p>
            <a:p>
              <a:r>
                <a:rPr lang="en-US" sz="600" dirty="0"/>
                <a:t>                                                                                                                                   </a:t>
              </a:r>
            </a:p>
            <a:p>
              <a:endParaRPr lang="en-US" sz="600" dirty="0"/>
            </a:p>
            <a:p>
              <a:endParaRPr lang="en-US" sz="600" dirty="0"/>
            </a:p>
            <a:p>
              <a:r>
                <a:rPr lang="en-US" sz="600" dirty="0"/>
                <a:t>                                       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53878" y="6433095"/>
              <a:ext cx="547739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IL27A,B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752927" y="6475534"/>
              <a:ext cx="520479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DDX58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02452" y="6574558"/>
              <a:ext cx="417724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IRF1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65530" y="6602850"/>
              <a:ext cx="520479" cy="57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MX1</a:t>
              </a:r>
            </a:p>
            <a:p>
              <a:endParaRPr lang="en-US" sz="600" dirty="0"/>
            </a:p>
            <a:p>
              <a:endParaRPr lang="en-US" sz="600" dirty="0"/>
            </a:p>
            <a:p>
              <a:r>
                <a:rPr lang="en-US" sz="600" dirty="0"/>
                <a:t>DHX58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40757" y="4638456"/>
              <a:ext cx="1048926" cy="457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           cholesterol </a:t>
              </a:r>
            </a:p>
            <a:p>
              <a:r>
                <a:rPr lang="en-US" sz="600" dirty="0"/>
                <a:t>           synthesis</a:t>
              </a:r>
            </a:p>
            <a:p>
              <a:r>
                <a:rPr lang="en-US" sz="600" dirty="0"/>
                <a:t>Cell      cycle control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131498" y="2175074"/>
              <a:ext cx="522574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CH25H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072049" y="4933593"/>
              <a:ext cx="522574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CH25H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069655" y="6972587"/>
              <a:ext cx="522574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CH25H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24798" y="2571169"/>
              <a:ext cx="522574" cy="228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CH25H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950589" y="8607623"/>
            <a:ext cx="678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S4 Fig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6077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139</Words>
  <Application>Microsoft Office PowerPoint</Application>
  <PresentationFormat>On-screen Show (4:3)</PresentationFormat>
  <Paragraphs>87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UT Southwestern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Levitz</dc:creator>
  <cp:lastModifiedBy>Jeffrey Kahn</cp:lastModifiedBy>
  <cp:revision>2</cp:revision>
  <dcterms:created xsi:type="dcterms:W3CDTF">2017-07-27T19:07:24Z</dcterms:created>
  <dcterms:modified xsi:type="dcterms:W3CDTF">2017-07-28T19:53:24Z</dcterms:modified>
</cp:coreProperties>
</file>