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5" autoAdjust="0"/>
    <p:restoredTop sz="96096" autoAdjust="0"/>
  </p:normalViewPr>
  <p:slideViewPr>
    <p:cSldViewPr snapToGrid="0">
      <p:cViewPr varScale="1">
        <p:scale>
          <a:sx n="102" d="100"/>
          <a:sy n="102" d="100"/>
        </p:scale>
        <p:origin x="97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78F7-0C85-4E45-A989-E2E53B8C8631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FC363-F866-4201-87AB-5A93BEF47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69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78F7-0C85-4E45-A989-E2E53B8C8631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FC363-F866-4201-87AB-5A93BEF47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936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78F7-0C85-4E45-A989-E2E53B8C8631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FC363-F866-4201-87AB-5A93BEF47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415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78F7-0C85-4E45-A989-E2E53B8C8631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FC363-F866-4201-87AB-5A93BEF47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025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78F7-0C85-4E45-A989-E2E53B8C8631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FC363-F866-4201-87AB-5A93BEF47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490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78F7-0C85-4E45-A989-E2E53B8C8631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FC363-F866-4201-87AB-5A93BEF47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413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78F7-0C85-4E45-A989-E2E53B8C8631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FC363-F866-4201-87AB-5A93BEF47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15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78F7-0C85-4E45-A989-E2E53B8C8631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FC363-F866-4201-87AB-5A93BEF47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65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78F7-0C85-4E45-A989-E2E53B8C8631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FC363-F866-4201-87AB-5A93BEF47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349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78F7-0C85-4E45-A989-E2E53B8C8631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FC363-F866-4201-87AB-5A93BEF47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700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78F7-0C85-4E45-A989-E2E53B8C8631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FC363-F866-4201-87AB-5A93BEF47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44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178F7-0C85-4E45-A989-E2E53B8C8631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FC363-F866-4201-87AB-5A93BEF47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773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650" y="1333500"/>
            <a:ext cx="310515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929389"/>
            <a:ext cx="3105150" cy="190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>
          <a:xfrm>
            <a:off x="5581650" y="1143000"/>
            <a:ext cx="37147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5953124" y="795010"/>
            <a:ext cx="0" cy="34799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962650" y="817418"/>
            <a:ext cx="37147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6334124" y="795010"/>
            <a:ext cx="0" cy="34799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343650" y="1143000"/>
            <a:ext cx="37147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572124" y="3451408"/>
            <a:ext cx="37147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5943598" y="3429000"/>
            <a:ext cx="0" cy="34799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953124" y="3776990"/>
            <a:ext cx="37147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6324598" y="3429000"/>
            <a:ext cx="0" cy="34799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334124" y="3451408"/>
            <a:ext cx="37147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334124" y="773668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CL1-U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334124" y="3483858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CL1-D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6715124" y="1143000"/>
            <a:ext cx="37147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714259" y="3451408"/>
            <a:ext cx="37147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04801" y="1219974"/>
            <a:ext cx="487680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smtClean="0"/>
              <a:t>CL1: Early Transitory Stage</a:t>
            </a:r>
          </a:p>
          <a:p>
            <a:r>
              <a:rPr lang="en-US" sz="1400" b="1" dirty="0" smtClean="0"/>
              <a:t>CL1-U: Cluster 1-Upregulated pathways</a:t>
            </a:r>
            <a:r>
              <a:rPr lang="en-US" sz="1400" dirty="0" smtClean="0"/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EIF2 Signaling  (44 genes, including RPLs EIF2.., 3..) _ TF: E2F1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Mitochondrial function (23 genes)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IGF-1 Signaling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Cell cycle control of chromosomal replication, cell cycle G1/S checkpoint regulation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Mitotic Roles of Polo-Like Kinase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Cholesterol biosynthesis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Increased cell proliferation, cell cycle progression, conditions for infection</a:t>
            </a:r>
          </a:p>
          <a:p>
            <a:endParaRPr lang="en-US" sz="1400" b="1" dirty="0" smtClean="0"/>
          </a:p>
          <a:p>
            <a:r>
              <a:rPr lang="en-US" sz="1400" b="1" dirty="0" smtClean="0"/>
              <a:t>CL1-D: Cluster </a:t>
            </a:r>
            <a:r>
              <a:rPr lang="en-US" sz="1400" b="1" dirty="0" err="1" smtClean="0"/>
              <a:t>Downregulated</a:t>
            </a:r>
            <a:r>
              <a:rPr lang="en-US" sz="1400" b="1" dirty="0" smtClean="0"/>
              <a:t> pathways</a:t>
            </a:r>
            <a:r>
              <a:rPr lang="en-US" sz="1400" dirty="0" smtClean="0"/>
              <a:t>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Antigen presentation pathway, communication between innate and adaptive immune cells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Elements of pattern recognition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Receptor pathways, including complement components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Decreased migration of cells, phagocytosis, inflammatory response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14400" y="545068"/>
            <a:ext cx="3830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Early changes: 4.0 hour Post-Infection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334000" y="5834390"/>
            <a:ext cx="381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  Mock  4.0   8.0  24  Mock 4.0  8.0  </a:t>
            </a:r>
            <a:r>
              <a:rPr lang="en-US" sz="1600" b="1" dirty="0"/>
              <a:t>24 h 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334000" y="2438400"/>
            <a:ext cx="381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  Mock  4.0   8.0  24  Mock 4.0  8.0   24 </a:t>
            </a:r>
            <a:r>
              <a:rPr lang="en-US" sz="1600" b="1" dirty="0"/>
              <a:t>h</a:t>
            </a:r>
            <a:r>
              <a:rPr lang="en-US" sz="1600" b="1" dirty="0" smtClean="0"/>
              <a:t> 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901234" y="6408002"/>
            <a:ext cx="1044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S5A Fig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553200" y="381000"/>
            <a:ext cx="1196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1125       1067</a:t>
            </a:r>
            <a:endParaRPr lang="en-US" sz="1400" b="1" i="1" dirty="0"/>
          </a:p>
        </p:txBody>
      </p:sp>
      <p:cxnSp>
        <p:nvCxnSpPr>
          <p:cNvPr id="24" name="Straight Connector 23"/>
          <p:cNvCxnSpPr>
            <a:stCxn id="2" idx="2"/>
            <a:endCxn id="23" idx="0"/>
          </p:cNvCxnSpPr>
          <p:nvPr/>
        </p:nvCxnSpPr>
        <p:spPr>
          <a:xfrm flipV="1">
            <a:off x="7134225" y="381000"/>
            <a:ext cx="17056" cy="2057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500039" y="3048000"/>
            <a:ext cx="1196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1125       1067</a:t>
            </a:r>
            <a:endParaRPr lang="en-US" sz="1400" b="1" i="1" dirty="0"/>
          </a:p>
        </p:txBody>
      </p:sp>
      <p:cxnSp>
        <p:nvCxnSpPr>
          <p:cNvPr id="28" name="Straight Connector 27"/>
          <p:cNvCxnSpPr>
            <a:endCxn id="27" idx="0"/>
          </p:cNvCxnSpPr>
          <p:nvPr/>
        </p:nvCxnSpPr>
        <p:spPr>
          <a:xfrm flipV="1">
            <a:off x="7098120" y="3048000"/>
            <a:ext cx="0" cy="27863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97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990600"/>
            <a:ext cx="52578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smtClean="0"/>
              <a:t>CL2: </a:t>
            </a:r>
            <a:r>
              <a:rPr lang="en-US" sz="1400" b="1" u="sng" dirty="0"/>
              <a:t>Early </a:t>
            </a:r>
            <a:r>
              <a:rPr lang="en-US" sz="1400" b="1" u="sng" dirty="0" smtClean="0"/>
              <a:t>Stable </a:t>
            </a:r>
            <a:r>
              <a:rPr lang="en-US" sz="1400" b="1" u="sng" dirty="0"/>
              <a:t>Stage</a:t>
            </a:r>
          </a:p>
          <a:p>
            <a:r>
              <a:rPr lang="en-US" sz="1400" b="1" dirty="0" smtClean="0"/>
              <a:t>CL2-U: Cluster 2-Upregulated pathways</a:t>
            </a:r>
          </a:p>
          <a:p>
            <a:endParaRPr lang="en-US" sz="14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Earliest anti-pathogen activities:</a:t>
            </a:r>
            <a:r>
              <a:rPr lang="en-US" sz="1400" dirty="0"/>
              <a:t> </a:t>
            </a:r>
            <a:r>
              <a:rPr lang="en-US" sz="1400" dirty="0" smtClean="0"/>
              <a:t>MLKL involved in virus control and pathogenesis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NOXA expression enhances cellular sensitivity to virus or dsRNA-induced apoptosis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Activation of caspase-7 in response to pore formation represents an adaptive mechanism by which host cells can protect membrane integrity during infection. </a:t>
            </a:r>
            <a:endParaRPr lang="en-US" sz="1400" dirty="0" smtClean="0">
              <a:solidFill>
                <a:srgbClr val="FF0000"/>
              </a:solidFill>
            </a:endParaRPr>
          </a:p>
          <a:p>
            <a:endParaRPr lang="en-US" sz="1400" b="1" dirty="0" smtClean="0"/>
          </a:p>
          <a:p>
            <a:r>
              <a:rPr lang="en-US" sz="1400" b="1" dirty="0" smtClean="0"/>
              <a:t>CL2-D: Cluster 2-Downregulated pathways</a:t>
            </a:r>
            <a:endParaRPr lang="en-US" sz="14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Members of PRR family (ZAP- a unique member of the cytosolic RNA-sensing PRR family that targets and eliminates intracellular RNA viruses independently of TLR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TRIM25 a pivotal activator for RIG-I receptors,  DDX3X-IFN pathway regulator)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849" y="1635592"/>
            <a:ext cx="31051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448" y="3479129"/>
            <a:ext cx="3102552" cy="294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5628414" y="1532960"/>
            <a:ext cx="37147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5999888" y="1184970"/>
            <a:ext cx="0" cy="34799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009414" y="1207378"/>
            <a:ext cx="37147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390414" y="1207378"/>
            <a:ext cx="37147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390414" y="122816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CL2-U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6780940" y="1203915"/>
            <a:ext cx="37147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628414" y="3011538"/>
            <a:ext cx="37147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5999888" y="3011538"/>
            <a:ext cx="0" cy="34799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009414" y="3338746"/>
            <a:ext cx="37147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390414" y="3338746"/>
            <a:ext cx="37147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390414" y="3011538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CL2-D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6780940" y="3335283"/>
            <a:ext cx="37147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38200" y="422970"/>
            <a:ext cx="494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Early changes: 4.0 hour Post-Infection [continued]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410200" y="3742016"/>
            <a:ext cx="381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  Mock  4.0   8.0  24  Mock 4.0  8.0  24 h 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410200" y="1946970"/>
            <a:ext cx="381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  Mock  4.0   8.0  24  Mock 4.0  8.0  </a:t>
            </a:r>
            <a:r>
              <a:rPr lang="en-US" sz="1600" b="1" smtClean="0"/>
              <a:t>24 h  </a:t>
            </a:r>
            <a:endParaRPr lang="en-US" sz="1600" b="1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8168616" y="6360459"/>
            <a:ext cx="975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S5B Fig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576239" y="685800"/>
            <a:ext cx="1196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1125       1067</a:t>
            </a:r>
            <a:endParaRPr lang="en-US" sz="1400" b="1" i="1" dirty="0"/>
          </a:p>
        </p:txBody>
      </p:sp>
      <p:cxnSp>
        <p:nvCxnSpPr>
          <p:cNvPr id="23" name="Straight Connector 22"/>
          <p:cNvCxnSpPr>
            <a:endCxn id="22" idx="0"/>
          </p:cNvCxnSpPr>
          <p:nvPr/>
        </p:nvCxnSpPr>
        <p:spPr>
          <a:xfrm flipV="1">
            <a:off x="7174320" y="685800"/>
            <a:ext cx="0" cy="30877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556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295400"/>
            <a:ext cx="5181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u="sng" dirty="0" smtClean="0"/>
              <a:t>CL3: Intermediate </a:t>
            </a:r>
            <a:r>
              <a:rPr lang="en-US" sz="1400" b="1" u="sng" dirty="0"/>
              <a:t>Transitory Stage</a:t>
            </a:r>
          </a:p>
          <a:p>
            <a:r>
              <a:rPr lang="en-US" sz="1400" dirty="0" smtClean="0"/>
              <a:t>Genes that temporarily inhibited by virus activity, but later are activated to participate in the earliest events of innate immunity activation</a:t>
            </a:r>
          </a:p>
          <a:p>
            <a:endParaRPr lang="en-US" sz="1400" b="1" dirty="0" smtClean="0"/>
          </a:p>
          <a:p>
            <a:r>
              <a:rPr lang="en-US" sz="1400" b="1" dirty="0"/>
              <a:t>CL3-U: Cluster 3-Upregulated genes</a:t>
            </a:r>
            <a:r>
              <a:rPr lang="en-US" sz="1400" dirty="0"/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Leukocyte recruitment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Mechanisms inhibiting LSR/RPR activation and function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Creation of conditions for activation acute phase response signaling  (</a:t>
            </a:r>
            <a:r>
              <a:rPr lang="en-US" sz="1400" dirty="0"/>
              <a:t>IL-6, IL-8 signaling, PRR signaling, TLR signaling, chemokine signaling, complement system, Fc gamma receptor mediated Phagocytosis</a:t>
            </a:r>
            <a:r>
              <a:rPr lang="en-US" sz="1400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400" b="1" dirty="0" smtClean="0"/>
          </a:p>
          <a:p>
            <a:r>
              <a:rPr lang="en-US" sz="1400" b="1" dirty="0" smtClean="0"/>
              <a:t>CL3-D</a:t>
            </a:r>
            <a:r>
              <a:rPr lang="en-US" sz="1400" b="1" dirty="0"/>
              <a:t>: Cluster 3-Downregulated genes</a:t>
            </a:r>
            <a:r>
              <a:rPr lang="en-US" sz="1400" dirty="0"/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Cell migration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Apoptotic induction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621268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Intermediate  changes: 8.0 hour Post-Infection 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394" y="1960418"/>
            <a:ext cx="3095624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394" y="4648200"/>
            <a:ext cx="3116406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5563468" y="1427018"/>
            <a:ext cx="371474" cy="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6336724" y="1394219"/>
            <a:ext cx="0" cy="34799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944468" y="1742209"/>
            <a:ext cx="371474" cy="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6700405" y="1394219"/>
            <a:ext cx="0" cy="34799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325468" y="1420088"/>
            <a:ext cx="37147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676160" y="1372877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CL3-U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5564333" y="4462790"/>
            <a:ext cx="371474" cy="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5935807" y="4114800"/>
            <a:ext cx="0" cy="34799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945333" y="4137208"/>
            <a:ext cx="371474" cy="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326333" y="4461164"/>
            <a:ext cx="37147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692328" y="415799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CL3-D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6716859" y="4133745"/>
            <a:ext cx="37147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707333" y="1752600"/>
            <a:ext cx="37147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512070" y="914400"/>
            <a:ext cx="1196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1125       1067</a:t>
            </a:r>
            <a:endParaRPr lang="en-US" sz="1400" b="1" i="1" dirty="0"/>
          </a:p>
        </p:txBody>
      </p:sp>
      <p:cxnSp>
        <p:nvCxnSpPr>
          <p:cNvPr id="20" name="Straight Connector 19"/>
          <p:cNvCxnSpPr>
            <a:stCxn id="5" idx="2"/>
            <a:endCxn id="19" idx="0"/>
          </p:cNvCxnSpPr>
          <p:nvPr/>
        </p:nvCxnSpPr>
        <p:spPr>
          <a:xfrm flipH="1" flipV="1">
            <a:off x="7110151" y="914400"/>
            <a:ext cx="18446" cy="411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5959187" y="1406236"/>
            <a:ext cx="0" cy="34799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6315942" y="4114800"/>
            <a:ext cx="0" cy="34799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6721187" y="4114800"/>
            <a:ext cx="0" cy="34799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334000" y="3471446"/>
            <a:ext cx="381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  Mock  4.0   8.0  24  Mock 4.0  8.0   24 h 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334000" y="5029200"/>
            <a:ext cx="381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  Mock  4.0   8.0  24  Mock 4.0  8.0  24 h 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018797" y="6355562"/>
            <a:ext cx="1040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S5C Fig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91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468868"/>
            <a:ext cx="3701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Late changes: 24 hour Post-Infection 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1" y="1219200"/>
            <a:ext cx="50292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u="sng" dirty="0" smtClean="0"/>
              <a:t>CL4: Intermediate </a:t>
            </a:r>
            <a:r>
              <a:rPr lang="en-US" sz="1400" b="1" u="sng" dirty="0"/>
              <a:t>Stable Stage</a:t>
            </a:r>
          </a:p>
          <a:p>
            <a:r>
              <a:rPr lang="en-US" sz="1400" b="1" dirty="0" smtClean="0"/>
              <a:t>CL4: Cluster 4 genes</a:t>
            </a:r>
            <a:endParaRPr lang="en-US" sz="1400" dirty="0" smtClean="0"/>
          </a:p>
          <a:p>
            <a:r>
              <a:rPr lang="en-US" sz="1400" b="1" i="1" dirty="0" smtClean="0"/>
              <a:t>Activation of the innate immune response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/>
              <a:t>Pattern Recognition Receptor Pathways (TLR signaling, RIG1-like receptors)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/>
              <a:t>Interferon Signaling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/>
              <a:t>Communication between Innate and Adaptive Immune Cells (beginning, 8 genes, including chemokines, cytokines, mediating Communication between Immune Cells)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/>
              <a:t>Death Receptor Signaling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/>
              <a:t>NFKB signaling, IL6 </a:t>
            </a:r>
            <a:r>
              <a:rPr lang="en-US" sz="1400" dirty="0" smtClean="0"/>
              <a:t>signaling</a:t>
            </a:r>
          </a:p>
          <a:p>
            <a:endParaRPr lang="en-US" sz="1400" b="1" dirty="0" smtClean="0"/>
          </a:p>
          <a:p>
            <a:r>
              <a:rPr lang="en-US" sz="1400" b="1" dirty="0" smtClean="0"/>
              <a:t>CL4-U: Cluster 4-Upregulated activities</a:t>
            </a:r>
            <a:r>
              <a:rPr lang="en-US" sz="1400" dirty="0" smtClean="0"/>
              <a:t>: </a:t>
            </a:r>
          </a:p>
          <a:p>
            <a:r>
              <a:rPr lang="en-US" sz="1400" dirty="0" smtClean="0"/>
              <a:t>Antiviral </a:t>
            </a:r>
            <a:r>
              <a:rPr lang="en-US" sz="1400" dirty="0"/>
              <a:t>innate immune response, differentiation, activation and expansion of leukocytes, cell death and survival, function of antigen presenting cells</a:t>
            </a:r>
          </a:p>
          <a:p>
            <a:endParaRPr lang="en-US" sz="1400" b="1" dirty="0" smtClean="0"/>
          </a:p>
          <a:p>
            <a:r>
              <a:rPr lang="en-US" sz="1400" b="1" dirty="0" smtClean="0"/>
              <a:t>CL4-D: Cluster 4-Downregulated activities</a:t>
            </a:r>
            <a:r>
              <a:rPr lang="en-US" sz="1400" dirty="0" smtClean="0"/>
              <a:t>: </a:t>
            </a:r>
          </a:p>
          <a:p>
            <a:r>
              <a:rPr lang="en-US" sz="1400" dirty="0" smtClean="0"/>
              <a:t>Virus replication and </a:t>
            </a:r>
            <a:r>
              <a:rPr lang="en-US" sz="1400" dirty="0"/>
              <a:t>cell </a:t>
            </a:r>
            <a:r>
              <a:rPr lang="en-US" sz="1400" dirty="0" smtClean="0"/>
              <a:t>infection, counting all events that accompanied the virus attaching to the cell surface, penetrating and incorporating into the replication machinery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594" y="1143000"/>
            <a:ext cx="3116406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348" y="4210932"/>
            <a:ext cx="3140651" cy="327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5653526" y="990600"/>
            <a:ext cx="371474" cy="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034526" y="990600"/>
            <a:ext cx="371474" cy="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6406000" y="642610"/>
            <a:ext cx="0" cy="34799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415526" y="665018"/>
            <a:ext cx="371474" cy="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695950" y="3755464"/>
            <a:ext cx="371474" cy="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076950" y="3755464"/>
            <a:ext cx="371474" cy="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6448424" y="3766810"/>
            <a:ext cx="0" cy="34799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457950" y="4081046"/>
            <a:ext cx="371474" cy="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447559" y="621268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CL4-U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457950" y="365760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CL4-D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6787000" y="665018"/>
            <a:ext cx="37147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838085" y="4081046"/>
            <a:ext cx="37147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591737" y="152400"/>
            <a:ext cx="1196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1125       1067</a:t>
            </a:r>
            <a:endParaRPr lang="en-US" sz="1400" b="1" i="1" dirty="0"/>
          </a:p>
        </p:txBody>
      </p:sp>
      <p:cxnSp>
        <p:nvCxnSpPr>
          <p:cNvPr id="19" name="Straight Connector 18"/>
          <p:cNvCxnSpPr>
            <a:stCxn id="5" idx="2"/>
            <a:endCxn id="18" idx="0"/>
          </p:cNvCxnSpPr>
          <p:nvPr/>
        </p:nvCxnSpPr>
        <p:spPr>
          <a:xfrm flipH="1" flipV="1">
            <a:off x="7189818" y="152400"/>
            <a:ext cx="2856" cy="43858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426764" y="4538246"/>
            <a:ext cx="381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  Mock  4.0   8.0  24  Mock 4.0  8.0   24 h 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463208" y="3124200"/>
            <a:ext cx="381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  Mock  4.0   8.0  24  Mock 4.0  8.0  24 h 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997127" y="6390185"/>
            <a:ext cx="1043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S5D Fig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24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1" y="1286232"/>
            <a:ext cx="50292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 smtClean="0"/>
          </a:p>
          <a:p>
            <a:r>
              <a:rPr lang="en-US" sz="1400" b="1" u="sng" dirty="0" smtClean="0"/>
              <a:t>CL5: Late Stage</a:t>
            </a:r>
            <a:endParaRPr lang="en-US" sz="1400" b="1" u="sng" dirty="0"/>
          </a:p>
          <a:p>
            <a:r>
              <a:rPr lang="en-US" sz="1400" b="1" dirty="0" smtClean="0"/>
              <a:t>CL5-U: Cluster 5-Upregulated activities</a:t>
            </a:r>
            <a:r>
              <a:rPr lang="en-US" sz="1400" dirty="0" smtClean="0"/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Communication </a:t>
            </a:r>
            <a:r>
              <a:rPr lang="en-US" sz="1400" dirty="0"/>
              <a:t>between Innate and Adaptive Immune </a:t>
            </a:r>
            <a:r>
              <a:rPr lang="en-US" sz="1400" dirty="0" smtClean="0"/>
              <a:t>responses, </a:t>
            </a:r>
            <a:r>
              <a:rPr lang="en-US" sz="1400" dirty="0"/>
              <a:t>Antigen Presentation (chemokines, CD antigens, HLA genes)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/>
              <a:t>Interferon signaling  (bottom part of pathway – IFI, IFIT, OAS genes)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/>
              <a:t>SLE signaling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/>
              <a:t>Cell migration, </a:t>
            </a:r>
            <a:r>
              <a:rPr lang="en-US" sz="1400" dirty="0" smtClean="0"/>
              <a:t>quantity</a:t>
            </a:r>
          </a:p>
          <a:p>
            <a:endParaRPr lang="en-US" sz="1400" b="1" dirty="0" smtClean="0"/>
          </a:p>
          <a:p>
            <a:r>
              <a:rPr lang="en-US" sz="1400" b="1" dirty="0" smtClean="0"/>
              <a:t>CL5-D: Cluster 5-Downregulated activities</a:t>
            </a:r>
            <a:r>
              <a:rPr lang="en-US" sz="1400" dirty="0" smtClean="0"/>
              <a:t>:</a:t>
            </a:r>
            <a:r>
              <a:rPr lang="en-US" sz="1400" b="1" dirty="0" smtClean="0"/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Mitochondrial </a:t>
            </a:r>
            <a:r>
              <a:rPr lang="en-US" sz="1400" dirty="0"/>
              <a:t>dysfunction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/>
              <a:t>Viral infection, </a:t>
            </a:r>
            <a:r>
              <a:rPr lang="en-US" sz="1400" dirty="0" smtClean="0"/>
              <a:t>replication (see above)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0" y="5071646"/>
            <a:ext cx="381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  Mock  4.0   </a:t>
            </a:r>
            <a:r>
              <a:rPr lang="en-US" sz="1600" b="1" dirty="0"/>
              <a:t>8</a:t>
            </a:r>
            <a:r>
              <a:rPr lang="en-US" sz="1600" b="1" dirty="0" smtClean="0"/>
              <a:t>.0  24  Mock 4.0  </a:t>
            </a:r>
            <a:r>
              <a:rPr lang="en-US" sz="1600" b="1" dirty="0"/>
              <a:t>8</a:t>
            </a:r>
            <a:r>
              <a:rPr lang="en-US" sz="1600" b="1" dirty="0" smtClean="0"/>
              <a:t>.0   24 h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9968" y="609600"/>
            <a:ext cx="4894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Late changes: 24 hour Post-Infection [Continued] 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063" y="2019300"/>
            <a:ext cx="3116406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547771"/>
            <a:ext cx="314065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5573861" y="1805315"/>
            <a:ext cx="371474" cy="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6713393" y="1457325"/>
            <a:ext cx="0" cy="34799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954861" y="1807152"/>
            <a:ext cx="371474" cy="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335861" y="1803689"/>
            <a:ext cx="371474" cy="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867400" y="1392793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CL5-U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6726387" y="1476270"/>
            <a:ext cx="37147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584247" y="4109516"/>
            <a:ext cx="371474" cy="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6723779" y="4121744"/>
            <a:ext cx="0" cy="34799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965247" y="4111353"/>
            <a:ext cx="371474" cy="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346247" y="4107890"/>
            <a:ext cx="371474" cy="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943600" y="4102239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CL5-D</a:t>
            </a:r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6736773" y="4471571"/>
            <a:ext cx="37147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553200" y="795754"/>
            <a:ext cx="1196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1125       1067</a:t>
            </a:r>
            <a:endParaRPr lang="en-US" sz="1400" b="1" i="1" dirty="0"/>
          </a:p>
        </p:txBody>
      </p:sp>
      <p:cxnSp>
        <p:nvCxnSpPr>
          <p:cNvPr id="20" name="Straight Connector 19"/>
          <p:cNvCxnSpPr>
            <a:endCxn id="19" idx="0"/>
          </p:cNvCxnSpPr>
          <p:nvPr/>
        </p:nvCxnSpPr>
        <p:spPr>
          <a:xfrm flipH="1" flipV="1">
            <a:off x="7151281" y="795754"/>
            <a:ext cx="2856" cy="43096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334000" y="3352800"/>
            <a:ext cx="381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  Mock  4.0   8.0  24  Mock 4.0  8.0   24 h 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115280" y="6407713"/>
            <a:ext cx="915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S5E Fig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46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637</Words>
  <Application>Microsoft Office PowerPoint</Application>
  <PresentationFormat>On-screen Show (4:3)</PresentationFormat>
  <Paragraphs>97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UT Southwestern Medical Center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Jeffrey Kahn</dc:creator>
  <cp:lastModifiedBy>Jeffrey Kahn</cp:lastModifiedBy>
  <cp:revision>10</cp:revision>
  <dcterms:created xsi:type="dcterms:W3CDTF">2017-02-21T22:25:49Z</dcterms:created>
  <dcterms:modified xsi:type="dcterms:W3CDTF">2017-07-28T19:51:33Z</dcterms:modified>
</cp:coreProperties>
</file>