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96DA9-9014-40F5-AFC2-5D0E32D83A1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DEA30-BDC8-4ED1-8E95-139D3294A4B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hhyy.png"/>
          <p:cNvPicPr>
            <a:picLocks noChangeAspect="1"/>
          </p:cNvPicPr>
          <p:nvPr/>
        </p:nvPicPr>
        <p:blipFill>
          <a:blip r:embed="rId2" cstate="print"/>
          <a:srcRect r="1229"/>
          <a:stretch>
            <a:fillRect/>
          </a:stretch>
        </p:blipFill>
        <p:spPr>
          <a:xfrm>
            <a:off x="251520" y="404664"/>
            <a:ext cx="8640960" cy="36707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4293097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S1 Figure. </a:t>
            </a:r>
            <a:r>
              <a:rPr lang="en-GB" b="1" dirty="0" err="1" smtClean="0"/>
              <a:t>Tegumental</a:t>
            </a:r>
            <a:r>
              <a:rPr lang="en-GB" b="1" dirty="0" smtClean="0"/>
              <a:t> changes in PFA-fixed </a:t>
            </a:r>
            <a:r>
              <a:rPr lang="en-GB" b="1" i="1" dirty="0" smtClean="0"/>
              <a:t>S. </a:t>
            </a:r>
            <a:r>
              <a:rPr lang="en-GB" b="1" i="1" dirty="0" err="1" smtClean="0"/>
              <a:t>mansoni</a:t>
            </a:r>
            <a:r>
              <a:rPr lang="en-GB" b="1" i="1" dirty="0" smtClean="0"/>
              <a:t> </a:t>
            </a:r>
            <a:r>
              <a:rPr lang="en-GB" b="1" dirty="0" smtClean="0"/>
              <a:t>adult male worms following </a:t>
            </a:r>
            <a:r>
              <a:rPr lang="en-GB" b="1" i="1" dirty="0" smtClean="0"/>
              <a:t>in vitro </a:t>
            </a:r>
            <a:r>
              <a:rPr lang="en-GB" b="1" dirty="0" err="1" smtClean="0"/>
              <a:t>praziquantel</a:t>
            </a:r>
            <a:r>
              <a:rPr lang="en-GB" b="1" dirty="0" smtClean="0"/>
              <a:t> and </a:t>
            </a:r>
            <a:r>
              <a:rPr lang="en-GB" b="1" dirty="0" err="1" smtClean="0"/>
              <a:t>miltefosine</a:t>
            </a:r>
            <a:r>
              <a:rPr lang="en-GB" b="1" dirty="0" smtClean="0"/>
              <a:t>  treatments.  </a:t>
            </a:r>
            <a:r>
              <a:rPr lang="en-GB" dirty="0" smtClean="0"/>
              <a:t>a, b: control untreated; c-f: </a:t>
            </a:r>
            <a:r>
              <a:rPr lang="en-GB" dirty="0" err="1" smtClean="0"/>
              <a:t>praziquantel</a:t>
            </a:r>
            <a:r>
              <a:rPr lang="en-GB" dirty="0" smtClean="0"/>
              <a:t>-treated (6 µg/ml for 24 hours); g-j: </a:t>
            </a:r>
            <a:r>
              <a:rPr lang="en-GB" dirty="0" err="1" smtClean="0"/>
              <a:t>miltefosine</a:t>
            </a:r>
            <a:r>
              <a:rPr lang="en-GB" dirty="0" smtClean="0"/>
              <a:t>-treated (40 µg/ml for 48 hours ). Slight changes are seen in: c, d, g , h. Extensive changes are seen in: e, f, </a:t>
            </a:r>
            <a:r>
              <a:rPr lang="en-GB" dirty="0" err="1" smtClean="0"/>
              <a:t>i</a:t>
            </a:r>
            <a:r>
              <a:rPr lang="en-GB" dirty="0" smtClean="0"/>
              <a:t>, j. </a:t>
            </a:r>
            <a:r>
              <a:rPr lang="en-GB" dirty="0" err="1" smtClean="0"/>
              <a:t>tb</a:t>
            </a:r>
            <a:r>
              <a:rPr lang="en-GB" dirty="0" smtClean="0"/>
              <a:t>, tubercle, sp, spines; </a:t>
            </a:r>
            <a:r>
              <a:rPr lang="en-GB" dirty="0" err="1" smtClean="0"/>
              <a:t>dtb</a:t>
            </a:r>
            <a:r>
              <a:rPr lang="en-GB" dirty="0" smtClean="0"/>
              <a:t>, destruction of tubercle; </a:t>
            </a:r>
            <a:r>
              <a:rPr lang="en-GB" dirty="0" err="1" smtClean="0"/>
              <a:t>stg</a:t>
            </a:r>
            <a:r>
              <a:rPr lang="en-GB" dirty="0" smtClean="0"/>
              <a:t>, swollen tegument;  </a:t>
            </a:r>
            <a:r>
              <a:rPr lang="en-GB" dirty="0" err="1" smtClean="0"/>
              <a:t>ltb</a:t>
            </a:r>
            <a:r>
              <a:rPr lang="en-GB" dirty="0" smtClean="0"/>
              <a:t>, loss of tubercles; f/</a:t>
            </a:r>
            <a:r>
              <a:rPr lang="en-GB" dirty="0" err="1" smtClean="0"/>
              <a:t>ctb</a:t>
            </a:r>
            <a:r>
              <a:rPr lang="en-GB" dirty="0" smtClean="0"/>
              <a:t>, flattened/collapsed tubercle, </a:t>
            </a:r>
            <a:r>
              <a:rPr lang="en-GB" dirty="0" err="1" smtClean="0"/>
              <a:t>lsp</a:t>
            </a:r>
            <a:r>
              <a:rPr lang="en-GB" dirty="0" smtClean="0"/>
              <a:t>, loss of spines; </a:t>
            </a:r>
            <a:r>
              <a:rPr lang="en-GB" dirty="0" err="1" smtClean="0"/>
              <a:t>stg</a:t>
            </a:r>
            <a:r>
              <a:rPr lang="en-GB" dirty="0" smtClean="0"/>
              <a:t>, smooth tegument; </a:t>
            </a:r>
            <a:r>
              <a:rPr lang="en-GB" dirty="0" err="1" smtClean="0"/>
              <a:t>dtg</a:t>
            </a:r>
            <a:r>
              <a:rPr lang="en-GB" dirty="0" smtClean="0"/>
              <a:t>: disrupted tegument. a, c, e, g: 10x magnification &amp; b, d, f, h: 40x magnification.  </a:t>
            </a:r>
          </a:p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</dc:creator>
  <cp:lastModifiedBy>IS</cp:lastModifiedBy>
  <cp:revision>1</cp:revision>
  <dcterms:created xsi:type="dcterms:W3CDTF">2017-06-27T11:21:41Z</dcterms:created>
  <dcterms:modified xsi:type="dcterms:W3CDTF">2017-06-27T11:22:05Z</dcterms:modified>
</cp:coreProperties>
</file>