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1"/>
  </p:normalViewPr>
  <p:slideViewPr>
    <p:cSldViewPr snapToGrid="0" snapToObjects="1">
      <p:cViewPr>
        <p:scale>
          <a:sx n="140" d="100"/>
          <a:sy n="140" d="100"/>
        </p:scale>
        <p:origin x="1304" y="-3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1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14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5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10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59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3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866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74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2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60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43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7A15D-8E22-9C4B-9716-34AC4222E9F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042BA-194E-0842-B942-8F7E1EA6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047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22108" y="458950"/>
            <a:ext cx="360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A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2590" y="3731386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7" name="Rectangle 6"/>
          <p:cNvSpPr/>
          <p:nvPr/>
        </p:nvSpPr>
        <p:spPr>
          <a:xfrm>
            <a:off x="151103" y="6812422"/>
            <a:ext cx="65036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latin typeface="Arial"/>
                <a:cs typeface="Arial"/>
              </a:rPr>
              <a:t>Supplemental Figure 6.  </a:t>
            </a:r>
            <a:r>
              <a:rPr lang="en-US" sz="1400" dirty="0" smtClean="0">
                <a:latin typeface="Arial"/>
                <a:cs typeface="Arial"/>
              </a:rPr>
              <a:t>Growth characteristics and sensitivity to HCQ of 786-O cells infected with control, ATG5, and ATG7 lentiviral shRNA. </a:t>
            </a:r>
            <a:r>
              <a:rPr lang="en-US" sz="1400" b="1" dirty="0" smtClean="0">
                <a:latin typeface="Arial"/>
                <a:cs typeface="Arial"/>
              </a:rPr>
              <a:t>(A</a:t>
            </a:r>
            <a:r>
              <a:rPr lang="en-US" sz="1400" b="1" dirty="0">
                <a:latin typeface="Arial"/>
                <a:cs typeface="Arial"/>
              </a:rPr>
              <a:t>)</a:t>
            </a:r>
            <a:r>
              <a:rPr lang="en-US" sz="1400" i="1" dirty="0" smtClean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Cell proliferation of 786-O cells infected with control, ATG5, and ATG7 shRNA was determined by trypan blue exclusion assay using a Vi-Cell automated cell counter for a period of 5 days. * Indicates a significant difference compared to </a:t>
            </a:r>
            <a:r>
              <a:rPr lang="en-US" sz="1400" dirty="0" err="1" smtClean="0">
                <a:latin typeface="Arial"/>
                <a:cs typeface="Arial"/>
              </a:rPr>
              <a:t>shRNA</a:t>
            </a:r>
            <a:r>
              <a:rPr lang="en-US" sz="1400" dirty="0" smtClean="0">
                <a:latin typeface="Arial"/>
                <a:cs typeface="Arial"/>
              </a:rPr>
              <a:t> control infected cells</a:t>
            </a:r>
            <a:r>
              <a:rPr lang="en-US" sz="1400" dirty="0">
                <a:latin typeface="Arial"/>
                <a:cs typeface="Arial"/>
              </a:rPr>
              <a:t>. Mean </a:t>
            </a:r>
            <a:r>
              <a:rPr lang="en-US" sz="1400" dirty="0">
                <a:latin typeface="Arial"/>
                <a:cs typeface="Arial"/>
                <a:sym typeface="Symbol"/>
              </a:rPr>
              <a:t></a:t>
            </a:r>
            <a:r>
              <a:rPr lang="en-US" sz="1400" dirty="0">
                <a:latin typeface="Arial"/>
                <a:cs typeface="Arial"/>
              </a:rPr>
              <a:t> SD, n = 3. </a:t>
            </a:r>
            <a:r>
              <a:rPr lang="en-US" sz="1400" dirty="0" smtClean="0">
                <a:latin typeface="Arial"/>
                <a:cs typeface="Arial"/>
              </a:rPr>
              <a:t>p &lt; 0.05. </a:t>
            </a:r>
            <a:r>
              <a:rPr lang="en-US" sz="1400" b="1" dirty="0" smtClean="0">
                <a:latin typeface="Arial"/>
                <a:cs typeface="Arial"/>
              </a:rPr>
              <a:t>(B</a:t>
            </a:r>
            <a:r>
              <a:rPr lang="en-US" sz="1400" b="1" dirty="0">
                <a:latin typeface="Arial"/>
                <a:cs typeface="Arial"/>
              </a:rPr>
              <a:t>)</a:t>
            </a:r>
            <a:r>
              <a:rPr lang="en-US" sz="1400" i="1" dirty="0" smtClean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Effects of HCQ on 786-O cells infected with control, ATG5, and ATG7 shRNA. Cells </a:t>
            </a:r>
            <a:r>
              <a:rPr lang="en-US" sz="1400" dirty="0">
                <a:latin typeface="Arial"/>
                <a:cs typeface="Arial"/>
              </a:rPr>
              <a:t>were treated </a:t>
            </a:r>
            <a:r>
              <a:rPr lang="en-US" sz="1400" dirty="0" smtClean="0">
                <a:latin typeface="Arial"/>
                <a:cs typeface="Arial"/>
              </a:rPr>
              <a:t>with the indicated concentrations of HCQ for 72 h and cell viability was determined by MTT assay. Mean </a:t>
            </a:r>
            <a:r>
              <a:rPr lang="en-US" sz="1400" dirty="0">
                <a:latin typeface="Arial"/>
                <a:cs typeface="Arial"/>
                <a:sym typeface="Symbol"/>
              </a:rPr>
              <a:t></a:t>
            </a:r>
            <a:r>
              <a:rPr lang="en-US" sz="1400" dirty="0">
                <a:latin typeface="Arial"/>
                <a:cs typeface="Arial"/>
              </a:rPr>
              <a:t> SD, n = 3. </a:t>
            </a:r>
            <a:r>
              <a:rPr lang="en-US" sz="1400" dirty="0" smtClean="0">
                <a:latin typeface="Arial"/>
                <a:cs typeface="Arial"/>
              </a:rPr>
              <a:t>* Indicates a significant difference from either ATG5 or ATG7 </a:t>
            </a:r>
            <a:r>
              <a:rPr lang="en-US" sz="1400" dirty="0" err="1" smtClean="0">
                <a:latin typeface="Arial"/>
                <a:cs typeface="Arial"/>
              </a:rPr>
              <a:t>shRNA</a:t>
            </a:r>
            <a:r>
              <a:rPr lang="en-US" sz="1400" dirty="0" smtClean="0">
                <a:latin typeface="Arial"/>
                <a:cs typeface="Arial"/>
              </a:rPr>
              <a:t> infected cells. P &lt; 0.05.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8" name="Picture 7" descr="ROC325-WB-revised-New-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797" y="103357"/>
            <a:ext cx="4578903" cy="3299991"/>
          </a:xfrm>
          <a:prstGeom prst="rect">
            <a:avLst/>
          </a:prstGeom>
        </p:spPr>
      </p:pic>
      <p:pic>
        <p:nvPicPr>
          <p:cNvPr id="9" name="Picture 8" descr="ROC325-WB-revised-New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797" y="3427125"/>
            <a:ext cx="4385733" cy="29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408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153</Words>
  <Application>Microsoft Macintosh PowerPoint</Application>
  <PresentationFormat>Letter Paper (8.5x11 in)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Symbol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2016-10-25T23:08:59Z</dcterms:created>
  <dcterms:modified xsi:type="dcterms:W3CDTF">2016-10-25T23:42:57Z</dcterms:modified>
</cp:coreProperties>
</file>