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84E31-2009-4AE8-A1E7-C82AE99A3FEC}" type="datetimeFigureOut">
              <a:rPr lang="en-US" smtClean="0"/>
              <a:t>7/2/2016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C7B86-4810-414F-80A2-F9B9AFCF7C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CB49D-51A7-4D43-A50F-68F88EDCC5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466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reihandform 171"/>
          <p:cNvSpPr/>
          <p:nvPr/>
        </p:nvSpPr>
        <p:spPr>
          <a:xfrm>
            <a:off x="2692185" y="4115742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Freihandform 115"/>
          <p:cNvSpPr/>
          <p:nvPr/>
        </p:nvSpPr>
        <p:spPr>
          <a:xfrm rot="21156255">
            <a:off x="6662545" y="3733032"/>
            <a:ext cx="276472" cy="431321"/>
          </a:xfrm>
          <a:custGeom>
            <a:avLst/>
            <a:gdLst>
              <a:gd name="connsiteX0" fmla="*/ 250166 w 276472"/>
              <a:gd name="connsiteY0" fmla="*/ 0 h 431321"/>
              <a:gd name="connsiteX1" fmla="*/ 267418 w 276472"/>
              <a:gd name="connsiteY1" fmla="*/ 43132 h 431321"/>
              <a:gd name="connsiteX2" fmla="*/ 276045 w 276472"/>
              <a:gd name="connsiteY2" fmla="*/ 69011 h 431321"/>
              <a:gd name="connsiteX3" fmla="*/ 250166 w 276472"/>
              <a:gd name="connsiteY3" fmla="*/ 189781 h 431321"/>
              <a:gd name="connsiteX4" fmla="*/ 172528 w 276472"/>
              <a:gd name="connsiteY4" fmla="*/ 224287 h 431321"/>
              <a:gd name="connsiteX5" fmla="*/ 146649 w 276472"/>
              <a:gd name="connsiteY5" fmla="*/ 232913 h 431321"/>
              <a:gd name="connsiteX6" fmla="*/ 69011 w 276472"/>
              <a:gd name="connsiteY6" fmla="*/ 276045 h 431321"/>
              <a:gd name="connsiteX7" fmla="*/ 25879 w 276472"/>
              <a:gd name="connsiteY7" fmla="*/ 336430 h 431321"/>
              <a:gd name="connsiteX8" fmla="*/ 0 w 276472"/>
              <a:gd name="connsiteY8" fmla="*/ 405442 h 431321"/>
              <a:gd name="connsiteX9" fmla="*/ 8626 w 276472"/>
              <a:gd name="connsiteY9" fmla="*/ 431321 h 431321"/>
              <a:gd name="connsiteX10" fmla="*/ 77637 w 276472"/>
              <a:gd name="connsiteY10" fmla="*/ 422694 h 43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6472" h="431321">
                <a:moveTo>
                  <a:pt x="250166" y="0"/>
                </a:moveTo>
                <a:cubicBezTo>
                  <a:pt x="255917" y="14377"/>
                  <a:pt x="261981" y="28633"/>
                  <a:pt x="267418" y="43132"/>
                </a:cubicBezTo>
                <a:cubicBezTo>
                  <a:pt x="270611" y="51646"/>
                  <a:pt x="276045" y="59918"/>
                  <a:pt x="276045" y="69011"/>
                </a:cubicBezTo>
                <a:cubicBezTo>
                  <a:pt x="276045" y="111244"/>
                  <a:pt x="281913" y="158034"/>
                  <a:pt x="250166" y="189781"/>
                </a:cubicBezTo>
                <a:cubicBezTo>
                  <a:pt x="229661" y="210286"/>
                  <a:pt x="198151" y="215746"/>
                  <a:pt x="172528" y="224287"/>
                </a:cubicBezTo>
                <a:lnTo>
                  <a:pt x="146649" y="232913"/>
                </a:lnTo>
                <a:cubicBezTo>
                  <a:pt x="87324" y="272463"/>
                  <a:pt x="114562" y="260862"/>
                  <a:pt x="69011" y="276045"/>
                </a:cubicBezTo>
                <a:cubicBezTo>
                  <a:pt x="48883" y="336430"/>
                  <a:pt x="69011" y="322053"/>
                  <a:pt x="25879" y="336430"/>
                </a:cubicBezTo>
                <a:cubicBezTo>
                  <a:pt x="8030" y="363203"/>
                  <a:pt x="0" y="368133"/>
                  <a:pt x="0" y="405442"/>
                </a:cubicBezTo>
                <a:cubicBezTo>
                  <a:pt x="0" y="414535"/>
                  <a:pt x="5751" y="422695"/>
                  <a:pt x="8626" y="431321"/>
                </a:cubicBezTo>
                <a:cubicBezTo>
                  <a:pt x="66057" y="421748"/>
                  <a:pt x="42893" y="422694"/>
                  <a:pt x="77637" y="422694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Freihandform 114"/>
          <p:cNvSpPr/>
          <p:nvPr/>
        </p:nvSpPr>
        <p:spPr>
          <a:xfrm>
            <a:off x="5995653" y="3743680"/>
            <a:ext cx="306515" cy="431505"/>
          </a:xfrm>
          <a:custGeom>
            <a:avLst/>
            <a:gdLst>
              <a:gd name="connsiteX0" fmla="*/ 103517 w 306515"/>
              <a:gd name="connsiteY0" fmla="*/ 8811 h 431505"/>
              <a:gd name="connsiteX1" fmla="*/ 17253 w 306515"/>
              <a:gd name="connsiteY1" fmla="*/ 8811 h 431505"/>
              <a:gd name="connsiteX2" fmla="*/ 8627 w 306515"/>
              <a:gd name="connsiteY2" fmla="*/ 60569 h 431505"/>
              <a:gd name="connsiteX3" fmla="*/ 0 w 306515"/>
              <a:gd name="connsiteY3" fmla="*/ 86448 h 431505"/>
              <a:gd name="connsiteX4" fmla="*/ 17253 w 306515"/>
              <a:gd name="connsiteY4" fmla="*/ 112328 h 431505"/>
              <a:gd name="connsiteX5" fmla="*/ 43132 w 306515"/>
              <a:gd name="connsiteY5" fmla="*/ 120954 h 431505"/>
              <a:gd name="connsiteX6" fmla="*/ 94891 w 306515"/>
              <a:gd name="connsiteY6" fmla="*/ 146833 h 431505"/>
              <a:gd name="connsiteX7" fmla="*/ 120770 w 306515"/>
              <a:gd name="connsiteY7" fmla="*/ 164086 h 431505"/>
              <a:gd name="connsiteX8" fmla="*/ 146649 w 306515"/>
              <a:gd name="connsiteY8" fmla="*/ 172712 h 431505"/>
              <a:gd name="connsiteX9" fmla="*/ 163902 w 306515"/>
              <a:gd name="connsiteY9" fmla="*/ 198592 h 431505"/>
              <a:gd name="connsiteX10" fmla="*/ 215661 w 306515"/>
              <a:gd name="connsiteY10" fmla="*/ 241724 h 431505"/>
              <a:gd name="connsiteX11" fmla="*/ 250166 w 306515"/>
              <a:gd name="connsiteY11" fmla="*/ 284856 h 431505"/>
              <a:gd name="connsiteX12" fmla="*/ 284672 w 306515"/>
              <a:gd name="connsiteY12" fmla="*/ 327988 h 431505"/>
              <a:gd name="connsiteX13" fmla="*/ 301925 w 306515"/>
              <a:gd name="connsiteY13" fmla="*/ 379746 h 431505"/>
              <a:gd name="connsiteX14" fmla="*/ 276046 w 306515"/>
              <a:gd name="connsiteY14" fmla="*/ 396999 h 431505"/>
              <a:gd name="connsiteX15" fmla="*/ 224287 w 306515"/>
              <a:gd name="connsiteY15" fmla="*/ 414252 h 431505"/>
              <a:gd name="connsiteX16" fmla="*/ 198408 w 306515"/>
              <a:gd name="connsiteY16" fmla="*/ 422878 h 431505"/>
              <a:gd name="connsiteX17" fmla="*/ 181155 w 306515"/>
              <a:gd name="connsiteY17" fmla="*/ 431505 h 43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06515" h="431505">
                <a:moveTo>
                  <a:pt x="103517" y="8811"/>
                </a:moveTo>
                <a:cubicBezTo>
                  <a:pt x="95805" y="7526"/>
                  <a:pt x="30944" y="-10356"/>
                  <a:pt x="17253" y="8811"/>
                </a:cubicBezTo>
                <a:cubicBezTo>
                  <a:pt x="7087" y="23044"/>
                  <a:pt x="12421" y="43495"/>
                  <a:pt x="8627" y="60569"/>
                </a:cubicBezTo>
                <a:cubicBezTo>
                  <a:pt x="6654" y="69445"/>
                  <a:pt x="2876" y="77822"/>
                  <a:pt x="0" y="86448"/>
                </a:cubicBezTo>
                <a:cubicBezTo>
                  <a:pt x="5751" y="95075"/>
                  <a:pt x="9157" y="105851"/>
                  <a:pt x="17253" y="112328"/>
                </a:cubicBezTo>
                <a:cubicBezTo>
                  <a:pt x="24353" y="118008"/>
                  <a:pt x="34999" y="116888"/>
                  <a:pt x="43132" y="120954"/>
                </a:cubicBezTo>
                <a:cubicBezTo>
                  <a:pt x="110022" y="154399"/>
                  <a:pt x="29844" y="125152"/>
                  <a:pt x="94891" y="146833"/>
                </a:cubicBezTo>
                <a:cubicBezTo>
                  <a:pt x="103517" y="152584"/>
                  <a:pt x="111497" y="159449"/>
                  <a:pt x="120770" y="164086"/>
                </a:cubicBezTo>
                <a:cubicBezTo>
                  <a:pt x="128903" y="168152"/>
                  <a:pt x="139549" y="167032"/>
                  <a:pt x="146649" y="172712"/>
                </a:cubicBezTo>
                <a:cubicBezTo>
                  <a:pt x="154745" y="179189"/>
                  <a:pt x="157265" y="190627"/>
                  <a:pt x="163902" y="198592"/>
                </a:cubicBezTo>
                <a:cubicBezTo>
                  <a:pt x="184657" y="223497"/>
                  <a:pt x="190217" y="224761"/>
                  <a:pt x="215661" y="241724"/>
                </a:cubicBezTo>
                <a:cubicBezTo>
                  <a:pt x="237342" y="306769"/>
                  <a:pt x="205574" y="229117"/>
                  <a:pt x="250166" y="284856"/>
                </a:cubicBezTo>
                <a:cubicBezTo>
                  <a:pt x="297786" y="344381"/>
                  <a:pt x="210506" y="278543"/>
                  <a:pt x="284672" y="327988"/>
                </a:cubicBezTo>
                <a:cubicBezTo>
                  <a:pt x="290423" y="345241"/>
                  <a:pt x="317057" y="369658"/>
                  <a:pt x="301925" y="379746"/>
                </a:cubicBezTo>
                <a:cubicBezTo>
                  <a:pt x="293299" y="385497"/>
                  <a:pt x="285520" y="392788"/>
                  <a:pt x="276046" y="396999"/>
                </a:cubicBezTo>
                <a:cubicBezTo>
                  <a:pt x="259427" y="404385"/>
                  <a:pt x="241540" y="408501"/>
                  <a:pt x="224287" y="414252"/>
                </a:cubicBezTo>
                <a:cubicBezTo>
                  <a:pt x="215661" y="417127"/>
                  <a:pt x="206541" y="418811"/>
                  <a:pt x="198408" y="422878"/>
                </a:cubicBezTo>
                <a:lnTo>
                  <a:pt x="181155" y="431505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ihandform 102"/>
          <p:cNvSpPr/>
          <p:nvPr/>
        </p:nvSpPr>
        <p:spPr>
          <a:xfrm>
            <a:off x="7008384" y="3573017"/>
            <a:ext cx="641445" cy="614547"/>
          </a:xfrm>
          <a:custGeom>
            <a:avLst/>
            <a:gdLst>
              <a:gd name="connsiteX0" fmla="*/ 0 w 641445"/>
              <a:gd name="connsiteY0" fmla="*/ 586853 h 614547"/>
              <a:gd name="connsiteX1" fmla="*/ 116006 w 641445"/>
              <a:gd name="connsiteY1" fmla="*/ 573206 h 614547"/>
              <a:gd name="connsiteX2" fmla="*/ 156949 w 641445"/>
              <a:gd name="connsiteY2" fmla="*/ 559558 h 614547"/>
              <a:gd name="connsiteX3" fmla="*/ 163773 w 641445"/>
              <a:gd name="connsiteY3" fmla="*/ 539086 h 614547"/>
              <a:gd name="connsiteX4" fmla="*/ 150125 w 641445"/>
              <a:gd name="connsiteY4" fmla="*/ 436728 h 614547"/>
              <a:gd name="connsiteX5" fmla="*/ 143301 w 641445"/>
              <a:gd name="connsiteY5" fmla="*/ 402609 h 614547"/>
              <a:gd name="connsiteX6" fmla="*/ 129654 w 641445"/>
              <a:gd name="connsiteY6" fmla="*/ 361665 h 614547"/>
              <a:gd name="connsiteX7" fmla="*/ 136478 w 641445"/>
              <a:gd name="connsiteY7" fmla="*/ 204716 h 614547"/>
              <a:gd name="connsiteX8" fmla="*/ 150125 w 641445"/>
              <a:gd name="connsiteY8" fmla="*/ 163773 h 614547"/>
              <a:gd name="connsiteX9" fmla="*/ 156949 w 641445"/>
              <a:gd name="connsiteY9" fmla="*/ 143301 h 614547"/>
              <a:gd name="connsiteX10" fmla="*/ 163773 w 641445"/>
              <a:gd name="connsiteY10" fmla="*/ 122830 h 614547"/>
              <a:gd name="connsiteX11" fmla="*/ 204716 w 641445"/>
              <a:gd name="connsiteY11" fmla="*/ 95534 h 614547"/>
              <a:gd name="connsiteX12" fmla="*/ 225188 w 641445"/>
              <a:gd name="connsiteY12" fmla="*/ 88710 h 614547"/>
              <a:gd name="connsiteX13" fmla="*/ 279779 w 641445"/>
              <a:gd name="connsiteY13" fmla="*/ 61415 h 614547"/>
              <a:gd name="connsiteX14" fmla="*/ 348018 w 641445"/>
              <a:gd name="connsiteY14" fmla="*/ 40943 h 614547"/>
              <a:gd name="connsiteX15" fmla="*/ 375313 w 641445"/>
              <a:gd name="connsiteY15" fmla="*/ 27295 h 614547"/>
              <a:gd name="connsiteX16" fmla="*/ 443552 w 641445"/>
              <a:gd name="connsiteY16" fmla="*/ 6824 h 614547"/>
              <a:gd name="connsiteX17" fmla="*/ 464024 w 641445"/>
              <a:gd name="connsiteY17" fmla="*/ 0 h 614547"/>
              <a:gd name="connsiteX18" fmla="*/ 532263 w 641445"/>
              <a:gd name="connsiteY18" fmla="*/ 13647 h 614547"/>
              <a:gd name="connsiteX19" fmla="*/ 552734 w 641445"/>
              <a:gd name="connsiteY19" fmla="*/ 34119 h 614547"/>
              <a:gd name="connsiteX20" fmla="*/ 573206 w 641445"/>
              <a:gd name="connsiteY20" fmla="*/ 40943 h 614547"/>
              <a:gd name="connsiteX21" fmla="*/ 593678 w 641445"/>
              <a:gd name="connsiteY21" fmla="*/ 61415 h 614547"/>
              <a:gd name="connsiteX22" fmla="*/ 620973 w 641445"/>
              <a:gd name="connsiteY22" fmla="*/ 75062 h 614547"/>
              <a:gd name="connsiteX23" fmla="*/ 641445 w 641445"/>
              <a:gd name="connsiteY23" fmla="*/ 88710 h 614547"/>
              <a:gd name="connsiteX24" fmla="*/ 620973 w 641445"/>
              <a:gd name="connsiteY24" fmla="*/ 170597 h 614547"/>
              <a:gd name="connsiteX25" fmla="*/ 607325 w 641445"/>
              <a:gd name="connsiteY25" fmla="*/ 191068 h 614547"/>
              <a:gd name="connsiteX26" fmla="*/ 586854 w 641445"/>
              <a:gd name="connsiteY26" fmla="*/ 204716 h 614547"/>
              <a:gd name="connsiteX27" fmla="*/ 545910 w 641445"/>
              <a:gd name="connsiteY27" fmla="*/ 218364 h 614547"/>
              <a:gd name="connsiteX28" fmla="*/ 518615 w 641445"/>
              <a:gd name="connsiteY28" fmla="*/ 259307 h 614547"/>
              <a:gd name="connsiteX29" fmla="*/ 498143 w 641445"/>
              <a:gd name="connsiteY29" fmla="*/ 354841 h 614547"/>
              <a:gd name="connsiteX30" fmla="*/ 477672 w 641445"/>
              <a:gd name="connsiteY30" fmla="*/ 368489 h 614547"/>
              <a:gd name="connsiteX31" fmla="*/ 457200 w 641445"/>
              <a:gd name="connsiteY31" fmla="*/ 375313 h 614547"/>
              <a:gd name="connsiteX32" fmla="*/ 443552 w 641445"/>
              <a:gd name="connsiteY32" fmla="*/ 395785 h 614547"/>
              <a:gd name="connsiteX33" fmla="*/ 402609 w 641445"/>
              <a:gd name="connsiteY33" fmla="*/ 429904 h 614547"/>
              <a:gd name="connsiteX34" fmla="*/ 375313 w 641445"/>
              <a:gd name="connsiteY34" fmla="*/ 436728 h 614547"/>
              <a:gd name="connsiteX35" fmla="*/ 334370 w 641445"/>
              <a:gd name="connsiteY35" fmla="*/ 450376 h 614547"/>
              <a:gd name="connsiteX36" fmla="*/ 307075 w 641445"/>
              <a:gd name="connsiteY36" fmla="*/ 491319 h 614547"/>
              <a:gd name="connsiteX37" fmla="*/ 293427 w 641445"/>
              <a:gd name="connsiteY37" fmla="*/ 511791 h 614547"/>
              <a:gd name="connsiteX38" fmla="*/ 279779 w 641445"/>
              <a:gd name="connsiteY38" fmla="*/ 552734 h 614547"/>
              <a:gd name="connsiteX39" fmla="*/ 286603 w 641445"/>
              <a:gd name="connsiteY39" fmla="*/ 593677 h 614547"/>
              <a:gd name="connsiteX40" fmla="*/ 307075 w 641445"/>
              <a:gd name="connsiteY40" fmla="*/ 607325 h 614547"/>
              <a:gd name="connsiteX41" fmla="*/ 354842 w 641445"/>
              <a:gd name="connsiteY41" fmla="*/ 614149 h 6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41445" h="614547">
                <a:moveTo>
                  <a:pt x="0" y="586853"/>
                </a:moveTo>
                <a:cubicBezTo>
                  <a:pt x="26332" y="584459"/>
                  <a:pt x="84705" y="581031"/>
                  <a:pt x="116006" y="573206"/>
                </a:cubicBezTo>
                <a:cubicBezTo>
                  <a:pt x="129962" y="569717"/>
                  <a:pt x="156949" y="559558"/>
                  <a:pt x="156949" y="559558"/>
                </a:cubicBezTo>
                <a:cubicBezTo>
                  <a:pt x="159224" y="552734"/>
                  <a:pt x="163773" y="546279"/>
                  <a:pt x="163773" y="539086"/>
                </a:cubicBezTo>
                <a:cubicBezTo>
                  <a:pt x="163773" y="471913"/>
                  <a:pt x="160178" y="481966"/>
                  <a:pt x="150125" y="436728"/>
                </a:cubicBezTo>
                <a:cubicBezTo>
                  <a:pt x="147609" y="425406"/>
                  <a:pt x="146353" y="413799"/>
                  <a:pt x="143301" y="402609"/>
                </a:cubicBezTo>
                <a:cubicBezTo>
                  <a:pt x="139516" y="388730"/>
                  <a:pt x="129654" y="361665"/>
                  <a:pt x="129654" y="361665"/>
                </a:cubicBezTo>
                <a:cubicBezTo>
                  <a:pt x="131929" y="309349"/>
                  <a:pt x="131090" y="256804"/>
                  <a:pt x="136478" y="204716"/>
                </a:cubicBezTo>
                <a:cubicBezTo>
                  <a:pt x="137958" y="190407"/>
                  <a:pt x="145576" y="177421"/>
                  <a:pt x="150125" y="163773"/>
                </a:cubicBezTo>
                <a:lnTo>
                  <a:pt x="156949" y="143301"/>
                </a:lnTo>
                <a:cubicBezTo>
                  <a:pt x="159224" y="136477"/>
                  <a:pt x="157788" y="126820"/>
                  <a:pt x="163773" y="122830"/>
                </a:cubicBezTo>
                <a:cubicBezTo>
                  <a:pt x="177421" y="113731"/>
                  <a:pt x="189155" y="100721"/>
                  <a:pt x="204716" y="95534"/>
                </a:cubicBezTo>
                <a:cubicBezTo>
                  <a:pt x="211540" y="93259"/>
                  <a:pt x="218640" y="91686"/>
                  <a:pt x="225188" y="88710"/>
                </a:cubicBezTo>
                <a:cubicBezTo>
                  <a:pt x="243709" y="80291"/>
                  <a:pt x="260478" y="67849"/>
                  <a:pt x="279779" y="61415"/>
                </a:cubicBezTo>
                <a:cubicBezTo>
                  <a:pt x="329619" y="44801"/>
                  <a:pt x="306766" y="51256"/>
                  <a:pt x="348018" y="40943"/>
                </a:cubicBezTo>
                <a:cubicBezTo>
                  <a:pt x="357116" y="36394"/>
                  <a:pt x="365868" y="31073"/>
                  <a:pt x="375313" y="27295"/>
                </a:cubicBezTo>
                <a:cubicBezTo>
                  <a:pt x="415861" y="11075"/>
                  <a:pt x="408358" y="16879"/>
                  <a:pt x="443552" y="6824"/>
                </a:cubicBezTo>
                <a:cubicBezTo>
                  <a:pt x="450468" y="4848"/>
                  <a:pt x="457200" y="2275"/>
                  <a:pt x="464024" y="0"/>
                </a:cubicBezTo>
                <a:cubicBezTo>
                  <a:pt x="486770" y="4549"/>
                  <a:pt x="510612" y="5320"/>
                  <a:pt x="532263" y="13647"/>
                </a:cubicBezTo>
                <a:cubicBezTo>
                  <a:pt x="541270" y="17111"/>
                  <a:pt x="544704" y="28766"/>
                  <a:pt x="552734" y="34119"/>
                </a:cubicBezTo>
                <a:cubicBezTo>
                  <a:pt x="558719" y="38109"/>
                  <a:pt x="566382" y="38668"/>
                  <a:pt x="573206" y="40943"/>
                </a:cubicBezTo>
                <a:cubicBezTo>
                  <a:pt x="580030" y="47767"/>
                  <a:pt x="585825" y="55806"/>
                  <a:pt x="593678" y="61415"/>
                </a:cubicBezTo>
                <a:cubicBezTo>
                  <a:pt x="601955" y="67327"/>
                  <a:pt x="612141" y="70015"/>
                  <a:pt x="620973" y="75062"/>
                </a:cubicBezTo>
                <a:cubicBezTo>
                  <a:pt x="628094" y="79131"/>
                  <a:pt x="634621" y="84161"/>
                  <a:pt x="641445" y="88710"/>
                </a:cubicBezTo>
                <a:cubicBezTo>
                  <a:pt x="638034" y="109174"/>
                  <a:pt x="632988" y="152575"/>
                  <a:pt x="620973" y="170597"/>
                </a:cubicBezTo>
                <a:cubicBezTo>
                  <a:pt x="616424" y="177421"/>
                  <a:pt x="613124" y="185269"/>
                  <a:pt x="607325" y="191068"/>
                </a:cubicBezTo>
                <a:cubicBezTo>
                  <a:pt x="601526" y="196867"/>
                  <a:pt x="594348" y="201385"/>
                  <a:pt x="586854" y="204716"/>
                </a:cubicBezTo>
                <a:cubicBezTo>
                  <a:pt x="573708" y="210559"/>
                  <a:pt x="545910" y="218364"/>
                  <a:pt x="545910" y="218364"/>
                </a:cubicBezTo>
                <a:cubicBezTo>
                  <a:pt x="536812" y="232012"/>
                  <a:pt x="520100" y="242972"/>
                  <a:pt x="518615" y="259307"/>
                </a:cubicBezTo>
                <a:cubicBezTo>
                  <a:pt x="515273" y="296066"/>
                  <a:pt x="524349" y="328635"/>
                  <a:pt x="498143" y="354841"/>
                </a:cubicBezTo>
                <a:cubicBezTo>
                  <a:pt x="492344" y="360640"/>
                  <a:pt x="485007" y="364821"/>
                  <a:pt x="477672" y="368489"/>
                </a:cubicBezTo>
                <a:cubicBezTo>
                  <a:pt x="471238" y="371706"/>
                  <a:pt x="464024" y="373038"/>
                  <a:pt x="457200" y="375313"/>
                </a:cubicBezTo>
                <a:cubicBezTo>
                  <a:pt x="452651" y="382137"/>
                  <a:pt x="448802" y="389484"/>
                  <a:pt x="443552" y="395785"/>
                </a:cubicBezTo>
                <a:cubicBezTo>
                  <a:pt x="434443" y="406716"/>
                  <a:pt x="416525" y="423940"/>
                  <a:pt x="402609" y="429904"/>
                </a:cubicBezTo>
                <a:cubicBezTo>
                  <a:pt x="393989" y="433598"/>
                  <a:pt x="384296" y="434033"/>
                  <a:pt x="375313" y="436728"/>
                </a:cubicBezTo>
                <a:cubicBezTo>
                  <a:pt x="361534" y="440862"/>
                  <a:pt x="334370" y="450376"/>
                  <a:pt x="334370" y="450376"/>
                </a:cubicBezTo>
                <a:lnTo>
                  <a:pt x="307075" y="491319"/>
                </a:lnTo>
                <a:cubicBezTo>
                  <a:pt x="302526" y="498143"/>
                  <a:pt x="296021" y="504010"/>
                  <a:pt x="293427" y="511791"/>
                </a:cubicBezTo>
                <a:lnTo>
                  <a:pt x="279779" y="552734"/>
                </a:lnTo>
                <a:cubicBezTo>
                  <a:pt x="282054" y="566382"/>
                  <a:pt x="280415" y="581302"/>
                  <a:pt x="286603" y="593677"/>
                </a:cubicBezTo>
                <a:cubicBezTo>
                  <a:pt x="290271" y="601013"/>
                  <a:pt x="299739" y="603657"/>
                  <a:pt x="307075" y="607325"/>
                </a:cubicBezTo>
                <a:cubicBezTo>
                  <a:pt x="326477" y="617026"/>
                  <a:pt x="332624" y="614149"/>
                  <a:pt x="354842" y="61414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ihandform 103"/>
          <p:cNvSpPr/>
          <p:nvPr/>
        </p:nvSpPr>
        <p:spPr>
          <a:xfrm>
            <a:off x="8235161" y="2708920"/>
            <a:ext cx="414904" cy="44311"/>
          </a:xfrm>
          <a:custGeom>
            <a:avLst/>
            <a:gdLst>
              <a:gd name="connsiteX0" fmla="*/ 0 w 414904"/>
              <a:gd name="connsiteY0" fmla="*/ 44311 h 44311"/>
              <a:gd name="connsiteX1" fmla="*/ 20141 w 414904"/>
              <a:gd name="connsiteY1" fmla="*/ 40282 h 44311"/>
              <a:gd name="connsiteX2" fmla="*/ 44311 w 414904"/>
              <a:gd name="connsiteY2" fmla="*/ 32226 h 44311"/>
              <a:gd name="connsiteX3" fmla="*/ 56395 w 414904"/>
              <a:gd name="connsiteY3" fmla="*/ 24170 h 44311"/>
              <a:gd name="connsiteX4" fmla="*/ 116818 w 414904"/>
              <a:gd name="connsiteY4" fmla="*/ 16113 h 44311"/>
              <a:gd name="connsiteX5" fmla="*/ 132931 w 414904"/>
              <a:gd name="connsiteY5" fmla="*/ 12085 h 44311"/>
              <a:gd name="connsiteX6" fmla="*/ 161128 w 414904"/>
              <a:gd name="connsiteY6" fmla="*/ 8057 h 44311"/>
              <a:gd name="connsiteX7" fmla="*/ 185297 w 414904"/>
              <a:gd name="connsiteY7" fmla="*/ 0 h 44311"/>
              <a:gd name="connsiteX8" fmla="*/ 221551 w 414904"/>
              <a:gd name="connsiteY8" fmla="*/ 4029 h 44311"/>
              <a:gd name="connsiteX9" fmla="*/ 245720 w 414904"/>
              <a:gd name="connsiteY9" fmla="*/ 12085 h 44311"/>
              <a:gd name="connsiteX10" fmla="*/ 261833 w 414904"/>
              <a:gd name="connsiteY10" fmla="*/ 16113 h 44311"/>
              <a:gd name="connsiteX11" fmla="*/ 306143 w 414904"/>
              <a:gd name="connsiteY11" fmla="*/ 28198 h 44311"/>
              <a:gd name="connsiteX12" fmla="*/ 362538 w 414904"/>
              <a:gd name="connsiteY12" fmla="*/ 32226 h 44311"/>
              <a:gd name="connsiteX13" fmla="*/ 386707 w 414904"/>
              <a:gd name="connsiteY13" fmla="*/ 40282 h 44311"/>
              <a:gd name="connsiteX14" fmla="*/ 398792 w 414904"/>
              <a:gd name="connsiteY14" fmla="*/ 44311 h 44311"/>
              <a:gd name="connsiteX15" fmla="*/ 414904 w 414904"/>
              <a:gd name="connsiteY15" fmla="*/ 44311 h 4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4904" h="44311">
                <a:moveTo>
                  <a:pt x="0" y="44311"/>
                </a:moveTo>
                <a:cubicBezTo>
                  <a:pt x="6714" y="42968"/>
                  <a:pt x="13536" y="42084"/>
                  <a:pt x="20141" y="40282"/>
                </a:cubicBezTo>
                <a:cubicBezTo>
                  <a:pt x="28334" y="38047"/>
                  <a:pt x="44311" y="32226"/>
                  <a:pt x="44311" y="32226"/>
                </a:cubicBezTo>
                <a:cubicBezTo>
                  <a:pt x="48339" y="29541"/>
                  <a:pt x="52065" y="26335"/>
                  <a:pt x="56395" y="24170"/>
                </a:cubicBezTo>
                <a:cubicBezTo>
                  <a:pt x="72852" y="15941"/>
                  <a:pt x="106005" y="17014"/>
                  <a:pt x="116818" y="16113"/>
                </a:cubicBezTo>
                <a:cubicBezTo>
                  <a:pt x="122189" y="14770"/>
                  <a:pt x="127484" y="13075"/>
                  <a:pt x="132931" y="12085"/>
                </a:cubicBezTo>
                <a:cubicBezTo>
                  <a:pt x="142272" y="10387"/>
                  <a:pt x="151877" y="10192"/>
                  <a:pt x="161128" y="8057"/>
                </a:cubicBezTo>
                <a:cubicBezTo>
                  <a:pt x="169403" y="6147"/>
                  <a:pt x="185297" y="0"/>
                  <a:pt x="185297" y="0"/>
                </a:cubicBezTo>
                <a:cubicBezTo>
                  <a:pt x="197382" y="1343"/>
                  <a:pt x="209628" y="1644"/>
                  <a:pt x="221551" y="4029"/>
                </a:cubicBezTo>
                <a:cubicBezTo>
                  <a:pt x="229878" y="5694"/>
                  <a:pt x="237481" y="10025"/>
                  <a:pt x="245720" y="12085"/>
                </a:cubicBezTo>
                <a:cubicBezTo>
                  <a:pt x="251091" y="13428"/>
                  <a:pt x="256510" y="14592"/>
                  <a:pt x="261833" y="16113"/>
                </a:cubicBezTo>
                <a:cubicBezTo>
                  <a:pt x="277824" y="20682"/>
                  <a:pt x="287004" y="26831"/>
                  <a:pt x="306143" y="28198"/>
                </a:cubicBezTo>
                <a:lnTo>
                  <a:pt x="362538" y="32226"/>
                </a:lnTo>
                <a:lnTo>
                  <a:pt x="386707" y="40282"/>
                </a:lnTo>
                <a:cubicBezTo>
                  <a:pt x="390735" y="41625"/>
                  <a:pt x="394546" y="44311"/>
                  <a:pt x="398792" y="44311"/>
                </a:cubicBezTo>
                <a:lnTo>
                  <a:pt x="414904" y="44311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8"/>
          <p:cNvSpPr txBox="1"/>
          <p:nvPr/>
        </p:nvSpPr>
        <p:spPr>
          <a:xfrm>
            <a:off x="389626" y="404664"/>
            <a:ext cx="708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silico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selection of candidate AON targeting exon with mutation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73602" y="404665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73602" y="1844824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953131" y="1268760"/>
            <a:ext cx="3716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964705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1314224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1252736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1180728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>
            <a:off x="1108720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1036712" y="1268760"/>
            <a:ext cx="0" cy="835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ihandform 40"/>
          <p:cNvSpPr/>
          <p:nvPr/>
        </p:nvSpPr>
        <p:spPr>
          <a:xfrm>
            <a:off x="5529653" y="2344396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ihandform 41"/>
          <p:cNvSpPr/>
          <p:nvPr/>
        </p:nvSpPr>
        <p:spPr>
          <a:xfrm>
            <a:off x="6696537" y="2692414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ihandform 42"/>
          <p:cNvSpPr/>
          <p:nvPr/>
        </p:nvSpPr>
        <p:spPr>
          <a:xfrm>
            <a:off x="7413044" y="2132856"/>
            <a:ext cx="641445" cy="614547"/>
          </a:xfrm>
          <a:custGeom>
            <a:avLst/>
            <a:gdLst>
              <a:gd name="connsiteX0" fmla="*/ 0 w 641445"/>
              <a:gd name="connsiteY0" fmla="*/ 586853 h 614547"/>
              <a:gd name="connsiteX1" fmla="*/ 116006 w 641445"/>
              <a:gd name="connsiteY1" fmla="*/ 573206 h 614547"/>
              <a:gd name="connsiteX2" fmla="*/ 156949 w 641445"/>
              <a:gd name="connsiteY2" fmla="*/ 559558 h 614547"/>
              <a:gd name="connsiteX3" fmla="*/ 163773 w 641445"/>
              <a:gd name="connsiteY3" fmla="*/ 539086 h 614547"/>
              <a:gd name="connsiteX4" fmla="*/ 150125 w 641445"/>
              <a:gd name="connsiteY4" fmla="*/ 436728 h 614547"/>
              <a:gd name="connsiteX5" fmla="*/ 143301 w 641445"/>
              <a:gd name="connsiteY5" fmla="*/ 402609 h 614547"/>
              <a:gd name="connsiteX6" fmla="*/ 129654 w 641445"/>
              <a:gd name="connsiteY6" fmla="*/ 361665 h 614547"/>
              <a:gd name="connsiteX7" fmla="*/ 136478 w 641445"/>
              <a:gd name="connsiteY7" fmla="*/ 204716 h 614547"/>
              <a:gd name="connsiteX8" fmla="*/ 150125 w 641445"/>
              <a:gd name="connsiteY8" fmla="*/ 163773 h 614547"/>
              <a:gd name="connsiteX9" fmla="*/ 156949 w 641445"/>
              <a:gd name="connsiteY9" fmla="*/ 143301 h 614547"/>
              <a:gd name="connsiteX10" fmla="*/ 163773 w 641445"/>
              <a:gd name="connsiteY10" fmla="*/ 122830 h 614547"/>
              <a:gd name="connsiteX11" fmla="*/ 204716 w 641445"/>
              <a:gd name="connsiteY11" fmla="*/ 95534 h 614547"/>
              <a:gd name="connsiteX12" fmla="*/ 225188 w 641445"/>
              <a:gd name="connsiteY12" fmla="*/ 88710 h 614547"/>
              <a:gd name="connsiteX13" fmla="*/ 279779 w 641445"/>
              <a:gd name="connsiteY13" fmla="*/ 61415 h 614547"/>
              <a:gd name="connsiteX14" fmla="*/ 348018 w 641445"/>
              <a:gd name="connsiteY14" fmla="*/ 40943 h 614547"/>
              <a:gd name="connsiteX15" fmla="*/ 375313 w 641445"/>
              <a:gd name="connsiteY15" fmla="*/ 27295 h 614547"/>
              <a:gd name="connsiteX16" fmla="*/ 443552 w 641445"/>
              <a:gd name="connsiteY16" fmla="*/ 6824 h 614547"/>
              <a:gd name="connsiteX17" fmla="*/ 464024 w 641445"/>
              <a:gd name="connsiteY17" fmla="*/ 0 h 614547"/>
              <a:gd name="connsiteX18" fmla="*/ 532263 w 641445"/>
              <a:gd name="connsiteY18" fmla="*/ 13647 h 614547"/>
              <a:gd name="connsiteX19" fmla="*/ 552734 w 641445"/>
              <a:gd name="connsiteY19" fmla="*/ 34119 h 614547"/>
              <a:gd name="connsiteX20" fmla="*/ 573206 w 641445"/>
              <a:gd name="connsiteY20" fmla="*/ 40943 h 614547"/>
              <a:gd name="connsiteX21" fmla="*/ 593678 w 641445"/>
              <a:gd name="connsiteY21" fmla="*/ 61415 h 614547"/>
              <a:gd name="connsiteX22" fmla="*/ 620973 w 641445"/>
              <a:gd name="connsiteY22" fmla="*/ 75062 h 614547"/>
              <a:gd name="connsiteX23" fmla="*/ 641445 w 641445"/>
              <a:gd name="connsiteY23" fmla="*/ 88710 h 614547"/>
              <a:gd name="connsiteX24" fmla="*/ 620973 w 641445"/>
              <a:gd name="connsiteY24" fmla="*/ 170597 h 614547"/>
              <a:gd name="connsiteX25" fmla="*/ 607325 w 641445"/>
              <a:gd name="connsiteY25" fmla="*/ 191068 h 614547"/>
              <a:gd name="connsiteX26" fmla="*/ 586854 w 641445"/>
              <a:gd name="connsiteY26" fmla="*/ 204716 h 614547"/>
              <a:gd name="connsiteX27" fmla="*/ 545910 w 641445"/>
              <a:gd name="connsiteY27" fmla="*/ 218364 h 614547"/>
              <a:gd name="connsiteX28" fmla="*/ 518615 w 641445"/>
              <a:gd name="connsiteY28" fmla="*/ 259307 h 614547"/>
              <a:gd name="connsiteX29" fmla="*/ 498143 w 641445"/>
              <a:gd name="connsiteY29" fmla="*/ 354841 h 614547"/>
              <a:gd name="connsiteX30" fmla="*/ 477672 w 641445"/>
              <a:gd name="connsiteY30" fmla="*/ 368489 h 614547"/>
              <a:gd name="connsiteX31" fmla="*/ 457200 w 641445"/>
              <a:gd name="connsiteY31" fmla="*/ 375313 h 614547"/>
              <a:gd name="connsiteX32" fmla="*/ 443552 w 641445"/>
              <a:gd name="connsiteY32" fmla="*/ 395785 h 614547"/>
              <a:gd name="connsiteX33" fmla="*/ 402609 w 641445"/>
              <a:gd name="connsiteY33" fmla="*/ 429904 h 614547"/>
              <a:gd name="connsiteX34" fmla="*/ 375313 w 641445"/>
              <a:gd name="connsiteY34" fmla="*/ 436728 h 614547"/>
              <a:gd name="connsiteX35" fmla="*/ 334370 w 641445"/>
              <a:gd name="connsiteY35" fmla="*/ 450376 h 614547"/>
              <a:gd name="connsiteX36" fmla="*/ 307075 w 641445"/>
              <a:gd name="connsiteY36" fmla="*/ 491319 h 614547"/>
              <a:gd name="connsiteX37" fmla="*/ 293427 w 641445"/>
              <a:gd name="connsiteY37" fmla="*/ 511791 h 614547"/>
              <a:gd name="connsiteX38" fmla="*/ 279779 w 641445"/>
              <a:gd name="connsiteY38" fmla="*/ 552734 h 614547"/>
              <a:gd name="connsiteX39" fmla="*/ 286603 w 641445"/>
              <a:gd name="connsiteY39" fmla="*/ 593677 h 614547"/>
              <a:gd name="connsiteX40" fmla="*/ 307075 w 641445"/>
              <a:gd name="connsiteY40" fmla="*/ 607325 h 614547"/>
              <a:gd name="connsiteX41" fmla="*/ 354842 w 641445"/>
              <a:gd name="connsiteY41" fmla="*/ 614149 h 6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41445" h="614547">
                <a:moveTo>
                  <a:pt x="0" y="586853"/>
                </a:moveTo>
                <a:cubicBezTo>
                  <a:pt x="26332" y="584459"/>
                  <a:pt x="84705" y="581031"/>
                  <a:pt x="116006" y="573206"/>
                </a:cubicBezTo>
                <a:cubicBezTo>
                  <a:pt x="129962" y="569717"/>
                  <a:pt x="156949" y="559558"/>
                  <a:pt x="156949" y="559558"/>
                </a:cubicBezTo>
                <a:cubicBezTo>
                  <a:pt x="159224" y="552734"/>
                  <a:pt x="163773" y="546279"/>
                  <a:pt x="163773" y="539086"/>
                </a:cubicBezTo>
                <a:cubicBezTo>
                  <a:pt x="163773" y="471913"/>
                  <a:pt x="160178" y="481966"/>
                  <a:pt x="150125" y="436728"/>
                </a:cubicBezTo>
                <a:cubicBezTo>
                  <a:pt x="147609" y="425406"/>
                  <a:pt x="146353" y="413799"/>
                  <a:pt x="143301" y="402609"/>
                </a:cubicBezTo>
                <a:cubicBezTo>
                  <a:pt x="139516" y="388730"/>
                  <a:pt x="129654" y="361665"/>
                  <a:pt x="129654" y="361665"/>
                </a:cubicBezTo>
                <a:cubicBezTo>
                  <a:pt x="131929" y="309349"/>
                  <a:pt x="131090" y="256804"/>
                  <a:pt x="136478" y="204716"/>
                </a:cubicBezTo>
                <a:cubicBezTo>
                  <a:pt x="137958" y="190407"/>
                  <a:pt x="145576" y="177421"/>
                  <a:pt x="150125" y="163773"/>
                </a:cubicBezTo>
                <a:lnTo>
                  <a:pt x="156949" y="143301"/>
                </a:lnTo>
                <a:cubicBezTo>
                  <a:pt x="159224" y="136477"/>
                  <a:pt x="157788" y="126820"/>
                  <a:pt x="163773" y="122830"/>
                </a:cubicBezTo>
                <a:cubicBezTo>
                  <a:pt x="177421" y="113731"/>
                  <a:pt x="189155" y="100721"/>
                  <a:pt x="204716" y="95534"/>
                </a:cubicBezTo>
                <a:cubicBezTo>
                  <a:pt x="211540" y="93259"/>
                  <a:pt x="218640" y="91686"/>
                  <a:pt x="225188" y="88710"/>
                </a:cubicBezTo>
                <a:cubicBezTo>
                  <a:pt x="243709" y="80291"/>
                  <a:pt x="260478" y="67849"/>
                  <a:pt x="279779" y="61415"/>
                </a:cubicBezTo>
                <a:cubicBezTo>
                  <a:pt x="329619" y="44801"/>
                  <a:pt x="306766" y="51256"/>
                  <a:pt x="348018" y="40943"/>
                </a:cubicBezTo>
                <a:cubicBezTo>
                  <a:pt x="357116" y="36394"/>
                  <a:pt x="365868" y="31073"/>
                  <a:pt x="375313" y="27295"/>
                </a:cubicBezTo>
                <a:cubicBezTo>
                  <a:pt x="415861" y="11075"/>
                  <a:pt x="408358" y="16879"/>
                  <a:pt x="443552" y="6824"/>
                </a:cubicBezTo>
                <a:cubicBezTo>
                  <a:pt x="450468" y="4848"/>
                  <a:pt x="457200" y="2275"/>
                  <a:pt x="464024" y="0"/>
                </a:cubicBezTo>
                <a:cubicBezTo>
                  <a:pt x="486770" y="4549"/>
                  <a:pt x="510612" y="5320"/>
                  <a:pt x="532263" y="13647"/>
                </a:cubicBezTo>
                <a:cubicBezTo>
                  <a:pt x="541270" y="17111"/>
                  <a:pt x="544704" y="28766"/>
                  <a:pt x="552734" y="34119"/>
                </a:cubicBezTo>
                <a:cubicBezTo>
                  <a:pt x="558719" y="38109"/>
                  <a:pt x="566382" y="38668"/>
                  <a:pt x="573206" y="40943"/>
                </a:cubicBezTo>
                <a:cubicBezTo>
                  <a:pt x="580030" y="47767"/>
                  <a:pt x="585825" y="55806"/>
                  <a:pt x="593678" y="61415"/>
                </a:cubicBezTo>
                <a:cubicBezTo>
                  <a:pt x="601955" y="67327"/>
                  <a:pt x="612141" y="70015"/>
                  <a:pt x="620973" y="75062"/>
                </a:cubicBezTo>
                <a:cubicBezTo>
                  <a:pt x="628094" y="79131"/>
                  <a:pt x="634621" y="84161"/>
                  <a:pt x="641445" y="88710"/>
                </a:cubicBezTo>
                <a:cubicBezTo>
                  <a:pt x="638034" y="109174"/>
                  <a:pt x="632988" y="152575"/>
                  <a:pt x="620973" y="170597"/>
                </a:cubicBezTo>
                <a:cubicBezTo>
                  <a:pt x="616424" y="177421"/>
                  <a:pt x="613124" y="185269"/>
                  <a:pt x="607325" y="191068"/>
                </a:cubicBezTo>
                <a:cubicBezTo>
                  <a:pt x="601526" y="196867"/>
                  <a:pt x="594348" y="201385"/>
                  <a:pt x="586854" y="204716"/>
                </a:cubicBezTo>
                <a:cubicBezTo>
                  <a:pt x="573708" y="210559"/>
                  <a:pt x="545910" y="218364"/>
                  <a:pt x="545910" y="218364"/>
                </a:cubicBezTo>
                <a:cubicBezTo>
                  <a:pt x="536812" y="232012"/>
                  <a:pt x="520100" y="242972"/>
                  <a:pt x="518615" y="259307"/>
                </a:cubicBezTo>
                <a:cubicBezTo>
                  <a:pt x="515273" y="296066"/>
                  <a:pt x="524349" y="328635"/>
                  <a:pt x="498143" y="354841"/>
                </a:cubicBezTo>
                <a:cubicBezTo>
                  <a:pt x="492344" y="360640"/>
                  <a:pt x="485007" y="364821"/>
                  <a:pt x="477672" y="368489"/>
                </a:cubicBezTo>
                <a:cubicBezTo>
                  <a:pt x="471238" y="371706"/>
                  <a:pt x="464024" y="373038"/>
                  <a:pt x="457200" y="375313"/>
                </a:cubicBezTo>
                <a:cubicBezTo>
                  <a:pt x="452651" y="382137"/>
                  <a:pt x="448802" y="389484"/>
                  <a:pt x="443552" y="395785"/>
                </a:cubicBezTo>
                <a:cubicBezTo>
                  <a:pt x="434443" y="406716"/>
                  <a:pt x="416525" y="423940"/>
                  <a:pt x="402609" y="429904"/>
                </a:cubicBezTo>
                <a:cubicBezTo>
                  <a:pt x="393989" y="433598"/>
                  <a:pt x="384296" y="434033"/>
                  <a:pt x="375313" y="436728"/>
                </a:cubicBezTo>
                <a:cubicBezTo>
                  <a:pt x="361534" y="440862"/>
                  <a:pt x="334370" y="450376"/>
                  <a:pt x="334370" y="450376"/>
                </a:cubicBezTo>
                <a:lnTo>
                  <a:pt x="307075" y="491319"/>
                </a:lnTo>
                <a:cubicBezTo>
                  <a:pt x="302526" y="498143"/>
                  <a:pt x="296021" y="504010"/>
                  <a:pt x="293427" y="511791"/>
                </a:cubicBezTo>
                <a:lnTo>
                  <a:pt x="279779" y="552734"/>
                </a:lnTo>
                <a:cubicBezTo>
                  <a:pt x="282054" y="566382"/>
                  <a:pt x="280415" y="581302"/>
                  <a:pt x="286603" y="593677"/>
                </a:cubicBezTo>
                <a:cubicBezTo>
                  <a:pt x="290271" y="601013"/>
                  <a:pt x="299739" y="603657"/>
                  <a:pt x="307075" y="607325"/>
                </a:cubicBezTo>
                <a:cubicBezTo>
                  <a:pt x="326477" y="617026"/>
                  <a:pt x="332624" y="614149"/>
                  <a:pt x="354842" y="61414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ihandform 43"/>
          <p:cNvSpPr/>
          <p:nvPr/>
        </p:nvSpPr>
        <p:spPr>
          <a:xfrm>
            <a:off x="7839261" y="4149081"/>
            <a:ext cx="414904" cy="44311"/>
          </a:xfrm>
          <a:custGeom>
            <a:avLst/>
            <a:gdLst>
              <a:gd name="connsiteX0" fmla="*/ 0 w 414904"/>
              <a:gd name="connsiteY0" fmla="*/ 44311 h 44311"/>
              <a:gd name="connsiteX1" fmla="*/ 20141 w 414904"/>
              <a:gd name="connsiteY1" fmla="*/ 40282 h 44311"/>
              <a:gd name="connsiteX2" fmla="*/ 44311 w 414904"/>
              <a:gd name="connsiteY2" fmla="*/ 32226 h 44311"/>
              <a:gd name="connsiteX3" fmla="*/ 56395 w 414904"/>
              <a:gd name="connsiteY3" fmla="*/ 24170 h 44311"/>
              <a:gd name="connsiteX4" fmla="*/ 116818 w 414904"/>
              <a:gd name="connsiteY4" fmla="*/ 16113 h 44311"/>
              <a:gd name="connsiteX5" fmla="*/ 132931 w 414904"/>
              <a:gd name="connsiteY5" fmla="*/ 12085 h 44311"/>
              <a:gd name="connsiteX6" fmla="*/ 161128 w 414904"/>
              <a:gd name="connsiteY6" fmla="*/ 8057 h 44311"/>
              <a:gd name="connsiteX7" fmla="*/ 185297 w 414904"/>
              <a:gd name="connsiteY7" fmla="*/ 0 h 44311"/>
              <a:gd name="connsiteX8" fmla="*/ 221551 w 414904"/>
              <a:gd name="connsiteY8" fmla="*/ 4029 h 44311"/>
              <a:gd name="connsiteX9" fmla="*/ 245720 w 414904"/>
              <a:gd name="connsiteY9" fmla="*/ 12085 h 44311"/>
              <a:gd name="connsiteX10" fmla="*/ 261833 w 414904"/>
              <a:gd name="connsiteY10" fmla="*/ 16113 h 44311"/>
              <a:gd name="connsiteX11" fmla="*/ 306143 w 414904"/>
              <a:gd name="connsiteY11" fmla="*/ 28198 h 44311"/>
              <a:gd name="connsiteX12" fmla="*/ 362538 w 414904"/>
              <a:gd name="connsiteY12" fmla="*/ 32226 h 44311"/>
              <a:gd name="connsiteX13" fmla="*/ 386707 w 414904"/>
              <a:gd name="connsiteY13" fmla="*/ 40282 h 44311"/>
              <a:gd name="connsiteX14" fmla="*/ 398792 w 414904"/>
              <a:gd name="connsiteY14" fmla="*/ 44311 h 44311"/>
              <a:gd name="connsiteX15" fmla="*/ 414904 w 414904"/>
              <a:gd name="connsiteY15" fmla="*/ 44311 h 4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4904" h="44311">
                <a:moveTo>
                  <a:pt x="0" y="44311"/>
                </a:moveTo>
                <a:cubicBezTo>
                  <a:pt x="6714" y="42968"/>
                  <a:pt x="13536" y="42084"/>
                  <a:pt x="20141" y="40282"/>
                </a:cubicBezTo>
                <a:cubicBezTo>
                  <a:pt x="28334" y="38047"/>
                  <a:pt x="44311" y="32226"/>
                  <a:pt x="44311" y="32226"/>
                </a:cubicBezTo>
                <a:cubicBezTo>
                  <a:pt x="48339" y="29541"/>
                  <a:pt x="52065" y="26335"/>
                  <a:pt x="56395" y="24170"/>
                </a:cubicBezTo>
                <a:cubicBezTo>
                  <a:pt x="72852" y="15941"/>
                  <a:pt x="106005" y="17014"/>
                  <a:pt x="116818" y="16113"/>
                </a:cubicBezTo>
                <a:cubicBezTo>
                  <a:pt x="122189" y="14770"/>
                  <a:pt x="127484" y="13075"/>
                  <a:pt x="132931" y="12085"/>
                </a:cubicBezTo>
                <a:cubicBezTo>
                  <a:pt x="142272" y="10387"/>
                  <a:pt x="151877" y="10192"/>
                  <a:pt x="161128" y="8057"/>
                </a:cubicBezTo>
                <a:cubicBezTo>
                  <a:pt x="169403" y="6147"/>
                  <a:pt x="185297" y="0"/>
                  <a:pt x="185297" y="0"/>
                </a:cubicBezTo>
                <a:cubicBezTo>
                  <a:pt x="197382" y="1343"/>
                  <a:pt x="209628" y="1644"/>
                  <a:pt x="221551" y="4029"/>
                </a:cubicBezTo>
                <a:cubicBezTo>
                  <a:pt x="229878" y="5694"/>
                  <a:pt x="237481" y="10025"/>
                  <a:pt x="245720" y="12085"/>
                </a:cubicBezTo>
                <a:cubicBezTo>
                  <a:pt x="251091" y="13428"/>
                  <a:pt x="256510" y="14592"/>
                  <a:pt x="261833" y="16113"/>
                </a:cubicBezTo>
                <a:cubicBezTo>
                  <a:pt x="277824" y="20682"/>
                  <a:pt x="287004" y="26831"/>
                  <a:pt x="306143" y="28198"/>
                </a:cubicBezTo>
                <a:lnTo>
                  <a:pt x="362538" y="32226"/>
                </a:lnTo>
                <a:lnTo>
                  <a:pt x="386707" y="40282"/>
                </a:lnTo>
                <a:cubicBezTo>
                  <a:pt x="390735" y="41625"/>
                  <a:pt x="394546" y="44311"/>
                  <a:pt x="398792" y="44311"/>
                </a:cubicBezTo>
                <a:lnTo>
                  <a:pt x="414904" y="44311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hteck 44"/>
          <p:cNvSpPr/>
          <p:nvPr/>
        </p:nvSpPr>
        <p:spPr>
          <a:xfrm>
            <a:off x="5066809" y="2700185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hteck 45"/>
          <p:cNvSpPr/>
          <p:nvPr/>
        </p:nvSpPr>
        <p:spPr>
          <a:xfrm>
            <a:off x="5930905" y="2700185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eck 46"/>
          <p:cNvSpPr/>
          <p:nvPr/>
        </p:nvSpPr>
        <p:spPr>
          <a:xfrm>
            <a:off x="7127653" y="2700185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hteck 47"/>
          <p:cNvSpPr/>
          <p:nvPr/>
        </p:nvSpPr>
        <p:spPr>
          <a:xfrm>
            <a:off x="7731105" y="2700184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hteck 48"/>
          <p:cNvSpPr/>
          <p:nvPr/>
        </p:nvSpPr>
        <p:spPr>
          <a:xfrm>
            <a:off x="8595201" y="2700184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ieren 86"/>
          <p:cNvGrpSpPr/>
          <p:nvPr/>
        </p:nvGrpSpPr>
        <p:grpSpPr>
          <a:xfrm>
            <a:off x="5930905" y="2599862"/>
            <a:ext cx="371613" cy="83584"/>
            <a:chOff x="1608099" y="2581643"/>
            <a:chExt cx="371613" cy="83584"/>
          </a:xfrm>
        </p:grpSpPr>
        <p:cxnSp>
          <p:nvCxnSpPr>
            <p:cNvPr id="50" name="Gerade Verbindung 49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Gerade Verbindung 56"/>
          <p:cNvCxnSpPr/>
          <p:nvPr/>
        </p:nvCxnSpPr>
        <p:spPr>
          <a:xfrm>
            <a:off x="971600" y="908720"/>
            <a:ext cx="37161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983174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1332693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/>
          <p:nvPr/>
        </p:nvCxnSpPr>
        <p:spPr>
          <a:xfrm>
            <a:off x="1271205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>
            <a:off x="1199197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1127189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1055181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hteck 63"/>
          <p:cNvSpPr/>
          <p:nvPr/>
        </p:nvSpPr>
        <p:spPr>
          <a:xfrm>
            <a:off x="971600" y="1424352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Gerade Verbindung 64"/>
          <p:cNvCxnSpPr/>
          <p:nvPr/>
        </p:nvCxnSpPr>
        <p:spPr>
          <a:xfrm>
            <a:off x="1464083" y="908720"/>
            <a:ext cx="37161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65"/>
          <p:cNvCxnSpPr/>
          <p:nvPr/>
        </p:nvCxnSpPr>
        <p:spPr>
          <a:xfrm>
            <a:off x="1475657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66"/>
          <p:cNvCxnSpPr/>
          <p:nvPr/>
        </p:nvCxnSpPr>
        <p:spPr>
          <a:xfrm>
            <a:off x="1825176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67"/>
          <p:cNvCxnSpPr/>
          <p:nvPr/>
        </p:nvCxnSpPr>
        <p:spPr>
          <a:xfrm>
            <a:off x="1763688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68"/>
          <p:cNvCxnSpPr/>
          <p:nvPr/>
        </p:nvCxnSpPr>
        <p:spPr>
          <a:xfrm>
            <a:off x="1691680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69"/>
          <p:cNvCxnSpPr/>
          <p:nvPr/>
        </p:nvCxnSpPr>
        <p:spPr>
          <a:xfrm>
            <a:off x="1619672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>
            <a:off x="1547664" y="9087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71"/>
          <p:cNvCxnSpPr/>
          <p:nvPr/>
        </p:nvCxnSpPr>
        <p:spPr>
          <a:xfrm>
            <a:off x="1824123" y="1061120"/>
            <a:ext cx="37161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>
            <a:off x="1835697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2185216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>
            <a:off x="2123728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/>
          <p:nvPr/>
        </p:nvCxnSpPr>
        <p:spPr>
          <a:xfrm>
            <a:off x="2051720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>
            <a:off x="1979712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1907704" y="1061120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78"/>
          <p:cNvCxnSpPr/>
          <p:nvPr/>
        </p:nvCxnSpPr>
        <p:spPr>
          <a:xfrm>
            <a:off x="1320067" y="1124744"/>
            <a:ext cx="37161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79"/>
          <p:cNvCxnSpPr/>
          <p:nvPr/>
        </p:nvCxnSpPr>
        <p:spPr>
          <a:xfrm>
            <a:off x="1331641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>
            <a:off x="1681160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81"/>
          <p:cNvCxnSpPr/>
          <p:nvPr/>
        </p:nvCxnSpPr>
        <p:spPr>
          <a:xfrm>
            <a:off x="1619672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82"/>
          <p:cNvCxnSpPr/>
          <p:nvPr/>
        </p:nvCxnSpPr>
        <p:spPr>
          <a:xfrm>
            <a:off x="1547664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>
            <a:off x="1475656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>
            <a:off x="1403648" y="1124744"/>
            <a:ext cx="0" cy="8358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Ellipse 85"/>
          <p:cNvSpPr/>
          <p:nvPr/>
        </p:nvSpPr>
        <p:spPr>
          <a:xfrm>
            <a:off x="863588" y="1196752"/>
            <a:ext cx="540060" cy="185808"/>
          </a:xfrm>
          <a:prstGeom prst="ellipse">
            <a:avLst/>
          </a:prstGeom>
          <a:noFill/>
          <a:ln w="2222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feld 87"/>
          <p:cNvSpPr txBox="1"/>
          <p:nvPr/>
        </p:nvSpPr>
        <p:spPr>
          <a:xfrm>
            <a:off x="4797271" y="2736189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Pre-mRNA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feld 88"/>
          <p:cNvSpPr txBox="1"/>
          <p:nvPr/>
        </p:nvSpPr>
        <p:spPr>
          <a:xfrm>
            <a:off x="395536" y="1844824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0" name="Gerade Verbindung mit Pfeil 89"/>
          <p:cNvCxnSpPr/>
          <p:nvPr/>
        </p:nvCxnSpPr>
        <p:spPr>
          <a:xfrm>
            <a:off x="6434961" y="2996952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hteck 91"/>
          <p:cNvSpPr/>
          <p:nvPr/>
        </p:nvSpPr>
        <p:spPr>
          <a:xfrm>
            <a:off x="5690451" y="411555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hteck 92"/>
          <p:cNvSpPr/>
          <p:nvPr/>
        </p:nvSpPr>
        <p:spPr>
          <a:xfrm>
            <a:off x="6083305" y="3717032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hteck 93"/>
          <p:cNvSpPr/>
          <p:nvPr/>
        </p:nvSpPr>
        <p:spPr>
          <a:xfrm>
            <a:off x="6722993" y="4149081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hteck 94"/>
          <p:cNvSpPr/>
          <p:nvPr/>
        </p:nvSpPr>
        <p:spPr>
          <a:xfrm>
            <a:off x="7326445" y="4149080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hteck 95"/>
          <p:cNvSpPr/>
          <p:nvPr/>
        </p:nvSpPr>
        <p:spPr>
          <a:xfrm>
            <a:off x="8190541" y="4149080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uppieren 104"/>
          <p:cNvGrpSpPr/>
          <p:nvPr/>
        </p:nvGrpSpPr>
        <p:grpSpPr>
          <a:xfrm>
            <a:off x="6083305" y="3633448"/>
            <a:ext cx="371613" cy="83584"/>
            <a:chOff x="1608099" y="2581643"/>
            <a:chExt cx="371613" cy="83584"/>
          </a:xfrm>
        </p:grpSpPr>
        <p:cxnSp>
          <p:nvCxnSpPr>
            <p:cNvPr id="106" name="Gerade Verbindung 105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Gerade Verbindung 106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Gerade Verbindung 107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108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Gerade Verbindung 109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110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 Verbindung 111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Ellipse 116"/>
          <p:cNvSpPr/>
          <p:nvPr/>
        </p:nvSpPr>
        <p:spPr>
          <a:xfrm rot="18521567">
            <a:off x="5763919" y="4066429"/>
            <a:ext cx="733087" cy="30931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Ellipse 117"/>
          <p:cNvSpPr/>
          <p:nvPr/>
        </p:nvSpPr>
        <p:spPr>
          <a:xfrm rot="14100899">
            <a:off x="6251144" y="4036450"/>
            <a:ext cx="643645" cy="41378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feld 118"/>
          <p:cNvSpPr txBox="1"/>
          <p:nvPr/>
        </p:nvSpPr>
        <p:spPr>
          <a:xfrm>
            <a:off x="6595738" y="3237359"/>
            <a:ext cx="2552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Hidden from the spliceosome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1" name="Gerade Verbindung 120"/>
          <p:cNvCxnSpPr/>
          <p:nvPr/>
        </p:nvCxnSpPr>
        <p:spPr>
          <a:xfrm flipH="1">
            <a:off x="6633838" y="3501008"/>
            <a:ext cx="89155" cy="1742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/>
          <p:nvPr/>
        </p:nvCxnSpPr>
        <p:spPr>
          <a:xfrm>
            <a:off x="6452366" y="4628536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hteck 122"/>
          <p:cNvSpPr/>
          <p:nvPr/>
        </p:nvSpPr>
        <p:spPr>
          <a:xfrm>
            <a:off x="6156176" y="530120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hteck 123"/>
          <p:cNvSpPr/>
          <p:nvPr/>
        </p:nvSpPr>
        <p:spPr>
          <a:xfrm>
            <a:off x="6608181" y="5301208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hteck 124"/>
          <p:cNvSpPr/>
          <p:nvPr/>
        </p:nvSpPr>
        <p:spPr>
          <a:xfrm>
            <a:off x="6876256" y="530120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hteck 125"/>
          <p:cNvSpPr/>
          <p:nvPr/>
        </p:nvSpPr>
        <p:spPr>
          <a:xfrm>
            <a:off x="7380312" y="5301208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ihandform 128"/>
          <p:cNvSpPr/>
          <p:nvPr/>
        </p:nvSpPr>
        <p:spPr>
          <a:xfrm>
            <a:off x="3389843" y="3573017"/>
            <a:ext cx="641445" cy="614547"/>
          </a:xfrm>
          <a:custGeom>
            <a:avLst/>
            <a:gdLst>
              <a:gd name="connsiteX0" fmla="*/ 0 w 641445"/>
              <a:gd name="connsiteY0" fmla="*/ 586853 h 614547"/>
              <a:gd name="connsiteX1" fmla="*/ 116006 w 641445"/>
              <a:gd name="connsiteY1" fmla="*/ 573206 h 614547"/>
              <a:gd name="connsiteX2" fmla="*/ 156949 w 641445"/>
              <a:gd name="connsiteY2" fmla="*/ 559558 h 614547"/>
              <a:gd name="connsiteX3" fmla="*/ 163773 w 641445"/>
              <a:gd name="connsiteY3" fmla="*/ 539086 h 614547"/>
              <a:gd name="connsiteX4" fmla="*/ 150125 w 641445"/>
              <a:gd name="connsiteY4" fmla="*/ 436728 h 614547"/>
              <a:gd name="connsiteX5" fmla="*/ 143301 w 641445"/>
              <a:gd name="connsiteY5" fmla="*/ 402609 h 614547"/>
              <a:gd name="connsiteX6" fmla="*/ 129654 w 641445"/>
              <a:gd name="connsiteY6" fmla="*/ 361665 h 614547"/>
              <a:gd name="connsiteX7" fmla="*/ 136478 w 641445"/>
              <a:gd name="connsiteY7" fmla="*/ 204716 h 614547"/>
              <a:gd name="connsiteX8" fmla="*/ 150125 w 641445"/>
              <a:gd name="connsiteY8" fmla="*/ 163773 h 614547"/>
              <a:gd name="connsiteX9" fmla="*/ 156949 w 641445"/>
              <a:gd name="connsiteY9" fmla="*/ 143301 h 614547"/>
              <a:gd name="connsiteX10" fmla="*/ 163773 w 641445"/>
              <a:gd name="connsiteY10" fmla="*/ 122830 h 614547"/>
              <a:gd name="connsiteX11" fmla="*/ 204716 w 641445"/>
              <a:gd name="connsiteY11" fmla="*/ 95534 h 614547"/>
              <a:gd name="connsiteX12" fmla="*/ 225188 w 641445"/>
              <a:gd name="connsiteY12" fmla="*/ 88710 h 614547"/>
              <a:gd name="connsiteX13" fmla="*/ 279779 w 641445"/>
              <a:gd name="connsiteY13" fmla="*/ 61415 h 614547"/>
              <a:gd name="connsiteX14" fmla="*/ 348018 w 641445"/>
              <a:gd name="connsiteY14" fmla="*/ 40943 h 614547"/>
              <a:gd name="connsiteX15" fmla="*/ 375313 w 641445"/>
              <a:gd name="connsiteY15" fmla="*/ 27295 h 614547"/>
              <a:gd name="connsiteX16" fmla="*/ 443552 w 641445"/>
              <a:gd name="connsiteY16" fmla="*/ 6824 h 614547"/>
              <a:gd name="connsiteX17" fmla="*/ 464024 w 641445"/>
              <a:gd name="connsiteY17" fmla="*/ 0 h 614547"/>
              <a:gd name="connsiteX18" fmla="*/ 532263 w 641445"/>
              <a:gd name="connsiteY18" fmla="*/ 13647 h 614547"/>
              <a:gd name="connsiteX19" fmla="*/ 552734 w 641445"/>
              <a:gd name="connsiteY19" fmla="*/ 34119 h 614547"/>
              <a:gd name="connsiteX20" fmla="*/ 573206 w 641445"/>
              <a:gd name="connsiteY20" fmla="*/ 40943 h 614547"/>
              <a:gd name="connsiteX21" fmla="*/ 593678 w 641445"/>
              <a:gd name="connsiteY21" fmla="*/ 61415 h 614547"/>
              <a:gd name="connsiteX22" fmla="*/ 620973 w 641445"/>
              <a:gd name="connsiteY22" fmla="*/ 75062 h 614547"/>
              <a:gd name="connsiteX23" fmla="*/ 641445 w 641445"/>
              <a:gd name="connsiteY23" fmla="*/ 88710 h 614547"/>
              <a:gd name="connsiteX24" fmla="*/ 620973 w 641445"/>
              <a:gd name="connsiteY24" fmla="*/ 170597 h 614547"/>
              <a:gd name="connsiteX25" fmla="*/ 607325 w 641445"/>
              <a:gd name="connsiteY25" fmla="*/ 191068 h 614547"/>
              <a:gd name="connsiteX26" fmla="*/ 586854 w 641445"/>
              <a:gd name="connsiteY26" fmla="*/ 204716 h 614547"/>
              <a:gd name="connsiteX27" fmla="*/ 545910 w 641445"/>
              <a:gd name="connsiteY27" fmla="*/ 218364 h 614547"/>
              <a:gd name="connsiteX28" fmla="*/ 518615 w 641445"/>
              <a:gd name="connsiteY28" fmla="*/ 259307 h 614547"/>
              <a:gd name="connsiteX29" fmla="*/ 498143 w 641445"/>
              <a:gd name="connsiteY29" fmla="*/ 354841 h 614547"/>
              <a:gd name="connsiteX30" fmla="*/ 477672 w 641445"/>
              <a:gd name="connsiteY30" fmla="*/ 368489 h 614547"/>
              <a:gd name="connsiteX31" fmla="*/ 457200 w 641445"/>
              <a:gd name="connsiteY31" fmla="*/ 375313 h 614547"/>
              <a:gd name="connsiteX32" fmla="*/ 443552 w 641445"/>
              <a:gd name="connsiteY32" fmla="*/ 395785 h 614547"/>
              <a:gd name="connsiteX33" fmla="*/ 402609 w 641445"/>
              <a:gd name="connsiteY33" fmla="*/ 429904 h 614547"/>
              <a:gd name="connsiteX34" fmla="*/ 375313 w 641445"/>
              <a:gd name="connsiteY34" fmla="*/ 436728 h 614547"/>
              <a:gd name="connsiteX35" fmla="*/ 334370 w 641445"/>
              <a:gd name="connsiteY35" fmla="*/ 450376 h 614547"/>
              <a:gd name="connsiteX36" fmla="*/ 307075 w 641445"/>
              <a:gd name="connsiteY36" fmla="*/ 491319 h 614547"/>
              <a:gd name="connsiteX37" fmla="*/ 293427 w 641445"/>
              <a:gd name="connsiteY37" fmla="*/ 511791 h 614547"/>
              <a:gd name="connsiteX38" fmla="*/ 279779 w 641445"/>
              <a:gd name="connsiteY38" fmla="*/ 552734 h 614547"/>
              <a:gd name="connsiteX39" fmla="*/ 286603 w 641445"/>
              <a:gd name="connsiteY39" fmla="*/ 593677 h 614547"/>
              <a:gd name="connsiteX40" fmla="*/ 307075 w 641445"/>
              <a:gd name="connsiteY40" fmla="*/ 607325 h 614547"/>
              <a:gd name="connsiteX41" fmla="*/ 354842 w 641445"/>
              <a:gd name="connsiteY41" fmla="*/ 614149 h 6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41445" h="614547">
                <a:moveTo>
                  <a:pt x="0" y="586853"/>
                </a:moveTo>
                <a:cubicBezTo>
                  <a:pt x="26332" y="584459"/>
                  <a:pt x="84705" y="581031"/>
                  <a:pt x="116006" y="573206"/>
                </a:cubicBezTo>
                <a:cubicBezTo>
                  <a:pt x="129962" y="569717"/>
                  <a:pt x="156949" y="559558"/>
                  <a:pt x="156949" y="559558"/>
                </a:cubicBezTo>
                <a:cubicBezTo>
                  <a:pt x="159224" y="552734"/>
                  <a:pt x="163773" y="546279"/>
                  <a:pt x="163773" y="539086"/>
                </a:cubicBezTo>
                <a:cubicBezTo>
                  <a:pt x="163773" y="471913"/>
                  <a:pt x="160178" y="481966"/>
                  <a:pt x="150125" y="436728"/>
                </a:cubicBezTo>
                <a:cubicBezTo>
                  <a:pt x="147609" y="425406"/>
                  <a:pt x="146353" y="413799"/>
                  <a:pt x="143301" y="402609"/>
                </a:cubicBezTo>
                <a:cubicBezTo>
                  <a:pt x="139516" y="388730"/>
                  <a:pt x="129654" y="361665"/>
                  <a:pt x="129654" y="361665"/>
                </a:cubicBezTo>
                <a:cubicBezTo>
                  <a:pt x="131929" y="309349"/>
                  <a:pt x="131090" y="256804"/>
                  <a:pt x="136478" y="204716"/>
                </a:cubicBezTo>
                <a:cubicBezTo>
                  <a:pt x="137958" y="190407"/>
                  <a:pt x="145576" y="177421"/>
                  <a:pt x="150125" y="163773"/>
                </a:cubicBezTo>
                <a:lnTo>
                  <a:pt x="156949" y="143301"/>
                </a:lnTo>
                <a:cubicBezTo>
                  <a:pt x="159224" y="136477"/>
                  <a:pt x="157788" y="126820"/>
                  <a:pt x="163773" y="122830"/>
                </a:cubicBezTo>
                <a:cubicBezTo>
                  <a:pt x="177421" y="113731"/>
                  <a:pt x="189155" y="100721"/>
                  <a:pt x="204716" y="95534"/>
                </a:cubicBezTo>
                <a:cubicBezTo>
                  <a:pt x="211540" y="93259"/>
                  <a:pt x="218640" y="91686"/>
                  <a:pt x="225188" y="88710"/>
                </a:cubicBezTo>
                <a:cubicBezTo>
                  <a:pt x="243709" y="80291"/>
                  <a:pt x="260478" y="67849"/>
                  <a:pt x="279779" y="61415"/>
                </a:cubicBezTo>
                <a:cubicBezTo>
                  <a:pt x="329619" y="44801"/>
                  <a:pt x="306766" y="51256"/>
                  <a:pt x="348018" y="40943"/>
                </a:cubicBezTo>
                <a:cubicBezTo>
                  <a:pt x="357116" y="36394"/>
                  <a:pt x="365868" y="31073"/>
                  <a:pt x="375313" y="27295"/>
                </a:cubicBezTo>
                <a:cubicBezTo>
                  <a:pt x="415861" y="11075"/>
                  <a:pt x="408358" y="16879"/>
                  <a:pt x="443552" y="6824"/>
                </a:cubicBezTo>
                <a:cubicBezTo>
                  <a:pt x="450468" y="4848"/>
                  <a:pt x="457200" y="2275"/>
                  <a:pt x="464024" y="0"/>
                </a:cubicBezTo>
                <a:cubicBezTo>
                  <a:pt x="486770" y="4549"/>
                  <a:pt x="510612" y="5320"/>
                  <a:pt x="532263" y="13647"/>
                </a:cubicBezTo>
                <a:cubicBezTo>
                  <a:pt x="541270" y="17111"/>
                  <a:pt x="544704" y="28766"/>
                  <a:pt x="552734" y="34119"/>
                </a:cubicBezTo>
                <a:cubicBezTo>
                  <a:pt x="558719" y="38109"/>
                  <a:pt x="566382" y="38668"/>
                  <a:pt x="573206" y="40943"/>
                </a:cubicBezTo>
                <a:cubicBezTo>
                  <a:pt x="580030" y="47767"/>
                  <a:pt x="585825" y="55806"/>
                  <a:pt x="593678" y="61415"/>
                </a:cubicBezTo>
                <a:cubicBezTo>
                  <a:pt x="601955" y="67327"/>
                  <a:pt x="612141" y="70015"/>
                  <a:pt x="620973" y="75062"/>
                </a:cubicBezTo>
                <a:cubicBezTo>
                  <a:pt x="628094" y="79131"/>
                  <a:pt x="634621" y="84161"/>
                  <a:pt x="641445" y="88710"/>
                </a:cubicBezTo>
                <a:cubicBezTo>
                  <a:pt x="638034" y="109174"/>
                  <a:pt x="632988" y="152575"/>
                  <a:pt x="620973" y="170597"/>
                </a:cubicBezTo>
                <a:cubicBezTo>
                  <a:pt x="616424" y="177421"/>
                  <a:pt x="613124" y="185269"/>
                  <a:pt x="607325" y="191068"/>
                </a:cubicBezTo>
                <a:cubicBezTo>
                  <a:pt x="601526" y="196867"/>
                  <a:pt x="594348" y="201385"/>
                  <a:pt x="586854" y="204716"/>
                </a:cubicBezTo>
                <a:cubicBezTo>
                  <a:pt x="573708" y="210559"/>
                  <a:pt x="545910" y="218364"/>
                  <a:pt x="545910" y="218364"/>
                </a:cubicBezTo>
                <a:cubicBezTo>
                  <a:pt x="536812" y="232012"/>
                  <a:pt x="520100" y="242972"/>
                  <a:pt x="518615" y="259307"/>
                </a:cubicBezTo>
                <a:cubicBezTo>
                  <a:pt x="515273" y="296066"/>
                  <a:pt x="524349" y="328635"/>
                  <a:pt x="498143" y="354841"/>
                </a:cubicBezTo>
                <a:cubicBezTo>
                  <a:pt x="492344" y="360640"/>
                  <a:pt x="485007" y="364821"/>
                  <a:pt x="477672" y="368489"/>
                </a:cubicBezTo>
                <a:cubicBezTo>
                  <a:pt x="471238" y="371706"/>
                  <a:pt x="464024" y="373038"/>
                  <a:pt x="457200" y="375313"/>
                </a:cubicBezTo>
                <a:cubicBezTo>
                  <a:pt x="452651" y="382137"/>
                  <a:pt x="448802" y="389484"/>
                  <a:pt x="443552" y="395785"/>
                </a:cubicBezTo>
                <a:cubicBezTo>
                  <a:pt x="434443" y="406716"/>
                  <a:pt x="416525" y="423940"/>
                  <a:pt x="402609" y="429904"/>
                </a:cubicBezTo>
                <a:cubicBezTo>
                  <a:pt x="393989" y="433598"/>
                  <a:pt x="384296" y="434033"/>
                  <a:pt x="375313" y="436728"/>
                </a:cubicBezTo>
                <a:cubicBezTo>
                  <a:pt x="361534" y="440862"/>
                  <a:pt x="334370" y="450376"/>
                  <a:pt x="334370" y="450376"/>
                </a:cubicBezTo>
                <a:lnTo>
                  <a:pt x="307075" y="491319"/>
                </a:lnTo>
                <a:cubicBezTo>
                  <a:pt x="302526" y="498143"/>
                  <a:pt x="296021" y="504010"/>
                  <a:pt x="293427" y="511791"/>
                </a:cubicBezTo>
                <a:lnTo>
                  <a:pt x="279779" y="552734"/>
                </a:lnTo>
                <a:cubicBezTo>
                  <a:pt x="282054" y="566382"/>
                  <a:pt x="280415" y="581302"/>
                  <a:pt x="286603" y="593677"/>
                </a:cubicBezTo>
                <a:cubicBezTo>
                  <a:pt x="290271" y="601013"/>
                  <a:pt x="299739" y="603657"/>
                  <a:pt x="307075" y="607325"/>
                </a:cubicBezTo>
                <a:cubicBezTo>
                  <a:pt x="326477" y="617026"/>
                  <a:pt x="332624" y="614149"/>
                  <a:pt x="354842" y="61414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Freihandform 129"/>
          <p:cNvSpPr/>
          <p:nvPr/>
        </p:nvSpPr>
        <p:spPr>
          <a:xfrm>
            <a:off x="3842673" y="2708920"/>
            <a:ext cx="414904" cy="44311"/>
          </a:xfrm>
          <a:custGeom>
            <a:avLst/>
            <a:gdLst>
              <a:gd name="connsiteX0" fmla="*/ 0 w 414904"/>
              <a:gd name="connsiteY0" fmla="*/ 44311 h 44311"/>
              <a:gd name="connsiteX1" fmla="*/ 20141 w 414904"/>
              <a:gd name="connsiteY1" fmla="*/ 40282 h 44311"/>
              <a:gd name="connsiteX2" fmla="*/ 44311 w 414904"/>
              <a:gd name="connsiteY2" fmla="*/ 32226 h 44311"/>
              <a:gd name="connsiteX3" fmla="*/ 56395 w 414904"/>
              <a:gd name="connsiteY3" fmla="*/ 24170 h 44311"/>
              <a:gd name="connsiteX4" fmla="*/ 116818 w 414904"/>
              <a:gd name="connsiteY4" fmla="*/ 16113 h 44311"/>
              <a:gd name="connsiteX5" fmla="*/ 132931 w 414904"/>
              <a:gd name="connsiteY5" fmla="*/ 12085 h 44311"/>
              <a:gd name="connsiteX6" fmla="*/ 161128 w 414904"/>
              <a:gd name="connsiteY6" fmla="*/ 8057 h 44311"/>
              <a:gd name="connsiteX7" fmla="*/ 185297 w 414904"/>
              <a:gd name="connsiteY7" fmla="*/ 0 h 44311"/>
              <a:gd name="connsiteX8" fmla="*/ 221551 w 414904"/>
              <a:gd name="connsiteY8" fmla="*/ 4029 h 44311"/>
              <a:gd name="connsiteX9" fmla="*/ 245720 w 414904"/>
              <a:gd name="connsiteY9" fmla="*/ 12085 h 44311"/>
              <a:gd name="connsiteX10" fmla="*/ 261833 w 414904"/>
              <a:gd name="connsiteY10" fmla="*/ 16113 h 44311"/>
              <a:gd name="connsiteX11" fmla="*/ 306143 w 414904"/>
              <a:gd name="connsiteY11" fmla="*/ 28198 h 44311"/>
              <a:gd name="connsiteX12" fmla="*/ 362538 w 414904"/>
              <a:gd name="connsiteY12" fmla="*/ 32226 h 44311"/>
              <a:gd name="connsiteX13" fmla="*/ 386707 w 414904"/>
              <a:gd name="connsiteY13" fmla="*/ 40282 h 44311"/>
              <a:gd name="connsiteX14" fmla="*/ 398792 w 414904"/>
              <a:gd name="connsiteY14" fmla="*/ 44311 h 44311"/>
              <a:gd name="connsiteX15" fmla="*/ 414904 w 414904"/>
              <a:gd name="connsiteY15" fmla="*/ 44311 h 4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4904" h="44311">
                <a:moveTo>
                  <a:pt x="0" y="44311"/>
                </a:moveTo>
                <a:cubicBezTo>
                  <a:pt x="6714" y="42968"/>
                  <a:pt x="13536" y="42084"/>
                  <a:pt x="20141" y="40282"/>
                </a:cubicBezTo>
                <a:cubicBezTo>
                  <a:pt x="28334" y="38047"/>
                  <a:pt x="44311" y="32226"/>
                  <a:pt x="44311" y="32226"/>
                </a:cubicBezTo>
                <a:cubicBezTo>
                  <a:pt x="48339" y="29541"/>
                  <a:pt x="52065" y="26335"/>
                  <a:pt x="56395" y="24170"/>
                </a:cubicBezTo>
                <a:cubicBezTo>
                  <a:pt x="72852" y="15941"/>
                  <a:pt x="106005" y="17014"/>
                  <a:pt x="116818" y="16113"/>
                </a:cubicBezTo>
                <a:cubicBezTo>
                  <a:pt x="122189" y="14770"/>
                  <a:pt x="127484" y="13075"/>
                  <a:pt x="132931" y="12085"/>
                </a:cubicBezTo>
                <a:cubicBezTo>
                  <a:pt x="142272" y="10387"/>
                  <a:pt x="151877" y="10192"/>
                  <a:pt x="161128" y="8057"/>
                </a:cubicBezTo>
                <a:cubicBezTo>
                  <a:pt x="169403" y="6147"/>
                  <a:pt x="185297" y="0"/>
                  <a:pt x="185297" y="0"/>
                </a:cubicBezTo>
                <a:cubicBezTo>
                  <a:pt x="197382" y="1343"/>
                  <a:pt x="209628" y="1644"/>
                  <a:pt x="221551" y="4029"/>
                </a:cubicBezTo>
                <a:cubicBezTo>
                  <a:pt x="229878" y="5694"/>
                  <a:pt x="237481" y="10025"/>
                  <a:pt x="245720" y="12085"/>
                </a:cubicBezTo>
                <a:cubicBezTo>
                  <a:pt x="251091" y="13428"/>
                  <a:pt x="256510" y="14592"/>
                  <a:pt x="261833" y="16113"/>
                </a:cubicBezTo>
                <a:cubicBezTo>
                  <a:pt x="277824" y="20682"/>
                  <a:pt x="287004" y="26831"/>
                  <a:pt x="306143" y="28198"/>
                </a:cubicBezTo>
                <a:lnTo>
                  <a:pt x="362538" y="32226"/>
                </a:lnTo>
                <a:lnTo>
                  <a:pt x="386707" y="40282"/>
                </a:lnTo>
                <a:cubicBezTo>
                  <a:pt x="390735" y="41625"/>
                  <a:pt x="394546" y="44311"/>
                  <a:pt x="398792" y="44311"/>
                </a:cubicBezTo>
                <a:lnTo>
                  <a:pt x="414904" y="44311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Freihandform 130"/>
          <p:cNvSpPr/>
          <p:nvPr/>
        </p:nvSpPr>
        <p:spPr>
          <a:xfrm>
            <a:off x="1137165" y="2344396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Freihandform 131"/>
          <p:cNvSpPr/>
          <p:nvPr/>
        </p:nvSpPr>
        <p:spPr>
          <a:xfrm>
            <a:off x="2304049" y="2692414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Freihandform 132"/>
          <p:cNvSpPr/>
          <p:nvPr/>
        </p:nvSpPr>
        <p:spPr>
          <a:xfrm>
            <a:off x="3020556" y="2132856"/>
            <a:ext cx="641445" cy="614547"/>
          </a:xfrm>
          <a:custGeom>
            <a:avLst/>
            <a:gdLst>
              <a:gd name="connsiteX0" fmla="*/ 0 w 641445"/>
              <a:gd name="connsiteY0" fmla="*/ 586853 h 614547"/>
              <a:gd name="connsiteX1" fmla="*/ 116006 w 641445"/>
              <a:gd name="connsiteY1" fmla="*/ 573206 h 614547"/>
              <a:gd name="connsiteX2" fmla="*/ 156949 w 641445"/>
              <a:gd name="connsiteY2" fmla="*/ 559558 h 614547"/>
              <a:gd name="connsiteX3" fmla="*/ 163773 w 641445"/>
              <a:gd name="connsiteY3" fmla="*/ 539086 h 614547"/>
              <a:gd name="connsiteX4" fmla="*/ 150125 w 641445"/>
              <a:gd name="connsiteY4" fmla="*/ 436728 h 614547"/>
              <a:gd name="connsiteX5" fmla="*/ 143301 w 641445"/>
              <a:gd name="connsiteY5" fmla="*/ 402609 h 614547"/>
              <a:gd name="connsiteX6" fmla="*/ 129654 w 641445"/>
              <a:gd name="connsiteY6" fmla="*/ 361665 h 614547"/>
              <a:gd name="connsiteX7" fmla="*/ 136478 w 641445"/>
              <a:gd name="connsiteY7" fmla="*/ 204716 h 614547"/>
              <a:gd name="connsiteX8" fmla="*/ 150125 w 641445"/>
              <a:gd name="connsiteY8" fmla="*/ 163773 h 614547"/>
              <a:gd name="connsiteX9" fmla="*/ 156949 w 641445"/>
              <a:gd name="connsiteY9" fmla="*/ 143301 h 614547"/>
              <a:gd name="connsiteX10" fmla="*/ 163773 w 641445"/>
              <a:gd name="connsiteY10" fmla="*/ 122830 h 614547"/>
              <a:gd name="connsiteX11" fmla="*/ 204716 w 641445"/>
              <a:gd name="connsiteY11" fmla="*/ 95534 h 614547"/>
              <a:gd name="connsiteX12" fmla="*/ 225188 w 641445"/>
              <a:gd name="connsiteY12" fmla="*/ 88710 h 614547"/>
              <a:gd name="connsiteX13" fmla="*/ 279779 w 641445"/>
              <a:gd name="connsiteY13" fmla="*/ 61415 h 614547"/>
              <a:gd name="connsiteX14" fmla="*/ 348018 w 641445"/>
              <a:gd name="connsiteY14" fmla="*/ 40943 h 614547"/>
              <a:gd name="connsiteX15" fmla="*/ 375313 w 641445"/>
              <a:gd name="connsiteY15" fmla="*/ 27295 h 614547"/>
              <a:gd name="connsiteX16" fmla="*/ 443552 w 641445"/>
              <a:gd name="connsiteY16" fmla="*/ 6824 h 614547"/>
              <a:gd name="connsiteX17" fmla="*/ 464024 w 641445"/>
              <a:gd name="connsiteY17" fmla="*/ 0 h 614547"/>
              <a:gd name="connsiteX18" fmla="*/ 532263 w 641445"/>
              <a:gd name="connsiteY18" fmla="*/ 13647 h 614547"/>
              <a:gd name="connsiteX19" fmla="*/ 552734 w 641445"/>
              <a:gd name="connsiteY19" fmla="*/ 34119 h 614547"/>
              <a:gd name="connsiteX20" fmla="*/ 573206 w 641445"/>
              <a:gd name="connsiteY20" fmla="*/ 40943 h 614547"/>
              <a:gd name="connsiteX21" fmla="*/ 593678 w 641445"/>
              <a:gd name="connsiteY21" fmla="*/ 61415 h 614547"/>
              <a:gd name="connsiteX22" fmla="*/ 620973 w 641445"/>
              <a:gd name="connsiteY22" fmla="*/ 75062 h 614547"/>
              <a:gd name="connsiteX23" fmla="*/ 641445 w 641445"/>
              <a:gd name="connsiteY23" fmla="*/ 88710 h 614547"/>
              <a:gd name="connsiteX24" fmla="*/ 620973 w 641445"/>
              <a:gd name="connsiteY24" fmla="*/ 170597 h 614547"/>
              <a:gd name="connsiteX25" fmla="*/ 607325 w 641445"/>
              <a:gd name="connsiteY25" fmla="*/ 191068 h 614547"/>
              <a:gd name="connsiteX26" fmla="*/ 586854 w 641445"/>
              <a:gd name="connsiteY26" fmla="*/ 204716 h 614547"/>
              <a:gd name="connsiteX27" fmla="*/ 545910 w 641445"/>
              <a:gd name="connsiteY27" fmla="*/ 218364 h 614547"/>
              <a:gd name="connsiteX28" fmla="*/ 518615 w 641445"/>
              <a:gd name="connsiteY28" fmla="*/ 259307 h 614547"/>
              <a:gd name="connsiteX29" fmla="*/ 498143 w 641445"/>
              <a:gd name="connsiteY29" fmla="*/ 354841 h 614547"/>
              <a:gd name="connsiteX30" fmla="*/ 477672 w 641445"/>
              <a:gd name="connsiteY30" fmla="*/ 368489 h 614547"/>
              <a:gd name="connsiteX31" fmla="*/ 457200 w 641445"/>
              <a:gd name="connsiteY31" fmla="*/ 375313 h 614547"/>
              <a:gd name="connsiteX32" fmla="*/ 443552 w 641445"/>
              <a:gd name="connsiteY32" fmla="*/ 395785 h 614547"/>
              <a:gd name="connsiteX33" fmla="*/ 402609 w 641445"/>
              <a:gd name="connsiteY33" fmla="*/ 429904 h 614547"/>
              <a:gd name="connsiteX34" fmla="*/ 375313 w 641445"/>
              <a:gd name="connsiteY34" fmla="*/ 436728 h 614547"/>
              <a:gd name="connsiteX35" fmla="*/ 334370 w 641445"/>
              <a:gd name="connsiteY35" fmla="*/ 450376 h 614547"/>
              <a:gd name="connsiteX36" fmla="*/ 307075 w 641445"/>
              <a:gd name="connsiteY36" fmla="*/ 491319 h 614547"/>
              <a:gd name="connsiteX37" fmla="*/ 293427 w 641445"/>
              <a:gd name="connsiteY37" fmla="*/ 511791 h 614547"/>
              <a:gd name="connsiteX38" fmla="*/ 279779 w 641445"/>
              <a:gd name="connsiteY38" fmla="*/ 552734 h 614547"/>
              <a:gd name="connsiteX39" fmla="*/ 286603 w 641445"/>
              <a:gd name="connsiteY39" fmla="*/ 593677 h 614547"/>
              <a:gd name="connsiteX40" fmla="*/ 307075 w 641445"/>
              <a:gd name="connsiteY40" fmla="*/ 607325 h 614547"/>
              <a:gd name="connsiteX41" fmla="*/ 354842 w 641445"/>
              <a:gd name="connsiteY41" fmla="*/ 614149 h 61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41445" h="614547">
                <a:moveTo>
                  <a:pt x="0" y="586853"/>
                </a:moveTo>
                <a:cubicBezTo>
                  <a:pt x="26332" y="584459"/>
                  <a:pt x="84705" y="581031"/>
                  <a:pt x="116006" y="573206"/>
                </a:cubicBezTo>
                <a:cubicBezTo>
                  <a:pt x="129962" y="569717"/>
                  <a:pt x="156949" y="559558"/>
                  <a:pt x="156949" y="559558"/>
                </a:cubicBezTo>
                <a:cubicBezTo>
                  <a:pt x="159224" y="552734"/>
                  <a:pt x="163773" y="546279"/>
                  <a:pt x="163773" y="539086"/>
                </a:cubicBezTo>
                <a:cubicBezTo>
                  <a:pt x="163773" y="471913"/>
                  <a:pt x="160178" y="481966"/>
                  <a:pt x="150125" y="436728"/>
                </a:cubicBezTo>
                <a:cubicBezTo>
                  <a:pt x="147609" y="425406"/>
                  <a:pt x="146353" y="413799"/>
                  <a:pt x="143301" y="402609"/>
                </a:cubicBezTo>
                <a:cubicBezTo>
                  <a:pt x="139516" y="388730"/>
                  <a:pt x="129654" y="361665"/>
                  <a:pt x="129654" y="361665"/>
                </a:cubicBezTo>
                <a:cubicBezTo>
                  <a:pt x="131929" y="309349"/>
                  <a:pt x="131090" y="256804"/>
                  <a:pt x="136478" y="204716"/>
                </a:cubicBezTo>
                <a:cubicBezTo>
                  <a:pt x="137958" y="190407"/>
                  <a:pt x="145576" y="177421"/>
                  <a:pt x="150125" y="163773"/>
                </a:cubicBezTo>
                <a:lnTo>
                  <a:pt x="156949" y="143301"/>
                </a:lnTo>
                <a:cubicBezTo>
                  <a:pt x="159224" y="136477"/>
                  <a:pt x="157788" y="126820"/>
                  <a:pt x="163773" y="122830"/>
                </a:cubicBezTo>
                <a:cubicBezTo>
                  <a:pt x="177421" y="113731"/>
                  <a:pt x="189155" y="100721"/>
                  <a:pt x="204716" y="95534"/>
                </a:cubicBezTo>
                <a:cubicBezTo>
                  <a:pt x="211540" y="93259"/>
                  <a:pt x="218640" y="91686"/>
                  <a:pt x="225188" y="88710"/>
                </a:cubicBezTo>
                <a:cubicBezTo>
                  <a:pt x="243709" y="80291"/>
                  <a:pt x="260478" y="67849"/>
                  <a:pt x="279779" y="61415"/>
                </a:cubicBezTo>
                <a:cubicBezTo>
                  <a:pt x="329619" y="44801"/>
                  <a:pt x="306766" y="51256"/>
                  <a:pt x="348018" y="40943"/>
                </a:cubicBezTo>
                <a:cubicBezTo>
                  <a:pt x="357116" y="36394"/>
                  <a:pt x="365868" y="31073"/>
                  <a:pt x="375313" y="27295"/>
                </a:cubicBezTo>
                <a:cubicBezTo>
                  <a:pt x="415861" y="11075"/>
                  <a:pt x="408358" y="16879"/>
                  <a:pt x="443552" y="6824"/>
                </a:cubicBezTo>
                <a:cubicBezTo>
                  <a:pt x="450468" y="4848"/>
                  <a:pt x="457200" y="2275"/>
                  <a:pt x="464024" y="0"/>
                </a:cubicBezTo>
                <a:cubicBezTo>
                  <a:pt x="486770" y="4549"/>
                  <a:pt x="510612" y="5320"/>
                  <a:pt x="532263" y="13647"/>
                </a:cubicBezTo>
                <a:cubicBezTo>
                  <a:pt x="541270" y="17111"/>
                  <a:pt x="544704" y="28766"/>
                  <a:pt x="552734" y="34119"/>
                </a:cubicBezTo>
                <a:cubicBezTo>
                  <a:pt x="558719" y="38109"/>
                  <a:pt x="566382" y="38668"/>
                  <a:pt x="573206" y="40943"/>
                </a:cubicBezTo>
                <a:cubicBezTo>
                  <a:pt x="580030" y="47767"/>
                  <a:pt x="585825" y="55806"/>
                  <a:pt x="593678" y="61415"/>
                </a:cubicBezTo>
                <a:cubicBezTo>
                  <a:pt x="601955" y="67327"/>
                  <a:pt x="612141" y="70015"/>
                  <a:pt x="620973" y="75062"/>
                </a:cubicBezTo>
                <a:cubicBezTo>
                  <a:pt x="628094" y="79131"/>
                  <a:pt x="634621" y="84161"/>
                  <a:pt x="641445" y="88710"/>
                </a:cubicBezTo>
                <a:cubicBezTo>
                  <a:pt x="638034" y="109174"/>
                  <a:pt x="632988" y="152575"/>
                  <a:pt x="620973" y="170597"/>
                </a:cubicBezTo>
                <a:cubicBezTo>
                  <a:pt x="616424" y="177421"/>
                  <a:pt x="613124" y="185269"/>
                  <a:pt x="607325" y="191068"/>
                </a:cubicBezTo>
                <a:cubicBezTo>
                  <a:pt x="601526" y="196867"/>
                  <a:pt x="594348" y="201385"/>
                  <a:pt x="586854" y="204716"/>
                </a:cubicBezTo>
                <a:cubicBezTo>
                  <a:pt x="573708" y="210559"/>
                  <a:pt x="545910" y="218364"/>
                  <a:pt x="545910" y="218364"/>
                </a:cubicBezTo>
                <a:cubicBezTo>
                  <a:pt x="536812" y="232012"/>
                  <a:pt x="520100" y="242972"/>
                  <a:pt x="518615" y="259307"/>
                </a:cubicBezTo>
                <a:cubicBezTo>
                  <a:pt x="515273" y="296066"/>
                  <a:pt x="524349" y="328635"/>
                  <a:pt x="498143" y="354841"/>
                </a:cubicBezTo>
                <a:cubicBezTo>
                  <a:pt x="492344" y="360640"/>
                  <a:pt x="485007" y="364821"/>
                  <a:pt x="477672" y="368489"/>
                </a:cubicBezTo>
                <a:cubicBezTo>
                  <a:pt x="471238" y="371706"/>
                  <a:pt x="464024" y="373038"/>
                  <a:pt x="457200" y="375313"/>
                </a:cubicBezTo>
                <a:cubicBezTo>
                  <a:pt x="452651" y="382137"/>
                  <a:pt x="448802" y="389484"/>
                  <a:pt x="443552" y="395785"/>
                </a:cubicBezTo>
                <a:cubicBezTo>
                  <a:pt x="434443" y="406716"/>
                  <a:pt x="416525" y="423940"/>
                  <a:pt x="402609" y="429904"/>
                </a:cubicBezTo>
                <a:cubicBezTo>
                  <a:pt x="393989" y="433598"/>
                  <a:pt x="384296" y="434033"/>
                  <a:pt x="375313" y="436728"/>
                </a:cubicBezTo>
                <a:cubicBezTo>
                  <a:pt x="361534" y="440862"/>
                  <a:pt x="334370" y="450376"/>
                  <a:pt x="334370" y="450376"/>
                </a:cubicBezTo>
                <a:lnTo>
                  <a:pt x="307075" y="491319"/>
                </a:lnTo>
                <a:cubicBezTo>
                  <a:pt x="302526" y="498143"/>
                  <a:pt x="296021" y="504010"/>
                  <a:pt x="293427" y="511791"/>
                </a:cubicBezTo>
                <a:lnTo>
                  <a:pt x="279779" y="552734"/>
                </a:lnTo>
                <a:cubicBezTo>
                  <a:pt x="282054" y="566382"/>
                  <a:pt x="280415" y="581302"/>
                  <a:pt x="286603" y="593677"/>
                </a:cubicBezTo>
                <a:cubicBezTo>
                  <a:pt x="290271" y="601013"/>
                  <a:pt x="299739" y="603657"/>
                  <a:pt x="307075" y="607325"/>
                </a:cubicBezTo>
                <a:cubicBezTo>
                  <a:pt x="326477" y="617026"/>
                  <a:pt x="332624" y="614149"/>
                  <a:pt x="354842" y="614149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hteck 134"/>
          <p:cNvSpPr/>
          <p:nvPr/>
        </p:nvSpPr>
        <p:spPr>
          <a:xfrm>
            <a:off x="674321" y="2700185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hteck 135"/>
          <p:cNvSpPr/>
          <p:nvPr/>
        </p:nvSpPr>
        <p:spPr>
          <a:xfrm>
            <a:off x="1538417" y="2700185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hteck 136"/>
          <p:cNvSpPr/>
          <p:nvPr/>
        </p:nvSpPr>
        <p:spPr>
          <a:xfrm>
            <a:off x="2735165" y="2700185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hteck 137"/>
          <p:cNvSpPr/>
          <p:nvPr/>
        </p:nvSpPr>
        <p:spPr>
          <a:xfrm>
            <a:off x="3338617" y="2700184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hteck 138"/>
          <p:cNvSpPr/>
          <p:nvPr/>
        </p:nvSpPr>
        <p:spPr>
          <a:xfrm>
            <a:off x="4202713" y="2700184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feld 147"/>
          <p:cNvSpPr txBox="1"/>
          <p:nvPr/>
        </p:nvSpPr>
        <p:spPr>
          <a:xfrm>
            <a:off x="404783" y="2736189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Pre-mRNA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Gerade Verbindung mit Pfeil 148"/>
          <p:cNvCxnSpPr/>
          <p:nvPr/>
        </p:nvCxnSpPr>
        <p:spPr>
          <a:xfrm>
            <a:off x="2042473" y="2996952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hteck 149"/>
          <p:cNvSpPr/>
          <p:nvPr/>
        </p:nvSpPr>
        <p:spPr>
          <a:xfrm>
            <a:off x="1297963" y="411555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hteck 150"/>
          <p:cNvSpPr/>
          <p:nvPr/>
        </p:nvSpPr>
        <p:spPr>
          <a:xfrm>
            <a:off x="1889883" y="4115742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hteck 151"/>
          <p:cNvSpPr/>
          <p:nvPr/>
        </p:nvSpPr>
        <p:spPr>
          <a:xfrm>
            <a:off x="3131840" y="4149081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hteck 152"/>
          <p:cNvSpPr/>
          <p:nvPr/>
        </p:nvSpPr>
        <p:spPr>
          <a:xfrm>
            <a:off x="3707904" y="4149080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Ellipse 162"/>
          <p:cNvSpPr/>
          <p:nvPr/>
        </p:nvSpPr>
        <p:spPr>
          <a:xfrm rot="18521567">
            <a:off x="1335322" y="4066429"/>
            <a:ext cx="733087" cy="30931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Ellipse 163"/>
          <p:cNvSpPr/>
          <p:nvPr/>
        </p:nvSpPr>
        <p:spPr>
          <a:xfrm rot="14100899">
            <a:off x="1795895" y="4036450"/>
            <a:ext cx="643645" cy="41378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7" name="Gerade Verbindung mit Pfeil 166"/>
          <p:cNvCxnSpPr/>
          <p:nvPr/>
        </p:nvCxnSpPr>
        <p:spPr>
          <a:xfrm>
            <a:off x="2059878" y="4628536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hteck 167"/>
          <p:cNvSpPr/>
          <p:nvPr/>
        </p:nvSpPr>
        <p:spPr>
          <a:xfrm>
            <a:off x="1177796" y="530120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hteck 168"/>
          <p:cNvSpPr/>
          <p:nvPr/>
        </p:nvSpPr>
        <p:spPr>
          <a:xfrm>
            <a:off x="2483768" y="5301208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hteck 169"/>
          <p:cNvSpPr/>
          <p:nvPr/>
        </p:nvSpPr>
        <p:spPr>
          <a:xfrm>
            <a:off x="2771800" y="530120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hteck 170"/>
          <p:cNvSpPr/>
          <p:nvPr/>
        </p:nvSpPr>
        <p:spPr>
          <a:xfrm>
            <a:off x="3275856" y="5301208"/>
            <a:ext cx="288032" cy="7200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Rechteck 172"/>
          <p:cNvSpPr/>
          <p:nvPr/>
        </p:nvSpPr>
        <p:spPr>
          <a:xfrm>
            <a:off x="1691680" y="5301207"/>
            <a:ext cx="792088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Textfeld 173"/>
          <p:cNvSpPr txBox="1"/>
          <p:nvPr/>
        </p:nvSpPr>
        <p:spPr>
          <a:xfrm>
            <a:off x="1737874" y="1310552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Exon carrying PTC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feld 174"/>
          <p:cNvSpPr txBox="1"/>
          <p:nvPr/>
        </p:nvSpPr>
        <p:spPr>
          <a:xfrm>
            <a:off x="510977" y="5189187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feld 175"/>
          <p:cNvSpPr txBox="1"/>
          <p:nvPr/>
        </p:nvSpPr>
        <p:spPr>
          <a:xfrm>
            <a:off x="5494665" y="5189187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7" name="Gerade Verbindung mit Pfeil 176"/>
          <p:cNvCxnSpPr/>
          <p:nvPr/>
        </p:nvCxnSpPr>
        <p:spPr>
          <a:xfrm>
            <a:off x="2051102" y="5480201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feld 177"/>
          <p:cNvSpPr txBox="1"/>
          <p:nvPr/>
        </p:nvSpPr>
        <p:spPr>
          <a:xfrm>
            <a:off x="860475" y="5880140"/>
            <a:ext cx="3039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Nonsense-mediated mRNA decay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nd no full-length protein translation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178"/>
          <p:cNvGrpSpPr/>
          <p:nvPr/>
        </p:nvGrpSpPr>
        <p:grpSpPr>
          <a:xfrm>
            <a:off x="6216611" y="2132856"/>
            <a:ext cx="371613" cy="83584"/>
            <a:chOff x="1608099" y="2581643"/>
            <a:chExt cx="371613" cy="83584"/>
          </a:xfrm>
        </p:grpSpPr>
        <p:cxnSp>
          <p:nvCxnSpPr>
            <p:cNvPr id="180" name="Gerade Verbindung 179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180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Gerade Verbindung 181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Gerade Verbindung 182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Gerade Verbindung 183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Gerade Verbindung 184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Gerade Verbindung 185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7" name="Gerade Verbindung mit Pfeil 186"/>
          <p:cNvCxnSpPr/>
          <p:nvPr/>
        </p:nvCxnSpPr>
        <p:spPr>
          <a:xfrm>
            <a:off x="6752197" y="5498148"/>
            <a:ext cx="1" cy="4320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Ellipse 187"/>
          <p:cNvSpPr/>
          <p:nvPr/>
        </p:nvSpPr>
        <p:spPr>
          <a:xfrm>
            <a:off x="5738291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Ellipse 188"/>
          <p:cNvSpPr/>
          <p:nvPr/>
        </p:nvSpPr>
        <p:spPr>
          <a:xfrm>
            <a:off x="5882323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Ellipse 189"/>
          <p:cNvSpPr/>
          <p:nvPr/>
        </p:nvSpPr>
        <p:spPr>
          <a:xfrm>
            <a:off x="6026339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Ellipse 190"/>
          <p:cNvSpPr/>
          <p:nvPr/>
        </p:nvSpPr>
        <p:spPr>
          <a:xfrm>
            <a:off x="6170355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Ellipse 191"/>
          <p:cNvSpPr/>
          <p:nvPr/>
        </p:nvSpPr>
        <p:spPr>
          <a:xfrm>
            <a:off x="6314355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Ellipse 192"/>
          <p:cNvSpPr/>
          <p:nvPr/>
        </p:nvSpPr>
        <p:spPr>
          <a:xfrm>
            <a:off x="6458387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Ellipse 193"/>
          <p:cNvSpPr/>
          <p:nvPr/>
        </p:nvSpPr>
        <p:spPr>
          <a:xfrm>
            <a:off x="6602403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Ellipse 194"/>
          <p:cNvSpPr/>
          <p:nvPr/>
        </p:nvSpPr>
        <p:spPr>
          <a:xfrm>
            <a:off x="6746419" y="612801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feld 195"/>
          <p:cNvSpPr txBox="1"/>
          <p:nvPr/>
        </p:nvSpPr>
        <p:spPr>
          <a:xfrm>
            <a:off x="6943377" y="5979811"/>
            <a:ext cx="2004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Internally truncated but</a:t>
            </a:r>
          </a:p>
          <a:p>
            <a:r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functional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feld 196"/>
          <p:cNvSpPr txBox="1"/>
          <p:nvPr/>
        </p:nvSpPr>
        <p:spPr>
          <a:xfrm>
            <a:off x="3972990" y="6268670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49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75"/>
          <p:cNvGrpSpPr/>
          <p:nvPr/>
        </p:nvGrpSpPr>
        <p:grpSpPr>
          <a:xfrm>
            <a:off x="8102348" y="3722545"/>
            <a:ext cx="87784" cy="189264"/>
            <a:chOff x="693462" y="4035325"/>
            <a:chExt cx="87784" cy="189264"/>
          </a:xfrm>
        </p:grpSpPr>
        <p:cxnSp>
          <p:nvCxnSpPr>
            <p:cNvPr id="177" name="Gerade Verbindung 176"/>
            <p:cNvCxnSpPr/>
            <p:nvPr/>
          </p:nvCxnSpPr>
          <p:spPr>
            <a:xfrm flipH="1">
              <a:off x="776930" y="4035325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Gerade Verbindung 177"/>
            <p:cNvCxnSpPr/>
            <p:nvPr/>
          </p:nvCxnSpPr>
          <p:spPr>
            <a:xfrm flipH="1">
              <a:off x="746457" y="4045734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Gerade Verbindung 178"/>
            <p:cNvCxnSpPr/>
            <p:nvPr/>
          </p:nvCxnSpPr>
          <p:spPr>
            <a:xfrm flipH="1">
              <a:off x="715984" y="4045938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Gerade Verbindung 179"/>
            <p:cNvCxnSpPr/>
            <p:nvPr/>
          </p:nvCxnSpPr>
          <p:spPr>
            <a:xfrm flipH="1">
              <a:off x="693462" y="4077845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174"/>
          <p:cNvGrpSpPr/>
          <p:nvPr/>
        </p:nvGrpSpPr>
        <p:grpSpPr>
          <a:xfrm>
            <a:off x="912537" y="3706623"/>
            <a:ext cx="87784" cy="163977"/>
            <a:chOff x="693462" y="4035325"/>
            <a:chExt cx="87784" cy="163977"/>
          </a:xfrm>
        </p:grpSpPr>
        <p:cxnSp>
          <p:nvCxnSpPr>
            <p:cNvPr id="121" name="Gerade Verbindung 120"/>
            <p:cNvCxnSpPr/>
            <p:nvPr/>
          </p:nvCxnSpPr>
          <p:spPr>
            <a:xfrm flipH="1">
              <a:off x="776930" y="4035325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158"/>
            <p:cNvCxnSpPr/>
            <p:nvPr/>
          </p:nvCxnSpPr>
          <p:spPr>
            <a:xfrm flipH="1">
              <a:off x="746457" y="4052558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Gerade Verbindung 159"/>
            <p:cNvCxnSpPr/>
            <p:nvPr/>
          </p:nvCxnSpPr>
          <p:spPr>
            <a:xfrm flipH="1">
              <a:off x="715984" y="4045938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Gerade Verbindung 160"/>
            <p:cNvCxnSpPr/>
            <p:nvPr/>
          </p:nvCxnSpPr>
          <p:spPr>
            <a:xfrm flipH="1">
              <a:off x="693462" y="4047269"/>
              <a:ext cx="4316" cy="146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feld 24"/>
          <p:cNvSpPr txBox="1"/>
          <p:nvPr/>
        </p:nvSpPr>
        <p:spPr>
          <a:xfrm>
            <a:off x="748248" y="911300"/>
            <a:ext cx="1600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5’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664355" y="911300"/>
            <a:ext cx="21339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Internal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502793" y="911300"/>
            <a:ext cx="1600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3’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ihandform 27"/>
          <p:cNvSpPr/>
          <p:nvPr/>
        </p:nvSpPr>
        <p:spPr>
          <a:xfrm>
            <a:off x="870667" y="1533511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ihandform 28"/>
          <p:cNvSpPr/>
          <p:nvPr/>
        </p:nvSpPr>
        <p:spPr>
          <a:xfrm>
            <a:off x="1766739" y="1884536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205961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1262683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532248" y="1873536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ihandform 29"/>
          <p:cNvSpPr/>
          <p:nvPr/>
        </p:nvSpPr>
        <p:spPr>
          <a:xfrm>
            <a:off x="3963960" y="1549500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ihandform 30"/>
          <p:cNvSpPr/>
          <p:nvPr/>
        </p:nvSpPr>
        <p:spPr>
          <a:xfrm>
            <a:off x="4770070" y="1884536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hteck 31"/>
          <p:cNvSpPr/>
          <p:nvPr/>
        </p:nvSpPr>
        <p:spPr>
          <a:xfrm>
            <a:off x="5227270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hteck 32"/>
          <p:cNvSpPr/>
          <p:nvPr/>
        </p:nvSpPr>
        <p:spPr>
          <a:xfrm>
            <a:off x="3516754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hteck 33"/>
          <p:cNvSpPr/>
          <p:nvPr/>
        </p:nvSpPr>
        <p:spPr>
          <a:xfrm>
            <a:off x="4356024" y="1873536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ihandform 34"/>
          <p:cNvSpPr/>
          <p:nvPr/>
        </p:nvSpPr>
        <p:spPr>
          <a:xfrm>
            <a:off x="6781797" y="1549500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ihandform 35"/>
          <p:cNvSpPr/>
          <p:nvPr/>
        </p:nvSpPr>
        <p:spPr>
          <a:xfrm>
            <a:off x="7688224" y="1874487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hteck 36"/>
          <p:cNvSpPr/>
          <p:nvPr/>
        </p:nvSpPr>
        <p:spPr>
          <a:xfrm>
            <a:off x="6347581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hteck 37"/>
          <p:cNvSpPr/>
          <p:nvPr/>
        </p:nvSpPr>
        <p:spPr>
          <a:xfrm>
            <a:off x="7184168" y="187353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hteck 38"/>
          <p:cNvSpPr/>
          <p:nvPr/>
        </p:nvSpPr>
        <p:spPr>
          <a:xfrm>
            <a:off x="8127446" y="1873536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feld 39"/>
          <p:cNvSpPr txBox="1"/>
          <p:nvPr/>
        </p:nvSpPr>
        <p:spPr>
          <a:xfrm>
            <a:off x="254571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275856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3693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677969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652120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8517091" y="1771041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Freihandform 45"/>
          <p:cNvSpPr/>
          <p:nvPr/>
        </p:nvSpPr>
        <p:spPr>
          <a:xfrm>
            <a:off x="870667" y="3367683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hteck 49"/>
          <p:cNvSpPr/>
          <p:nvPr/>
        </p:nvSpPr>
        <p:spPr>
          <a:xfrm>
            <a:off x="524297" y="3715659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hteck 53"/>
          <p:cNvSpPr/>
          <p:nvPr/>
        </p:nvSpPr>
        <p:spPr>
          <a:xfrm>
            <a:off x="3516754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ihandform 55"/>
          <p:cNvSpPr/>
          <p:nvPr/>
        </p:nvSpPr>
        <p:spPr>
          <a:xfrm>
            <a:off x="6781797" y="3383672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hteck 57"/>
          <p:cNvSpPr/>
          <p:nvPr/>
        </p:nvSpPr>
        <p:spPr>
          <a:xfrm>
            <a:off x="6347581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feld 60"/>
          <p:cNvSpPr txBox="1"/>
          <p:nvPr/>
        </p:nvSpPr>
        <p:spPr>
          <a:xfrm>
            <a:off x="254571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3275856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6093693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677969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5652120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8517091" y="360521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2573839" y="2660233"/>
            <a:ext cx="4359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pre-mRNA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-splicing molecule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(RTM)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3961738" y="210453"/>
            <a:ext cx="201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Exon </a:t>
            </a:r>
            <a:r>
              <a:rPr lang="en-US" sz="1400" smtClean="0">
                <a:latin typeface="Arial" panose="020B0604020202020204" pitchFamily="34" charset="0"/>
                <a:cs typeface="Arial" panose="020B0604020202020204" pitchFamily="34" charset="0"/>
              </a:rPr>
              <a:t>carrying mutation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ihandform 81"/>
          <p:cNvSpPr/>
          <p:nvPr/>
        </p:nvSpPr>
        <p:spPr>
          <a:xfrm>
            <a:off x="727960" y="3845733"/>
            <a:ext cx="316964" cy="389614"/>
          </a:xfrm>
          <a:custGeom>
            <a:avLst/>
            <a:gdLst>
              <a:gd name="connsiteX0" fmla="*/ 85725 w 161925"/>
              <a:gd name="connsiteY0" fmla="*/ 0 h 476250"/>
              <a:gd name="connsiteX1" fmla="*/ 133350 w 161925"/>
              <a:gd name="connsiteY1" fmla="*/ 19050 h 476250"/>
              <a:gd name="connsiteX2" fmla="*/ 142875 w 161925"/>
              <a:gd name="connsiteY2" fmla="*/ 47625 h 476250"/>
              <a:gd name="connsiteX3" fmla="*/ 161925 w 161925"/>
              <a:gd name="connsiteY3" fmla="*/ 219075 h 476250"/>
              <a:gd name="connsiteX4" fmla="*/ 142875 w 161925"/>
              <a:gd name="connsiteY4" fmla="*/ 342900 h 476250"/>
              <a:gd name="connsiteX5" fmla="*/ 123825 w 161925"/>
              <a:gd name="connsiteY5" fmla="*/ 400050 h 476250"/>
              <a:gd name="connsiteX6" fmla="*/ 66675 w 161925"/>
              <a:gd name="connsiteY6" fmla="*/ 438150 h 476250"/>
              <a:gd name="connsiteX7" fmla="*/ 38100 w 161925"/>
              <a:gd name="connsiteY7" fmla="*/ 457200 h 476250"/>
              <a:gd name="connsiteX8" fmla="*/ 0 w 161925"/>
              <a:gd name="connsiteY8" fmla="*/ 47625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925" h="476250">
                <a:moveTo>
                  <a:pt x="85725" y="0"/>
                </a:moveTo>
                <a:cubicBezTo>
                  <a:pt x="101600" y="6350"/>
                  <a:pt x="120215" y="8104"/>
                  <a:pt x="133350" y="19050"/>
                </a:cubicBezTo>
                <a:cubicBezTo>
                  <a:pt x="141063" y="25478"/>
                  <a:pt x="141630" y="37662"/>
                  <a:pt x="142875" y="47625"/>
                </a:cubicBezTo>
                <a:cubicBezTo>
                  <a:pt x="171586" y="277314"/>
                  <a:pt x="137264" y="95769"/>
                  <a:pt x="161925" y="219075"/>
                </a:cubicBezTo>
                <a:cubicBezTo>
                  <a:pt x="155217" y="279445"/>
                  <a:pt x="157432" y="294376"/>
                  <a:pt x="142875" y="342900"/>
                </a:cubicBezTo>
                <a:cubicBezTo>
                  <a:pt x="137105" y="362134"/>
                  <a:pt x="140533" y="388911"/>
                  <a:pt x="123825" y="400050"/>
                </a:cubicBezTo>
                <a:lnTo>
                  <a:pt x="66675" y="438150"/>
                </a:lnTo>
                <a:cubicBezTo>
                  <a:pt x="57150" y="444500"/>
                  <a:pt x="48960" y="453580"/>
                  <a:pt x="38100" y="457200"/>
                </a:cubicBezTo>
                <a:cubicBezTo>
                  <a:pt x="5265" y="468145"/>
                  <a:pt x="16625" y="459625"/>
                  <a:pt x="0" y="47625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hteck 73"/>
          <p:cNvSpPr/>
          <p:nvPr/>
        </p:nvSpPr>
        <p:spPr>
          <a:xfrm>
            <a:off x="3569105" y="322473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" name="Freihandform 46"/>
          <p:cNvSpPr/>
          <p:nvPr/>
        </p:nvSpPr>
        <p:spPr>
          <a:xfrm>
            <a:off x="1766739" y="3718708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hteck 48"/>
          <p:cNvSpPr/>
          <p:nvPr/>
        </p:nvSpPr>
        <p:spPr>
          <a:xfrm>
            <a:off x="1262683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hteck 80"/>
          <p:cNvSpPr/>
          <p:nvPr/>
        </p:nvSpPr>
        <p:spPr>
          <a:xfrm>
            <a:off x="507680" y="4171139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feld 89"/>
          <p:cNvSpPr txBox="1"/>
          <p:nvPr/>
        </p:nvSpPr>
        <p:spPr>
          <a:xfrm>
            <a:off x="679782" y="3814034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2205961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Gerade Verbindung 95"/>
          <p:cNvCxnSpPr/>
          <p:nvPr/>
        </p:nvCxnSpPr>
        <p:spPr>
          <a:xfrm flipH="1">
            <a:off x="4240924" y="3706463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98"/>
          <p:cNvCxnSpPr/>
          <p:nvPr/>
        </p:nvCxnSpPr>
        <p:spPr>
          <a:xfrm flipH="1">
            <a:off x="4240717" y="3732996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99"/>
          <p:cNvCxnSpPr/>
          <p:nvPr/>
        </p:nvCxnSpPr>
        <p:spPr>
          <a:xfrm flipH="1">
            <a:off x="4240924" y="3757247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100"/>
          <p:cNvCxnSpPr/>
          <p:nvPr/>
        </p:nvCxnSpPr>
        <p:spPr>
          <a:xfrm flipH="1">
            <a:off x="4271505" y="3783519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101"/>
          <p:cNvCxnSpPr/>
          <p:nvPr/>
        </p:nvCxnSpPr>
        <p:spPr>
          <a:xfrm flipH="1">
            <a:off x="4798557" y="3823511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/>
          <p:cNvCxnSpPr/>
          <p:nvPr/>
        </p:nvCxnSpPr>
        <p:spPr>
          <a:xfrm flipH="1">
            <a:off x="4820090" y="3859931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103"/>
          <p:cNvCxnSpPr/>
          <p:nvPr/>
        </p:nvCxnSpPr>
        <p:spPr>
          <a:xfrm flipH="1">
            <a:off x="4841755" y="3920199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Gerade Verbindung 104"/>
          <p:cNvCxnSpPr/>
          <p:nvPr/>
        </p:nvCxnSpPr>
        <p:spPr>
          <a:xfrm flipH="1">
            <a:off x="4829345" y="3895155"/>
            <a:ext cx="61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Freihandform 92"/>
          <p:cNvSpPr/>
          <p:nvPr/>
        </p:nvSpPr>
        <p:spPr>
          <a:xfrm>
            <a:off x="4240924" y="3673861"/>
            <a:ext cx="122738" cy="604486"/>
          </a:xfrm>
          <a:custGeom>
            <a:avLst/>
            <a:gdLst>
              <a:gd name="connsiteX0" fmla="*/ 0 w 122738"/>
              <a:gd name="connsiteY0" fmla="*/ 0 h 604486"/>
              <a:gd name="connsiteX1" fmla="*/ 6137 w 122738"/>
              <a:gd name="connsiteY1" fmla="*/ 42958 h 604486"/>
              <a:gd name="connsiteX2" fmla="*/ 12274 w 122738"/>
              <a:gd name="connsiteY2" fmla="*/ 64437 h 604486"/>
              <a:gd name="connsiteX3" fmla="*/ 15342 w 122738"/>
              <a:gd name="connsiteY3" fmla="*/ 79780 h 604486"/>
              <a:gd name="connsiteX4" fmla="*/ 18411 w 122738"/>
              <a:gd name="connsiteY4" fmla="*/ 98190 h 604486"/>
              <a:gd name="connsiteX5" fmla="*/ 24547 w 122738"/>
              <a:gd name="connsiteY5" fmla="*/ 116601 h 604486"/>
              <a:gd name="connsiteX6" fmla="*/ 33753 w 122738"/>
              <a:gd name="connsiteY6" fmla="*/ 147286 h 604486"/>
              <a:gd name="connsiteX7" fmla="*/ 36821 w 122738"/>
              <a:gd name="connsiteY7" fmla="*/ 168765 h 604486"/>
              <a:gd name="connsiteX8" fmla="*/ 39890 w 122738"/>
              <a:gd name="connsiteY8" fmla="*/ 177970 h 604486"/>
              <a:gd name="connsiteX9" fmla="*/ 46027 w 122738"/>
              <a:gd name="connsiteY9" fmla="*/ 199449 h 604486"/>
              <a:gd name="connsiteX10" fmla="*/ 49095 w 122738"/>
              <a:gd name="connsiteY10" fmla="*/ 306845 h 604486"/>
              <a:gd name="connsiteX11" fmla="*/ 52164 w 122738"/>
              <a:gd name="connsiteY11" fmla="*/ 497090 h 604486"/>
              <a:gd name="connsiteX12" fmla="*/ 55232 w 122738"/>
              <a:gd name="connsiteY12" fmla="*/ 506295 h 604486"/>
              <a:gd name="connsiteX13" fmla="*/ 61369 w 122738"/>
              <a:gd name="connsiteY13" fmla="*/ 515500 h 604486"/>
              <a:gd name="connsiteX14" fmla="*/ 67506 w 122738"/>
              <a:gd name="connsiteY14" fmla="*/ 533911 h 604486"/>
              <a:gd name="connsiteX15" fmla="*/ 79780 w 122738"/>
              <a:gd name="connsiteY15" fmla="*/ 573801 h 604486"/>
              <a:gd name="connsiteX16" fmla="*/ 88985 w 122738"/>
              <a:gd name="connsiteY16" fmla="*/ 576870 h 604486"/>
              <a:gd name="connsiteX17" fmla="*/ 101259 w 122738"/>
              <a:gd name="connsiteY17" fmla="*/ 595280 h 604486"/>
              <a:gd name="connsiteX18" fmla="*/ 122738 w 122738"/>
              <a:gd name="connsiteY18" fmla="*/ 604486 h 60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738" h="604486">
                <a:moveTo>
                  <a:pt x="0" y="0"/>
                </a:moveTo>
                <a:cubicBezTo>
                  <a:pt x="8304" y="41528"/>
                  <a:pt x="-3582" y="-20217"/>
                  <a:pt x="6137" y="42958"/>
                </a:cubicBezTo>
                <a:cubicBezTo>
                  <a:pt x="8436" y="57901"/>
                  <a:pt x="9063" y="51591"/>
                  <a:pt x="12274" y="64437"/>
                </a:cubicBezTo>
                <a:cubicBezTo>
                  <a:pt x="13539" y="69497"/>
                  <a:pt x="14409" y="74649"/>
                  <a:pt x="15342" y="79780"/>
                </a:cubicBezTo>
                <a:cubicBezTo>
                  <a:pt x="16455" y="85901"/>
                  <a:pt x="16902" y="92154"/>
                  <a:pt x="18411" y="98190"/>
                </a:cubicBezTo>
                <a:cubicBezTo>
                  <a:pt x="19980" y="104466"/>
                  <a:pt x="22501" y="110464"/>
                  <a:pt x="24547" y="116601"/>
                </a:cubicBezTo>
                <a:cubicBezTo>
                  <a:pt x="27911" y="126693"/>
                  <a:pt x="31841" y="136769"/>
                  <a:pt x="33753" y="147286"/>
                </a:cubicBezTo>
                <a:cubicBezTo>
                  <a:pt x="35047" y="154402"/>
                  <a:pt x="35403" y="161673"/>
                  <a:pt x="36821" y="168765"/>
                </a:cubicBezTo>
                <a:cubicBezTo>
                  <a:pt x="37455" y="171937"/>
                  <a:pt x="39001" y="174860"/>
                  <a:pt x="39890" y="177970"/>
                </a:cubicBezTo>
                <a:cubicBezTo>
                  <a:pt x="47596" y="204940"/>
                  <a:pt x="38669" y="177379"/>
                  <a:pt x="46027" y="199449"/>
                </a:cubicBezTo>
                <a:cubicBezTo>
                  <a:pt x="47050" y="235248"/>
                  <a:pt x="48357" y="271039"/>
                  <a:pt x="49095" y="306845"/>
                </a:cubicBezTo>
                <a:cubicBezTo>
                  <a:pt x="50402" y="370255"/>
                  <a:pt x="50213" y="433697"/>
                  <a:pt x="52164" y="497090"/>
                </a:cubicBezTo>
                <a:cubicBezTo>
                  <a:pt x="52263" y="500323"/>
                  <a:pt x="53786" y="503402"/>
                  <a:pt x="55232" y="506295"/>
                </a:cubicBezTo>
                <a:cubicBezTo>
                  <a:pt x="56881" y="509593"/>
                  <a:pt x="59323" y="512432"/>
                  <a:pt x="61369" y="515500"/>
                </a:cubicBezTo>
                <a:cubicBezTo>
                  <a:pt x="63415" y="521637"/>
                  <a:pt x="66862" y="527474"/>
                  <a:pt x="67506" y="533911"/>
                </a:cubicBezTo>
                <a:cubicBezTo>
                  <a:pt x="69613" y="554981"/>
                  <a:pt x="63893" y="563210"/>
                  <a:pt x="79780" y="573801"/>
                </a:cubicBezTo>
                <a:cubicBezTo>
                  <a:pt x="82471" y="575595"/>
                  <a:pt x="85917" y="575847"/>
                  <a:pt x="88985" y="576870"/>
                </a:cubicBezTo>
                <a:cubicBezTo>
                  <a:pt x="93076" y="583007"/>
                  <a:pt x="94262" y="592948"/>
                  <a:pt x="101259" y="595280"/>
                </a:cubicBezTo>
                <a:cubicBezTo>
                  <a:pt x="121042" y="601874"/>
                  <a:pt x="115096" y="596842"/>
                  <a:pt x="122738" y="60448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ihandform 50"/>
          <p:cNvSpPr/>
          <p:nvPr/>
        </p:nvSpPr>
        <p:spPr>
          <a:xfrm>
            <a:off x="3963960" y="3383672"/>
            <a:ext cx="464024" cy="389564"/>
          </a:xfrm>
          <a:custGeom>
            <a:avLst/>
            <a:gdLst>
              <a:gd name="connsiteX0" fmla="*/ 464024 w 464024"/>
              <a:gd name="connsiteY0" fmla="*/ 382137 h 389564"/>
              <a:gd name="connsiteX1" fmla="*/ 341194 w 464024"/>
              <a:gd name="connsiteY1" fmla="*/ 348018 h 389564"/>
              <a:gd name="connsiteX2" fmla="*/ 334370 w 464024"/>
              <a:gd name="connsiteY2" fmla="*/ 327546 h 389564"/>
              <a:gd name="connsiteX3" fmla="*/ 327546 w 464024"/>
              <a:gd name="connsiteY3" fmla="*/ 279779 h 389564"/>
              <a:gd name="connsiteX4" fmla="*/ 313898 w 464024"/>
              <a:gd name="connsiteY4" fmla="*/ 232012 h 389564"/>
              <a:gd name="connsiteX5" fmla="*/ 334370 w 464024"/>
              <a:gd name="connsiteY5" fmla="*/ 102358 h 389564"/>
              <a:gd name="connsiteX6" fmla="*/ 341194 w 464024"/>
              <a:gd name="connsiteY6" fmla="*/ 81887 h 389564"/>
              <a:gd name="connsiteX7" fmla="*/ 348018 w 464024"/>
              <a:gd name="connsiteY7" fmla="*/ 61415 h 389564"/>
              <a:gd name="connsiteX8" fmla="*/ 341194 w 464024"/>
              <a:gd name="connsiteY8" fmla="*/ 6824 h 389564"/>
              <a:gd name="connsiteX9" fmla="*/ 320722 w 464024"/>
              <a:gd name="connsiteY9" fmla="*/ 0 h 389564"/>
              <a:gd name="connsiteX10" fmla="*/ 272955 w 464024"/>
              <a:gd name="connsiteY10" fmla="*/ 6824 h 389564"/>
              <a:gd name="connsiteX11" fmla="*/ 252484 w 464024"/>
              <a:gd name="connsiteY11" fmla="*/ 13648 h 389564"/>
              <a:gd name="connsiteX12" fmla="*/ 238836 w 464024"/>
              <a:gd name="connsiteY12" fmla="*/ 40943 h 389564"/>
              <a:gd name="connsiteX13" fmla="*/ 225188 w 464024"/>
              <a:gd name="connsiteY13" fmla="*/ 61415 h 389564"/>
              <a:gd name="connsiteX14" fmla="*/ 225188 w 464024"/>
              <a:gd name="connsiteY14" fmla="*/ 266131 h 389564"/>
              <a:gd name="connsiteX15" fmla="*/ 211540 w 464024"/>
              <a:gd name="connsiteY15" fmla="*/ 307075 h 389564"/>
              <a:gd name="connsiteX16" fmla="*/ 170597 w 464024"/>
              <a:gd name="connsiteY16" fmla="*/ 341194 h 389564"/>
              <a:gd name="connsiteX17" fmla="*/ 129654 w 464024"/>
              <a:gd name="connsiteY17" fmla="*/ 354842 h 389564"/>
              <a:gd name="connsiteX18" fmla="*/ 68239 w 464024"/>
              <a:gd name="connsiteY18" fmla="*/ 382137 h 389564"/>
              <a:gd name="connsiteX19" fmla="*/ 40943 w 464024"/>
              <a:gd name="connsiteY19" fmla="*/ 388961 h 389564"/>
              <a:gd name="connsiteX20" fmla="*/ 0 w 464024"/>
              <a:gd name="connsiteY20" fmla="*/ 388961 h 389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4024" h="389564">
                <a:moveTo>
                  <a:pt x="464024" y="382137"/>
                </a:moveTo>
                <a:cubicBezTo>
                  <a:pt x="328923" y="374190"/>
                  <a:pt x="359769" y="413030"/>
                  <a:pt x="341194" y="348018"/>
                </a:cubicBezTo>
                <a:cubicBezTo>
                  <a:pt x="339218" y="341102"/>
                  <a:pt x="336645" y="334370"/>
                  <a:pt x="334370" y="327546"/>
                </a:cubicBezTo>
                <a:cubicBezTo>
                  <a:pt x="332095" y="311624"/>
                  <a:pt x="330423" y="295604"/>
                  <a:pt x="327546" y="279779"/>
                </a:cubicBezTo>
                <a:cubicBezTo>
                  <a:pt x="324119" y="260930"/>
                  <a:pt x="319744" y="249551"/>
                  <a:pt x="313898" y="232012"/>
                </a:cubicBezTo>
                <a:cubicBezTo>
                  <a:pt x="321825" y="128959"/>
                  <a:pt x="311343" y="171436"/>
                  <a:pt x="334370" y="102358"/>
                </a:cubicBezTo>
                <a:lnTo>
                  <a:pt x="341194" y="81887"/>
                </a:lnTo>
                <a:lnTo>
                  <a:pt x="348018" y="61415"/>
                </a:lnTo>
                <a:cubicBezTo>
                  <a:pt x="345743" y="43218"/>
                  <a:pt x="348642" y="23582"/>
                  <a:pt x="341194" y="6824"/>
                </a:cubicBezTo>
                <a:cubicBezTo>
                  <a:pt x="338273" y="251"/>
                  <a:pt x="327915" y="0"/>
                  <a:pt x="320722" y="0"/>
                </a:cubicBezTo>
                <a:cubicBezTo>
                  <a:pt x="304638" y="0"/>
                  <a:pt x="288877" y="4549"/>
                  <a:pt x="272955" y="6824"/>
                </a:cubicBezTo>
                <a:cubicBezTo>
                  <a:pt x="266131" y="9099"/>
                  <a:pt x="257570" y="8562"/>
                  <a:pt x="252484" y="13648"/>
                </a:cubicBezTo>
                <a:cubicBezTo>
                  <a:pt x="245291" y="20841"/>
                  <a:pt x="243883" y="32111"/>
                  <a:pt x="238836" y="40943"/>
                </a:cubicBezTo>
                <a:cubicBezTo>
                  <a:pt x="234767" y="48064"/>
                  <a:pt x="229737" y="54591"/>
                  <a:pt x="225188" y="61415"/>
                </a:cubicBezTo>
                <a:cubicBezTo>
                  <a:pt x="230098" y="144891"/>
                  <a:pt x="237781" y="186374"/>
                  <a:pt x="225188" y="266131"/>
                </a:cubicBezTo>
                <a:cubicBezTo>
                  <a:pt x="222944" y="280341"/>
                  <a:pt x="221713" y="296902"/>
                  <a:pt x="211540" y="307075"/>
                </a:cubicBezTo>
                <a:cubicBezTo>
                  <a:pt x="198684" y="319931"/>
                  <a:pt x="187698" y="333593"/>
                  <a:pt x="170597" y="341194"/>
                </a:cubicBezTo>
                <a:cubicBezTo>
                  <a:pt x="157451" y="347037"/>
                  <a:pt x="141624" y="346862"/>
                  <a:pt x="129654" y="354842"/>
                </a:cubicBezTo>
                <a:cubicBezTo>
                  <a:pt x="102767" y="372767"/>
                  <a:pt x="107220" y="372392"/>
                  <a:pt x="68239" y="382137"/>
                </a:cubicBezTo>
                <a:cubicBezTo>
                  <a:pt x="59140" y="384412"/>
                  <a:pt x="50275" y="388028"/>
                  <a:pt x="40943" y="388961"/>
                </a:cubicBezTo>
                <a:cubicBezTo>
                  <a:pt x="27363" y="390319"/>
                  <a:pt x="13648" y="388961"/>
                  <a:pt x="0" y="38896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ihandform 94"/>
          <p:cNvSpPr/>
          <p:nvPr/>
        </p:nvSpPr>
        <p:spPr>
          <a:xfrm>
            <a:off x="4780495" y="3818944"/>
            <a:ext cx="71484" cy="449971"/>
          </a:xfrm>
          <a:custGeom>
            <a:avLst/>
            <a:gdLst>
              <a:gd name="connsiteX0" fmla="*/ 0 w 71484"/>
              <a:gd name="connsiteY0" fmla="*/ 0 h 449971"/>
              <a:gd name="connsiteX1" fmla="*/ 14893 w 71484"/>
              <a:gd name="connsiteY1" fmla="*/ 2979 h 449971"/>
              <a:gd name="connsiteX2" fmla="*/ 29785 w 71484"/>
              <a:gd name="connsiteY2" fmla="*/ 17871 h 449971"/>
              <a:gd name="connsiteX3" fmla="*/ 32764 w 71484"/>
              <a:gd name="connsiteY3" fmla="*/ 26807 h 449971"/>
              <a:gd name="connsiteX4" fmla="*/ 41699 w 71484"/>
              <a:gd name="connsiteY4" fmla="*/ 68506 h 449971"/>
              <a:gd name="connsiteX5" fmla="*/ 50635 w 71484"/>
              <a:gd name="connsiteY5" fmla="*/ 77441 h 449971"/>
              <a:gd name="connsiteX6" fmla="*/ 59570 w 71484"/>
              <a:gd name="connsiteY6" fmla="*/ 107226 h 449971"/>
              <a:gd name="connsiteX7" fmla="*/ 65527 w 71484"/>
              <a:gd name="connsiteY7" fmla="*/ 208495 h 449971"/>
              <a:gd name="connsiteX8" fmla="*/ 71484 w 71484"/>
              <a:gd name="connsiteY8" fmla="*/ 279979 h 449971"/>
              <a:gd name="connsiteX9" fmla="*/ 68506 w 71484"/>
              <a:gd name="connsiteY9" fmla="*/ 384227 h 449971"/>
              <a:gd name="connsiteX10" fmla="*/ 65527 w 71484"/>
              <a:gd name="connsiteY10" fmla="*/ 393162 h 449971"/>
              <a:gd name="connsiteX11" fmla="*/ 62549 w 71484"/>
              <a:gd name="connsiteY11" fmla="*/ 408055 h 449971"/>
              <a:gd name="connsiteX12" fmla="*/ 59570 w 71484"/>
              <a:gd name="connsiteY12" fmla="*/ 416990 h 449971"/>
              <a:gd name="connsiteX13" fmla="*/ 53613 w 71484"/>
              <a:gd name="connsiteY13" fmla="*/ 440818 h 449971"/>
              <a:gd name="connsiteX14" fmla="*/ 35742 w 71484"/>
              <a:gd name="connsiteY14" fmla="*/ 449754 h 449971"/>
              <a:gd name="connsiteX15" fmla="*/ 26807 w 71484"/>
              <a:gd name="connsiteY15" fmla="*/ 449754 h 449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1484" h="449971">
                <a:moveTo>
                  <a:pt x="0" y="0"/>
                </a:moveTo>
                <a:cubicBezTo>
                  <a:pt x="4964" y="993"/>
                  <a:pt x="10153" y="1201"/>
                  <a:pt x="14893" y="2979"/>
                </a:cubicBezTo>
                <a:cubicBezTo>
                  <a:pt x="22224" y="5728"/>
                  <a:pt x="26425" y="11151"/>
                  <a:pt x="29785" y="17871"/>
                </a:cubicBezTo>
                <a:cubicBezTo>
                  <a:pt x="31189" y="20679"/>
                  <a:pt x="31771" y="23828"/>
                  <a:pt x="32764" y="26807"/>
                </a:cubicBezTo>
                <a:cubicBezTo>
                  <a:pt x="33430" y="32133"/>
                  <a:pt x="35636" y="62443"/>
                  <a:pt x="41699" y="68506"/>
                </a:cubicBezTo>
                <a:lnTo>
                  <a:pt x="50635" y="77441"/>
                </a:lnTo>
                <a:cubicBezTo>
                  <a:pt x="57886" y="99195"/>
                  <a:pt x="55069" y="89220"/>
                  <a:pt x="59570" y="107226"/>
                </a:cubicBezTo>
                <a:cubicBezTo>
                  <a:pt x="65649" y="180165"/>
                  <a:pt x="59658" y="102847"/>
                  <a:pt x="65527" y="208495"/>
                </a:cubicBezTo>
                <a:cubicBezTo>
                  <a:pt x="67371" y="241679"/>
                  <a:pt x="68442" y="249551"/>
                  <a:pt x="71484" y="279979"/>
                </a:cubicBezTo>
                <a:cubicBezTo>
                  <a:pt x="70491" y="314728"/>
                  <a:pt x="70333" y="349512"/>
                  <a:pt x="68506" y="384227"/>
                </a:cubicBezTo>
                <a:cubicBezTo>
                  <a:pt x="68341" y="387362"/>
                  <a:pt x="66288" y="390116"/>
                  <a:pt x="65527" y="393162"/>
                </a:cubicBezTo>
                <a:cubicBezTo>
                  <a:pt x="64299" y="398073"/>
                  <a:pt x="63777" y="403144"/>
                  <a:pt x="62549" y="408055"/>
                </a:cubicBezTo>
                <a:cubicBezTo>
                  <a:pt x="61788" y="411101"/>
                  <a:pt x="60396" y="413961"/>
                  <a:pt x="59570" y="416990"/>
                </a:cubicBezTo>
                <a:cubicBezTo>
                  <a:pt x="57416" y="424889"/>
                  <a:pt x="60425" y="436276"/>
                  <a:pt x="53613" y="440818"/>
                </a:cubicBezTo>
                <a:cubicBezTo>
                  <a:pt x="46752" y="445392"/>
                  <a:pt x="43963" y="448384"/>
                  <a:pt x="35742" y="449754"/>
                </a:cubicBezTo>
                <a:cubicBezTo>
                  <a:pt x="32804" y="450244"/>
                  <a:pt x="29785" y="449754"/>
                  <a:pt x="26807" y="44975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hteck 90"/>
          <p:cNvSpPr/>
          <p:nvPr/>
        </p:nvSpPr>
        <p:spPr>
          <a:xfrm>
            <a:off x="4366557" y="4224865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ihandform 51"/>
          <p:cNvSpPr/>
          <p:nvPr/>
        </p:nvSpPr>
        <p:spPr>
          <a:xfrm>
            <a:off x="4770070" y="3718708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hteck 54"/>
          <p:cNvSpPr/>
          <p:nvPr/>
        </p:nvSpPr>
        <p:spPr>
          <a:xfrm>
            <a:off x="4356024" y="3707708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hteck 52"/>
          <p:cNvSpPr/>
          <p:nvPr/>
        </p:nvSpPr>
        <p:spPr>
          <a:xfrm>
            <a:off x="5227270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feld 105"/>
          <p:cNvSpPr txBox="1"/>
          <p:nvPr/>
        </p:nvSpPr>
        <p:spPr>
          <a:xfrm>
            <a:off x="4302475" y="4260403"/>
            <a:ext cx="569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RTM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Freihandform 56"/>
          <p:cNvSpPr/>
          <p:nvPr/>
        </p:nvSpPr>
        <p:spPr>
          <a:xfrm>
            <a:off x="7688224" y="3708659"/>
            <a:ext cx="457200" cy="423080"/>
          </a:xfrm>
          <a:custGeom>
            <a:avLst/>
            <a:gdLst>
              <a:gd name="connsiteX0" fmla="*/ 0 w 457200"/>
              <a:gd name="connsiteY0" fmla="*/ 40943 h 423080"/>
              <a:gd name="connsiteX1" fmla="*/ 47767 w 457200"/>
              <a:gd name="connsiteY1" fmla="*/ 47767 h 423080"/>
              <a:gd name="connsiteX2" fmla="*/ 61414 w 457200"/>
              <a:gd name="connsiteY2" fmla="*/ 68239 h 423080"/>
              <a:gd name="connsiteX3" fmla="*/ 81886 w 457200"/>
              <a:gd name="connsiteY3" fmla="*/ 88710 h 423080"/>
              <a:gd name="connsiteX4" fmla="*/ 102358 w 457200"/>
              <a:gd name="connsiteY4" fmla="*/ 136478 h 423080"/>
              <a:gd name="connsiteX5" fmla="*/ 109182 w 457200"/>
              <a:gd name="connsiteY5" fmla="*/ 163773 h 423080"/>
              <a:gd name="connsiteX6" fmla="*/ 122829 w 457200"/>
              <a:gd name="connsiteY6" fmla="*/ 184245 h 423080"/>
              <a:gd name="connsiteX7" fmla="*/ 143301 w 457200"/>
              <a:gd name="connsiteY7" fmla="*/ 272955 h 423080"/>
              <a:gd name="connsiteX8" fmla="*/ 150125 w 457200"/>
              <a:gd name="connsiteY8" fmla="*/ 293427 h 423080"/>
              <a:gd name="connsiteX9" fmla="*/ 163773 w 457200"/>
              <a:gd name="connsiteY9" fmla="*/ 313898 h 423080"/>
              <a:gd name="connsiteX10" fmla="*/ 177420 w 457200"/>
              <a:gd name="connsiteY10" fmla="*/ 375313 h 423080"/>
              <a:gd name="connsiteX11" fmla="*/ 191068 w 457200"/>
              <a:gd name="connsiteY11" fmla="*/ 395785 h 423080"/>
              <a:gd name="connsiteX12" fmla="*/ 232011 w 457200"/>
              <a:gd name="connsiteY12" fmla="*/ 416257 h 423080"/>
              <a:gd name="connsiteX13" fmla="*/ 259307 w 457200"/>
              <a:gd name="connsiteY13" fmla="*/ 423080 h 423080"/>
              <a:gd name="connsiteX14" fmla="*/ 300250 w 457200"/>
              <a:gd name="connsiteY14" fmla="*/ 402609 h 423080"/>
              <a:gd name="connsiteX15" fmla="*/ 313898 w 457200"/>
              <a:gd name="connsiteY15" fmla="*/ 375313 h 423080"/>
              <a:gd name="connsiteX16" fmla="*/ 293426 w 457200"/>
              <a:gd name="connsiteY16" fmla="*/ 232012 h 423080"/>
              <a:gd name="connsiteX17" fmla="*/ 272955 w 457200"/>
              <a:gd name="connsiteY17" fmla="*/ 218364 h 423080"/>
              <a:gd name="connsiteX18" fmla="*/ 259307 w 457200"/>
              <a:gd name="connsiteY18" fmla="*/ 197892 h 423080"/>
              <a:gd name="connsiteX19" fmla="*/ 259307 w 457200"/>
              <a:gd name="connsiteY19" fmla="*/ 143301 h 423080"/>
              <a:gd name="connsiteX20" fmla="*/ 279779 w 457200"/>
              <a:gd name="connsiteY20" fmla="*/ 136478 h 423080"/>
              <a:gd name="connsiteX21" fmla="*/ 266131 w 457200"/>
              <a:gd name="connsiteY21" fmla="*/ 88710 h 423080"/>
              <a:gd name="connsiteX22" fmla="*/ 232011 w 457200"/>
              <a:gd name="connsiteY22" fmla="*/ 68239 h 423080"/>
              <a:gd name="connsiteX23" fmla="*/ 170597 w 457200"/>
              <a:gd name="connsiteY23" fmla="*/ 20472 h 423080"/>
              <a:gd name="connsiteX24" fmla="*/ 136477 w 457200"/>
              <a:gd name="connsiteY24" fmla="*/ 6824 h 423080"/>
              <a:gd name="connsiteX25" fmla="*/ 116005 w 457200"/>
              <a:gd name="connsiteY25" fmla="*/ 0 h 423080"/>
              <a:gd name="connsiteX26" fmla="*/ 218364 w 457200"/>
              <a:gd name="connsiteY26" fmla="*/ 6824 h 423080"/>
              <a:gd name="connsiteX27" fmla="*/ 259307 w 457200"/>
              <a:gd name="connsiteY27" fmla="*/ 13648 h 423080"/>
              <a:gd name="connsiteX28" fmla="*/ 293426 w 457200"/>
              <a:gd name="connsiteY28" fmla="*/ 20472 h 423080"/>
              <a:gd name="connsiteX29" fmla="*/ 320722 w 457200"/>
              <a:gd name="connsiteY29" fmla="*/ 61415 h 423080"/>
              <a:gd name="connsiteX30" fmla="*/ 361665 w 457200"/>
              <a:gd name="connsiteY30" fmla="*/ 75063 h 423080"/>
              <a:gd name="connsiteX31" fmla="*/ 450376 w 457200"/>
              <a:gd name="connsiteY31" fmla="*/ 61415 h 423080"/>
              <a:gd name="connsiteX32" fmla="*/ 457200 w 457200"/>
              <a:gd name="connsiteY32" fmla="*/ 54591 h 4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57200" h="423080">
                <a:moveTo>
                  <a:pt x="0" y="40943"/>
                </a:moveTo>
                <a:cubicBezTo>
                  <a:pt x="15922" y="43218"/>
                  <a:pt x="33069" y="41234"/>
                  <a:pt x="47767" y="47767"/>
                </a:cubicBezTo>
                <a:cubicBezTo>
                  <a:pt x="55261" y="51098"/>
                  <a:pt x="56164" y="61939"/>
                  <a:pt x="61414" y="68239"/>
                </a:cubicBezTo>
                <a:cubicBezTo>
                  <a:pt x="67592" y="75653"/>
                  <a:pt x="75062" y="81886"/>
                  <a:pt x="81886" y="88710"/>
                </a:cubicBezTo>
                <a:cubicBezTo>
                  <a:pt x="94018" y="112974"/>
                  <a:pt x="95664" y="113049"/>
                  <a:pt x="102358" y="136478"/>
                </a:cubicBezTo>
                <a:cubicBezTo>
                  <a:pt x="104934" y="145496"/>
                  <a:pt x="105488" y="155153"/>
                  <a:pt x="109182" y="163773"/>
                </a:cubicBezTo>
                <a:cubicBezTo>
                  <a:pt x="112413" y="171311"/>
                  <a:pt x="118280" y="177421"/>
                  <a:pt x="122829" y="184245"/>
                </a:cubicBezTo>
                <a:cubicBezTo>
                  <a:pt x="128242" y="211311"/>
                  <a:pt x="135070" y="248263"/>
                  <a:pt x="143301" y="272955"/>
                </a:cubicBezTo>
                <a:cubicBezTo>
                  <a:pt x="145576" y="279779"/>
                  <a:pt x="146908" y="286993"/>
                  <a:pt x="150125" y="293427"/>
                </a:cubicBezTo>
                <a:cubicBezTo>
                  <a:pt x="153793" y="300762"/>
                  <a:pt x="159224" y="307074"/>
                  <a:pt x="163773" y="313898"/>
                </a:cubicBezTo>
                <a:cubicBezTo>
                  <a:pt x="164986" y="319964"/>
                  <a:pt x="173808" y="366885"/>
                  <a:pt x="177420" y="375313"/>
                </a:cubicBezTo>
                <a:cubicBezTo>
                  <a:pt x="180651" y="382851"/>
                  <a:pt x="185269" y="389986"/>
                  <a:pt x="191068" y="395785"/>
                </a:cubicBezTo>
                <a:cubicBezTo>
                  <a:pt x="203030" y="407747"/>
                  <a:pt x="216472" y="411818"/>
                  <a:pt x="232011" y="416257"/>
                </a:cubicBezTo>
                <a:cubicBezTo>
                  <a:pt x="241029" y="418833"/>
                  <a:pt x="250208" y="420806"/>
                  <a:pt x="259307" y="423080"/>
                </a:cubicBezTo>
                <a:cubicBezTo>
                  <a:pt x="273281" y="418423"/>
                  <a:pt x="290073" y="414822"/>
                  <a:pt x="300250" y="402609"/>
                </a:cubicBezTo>
                <a:cubicBezTo>
                  <a:pt x="306762" y="394794"/>
                  <a:pt x="309349" y="384412"/>
                  <a:pt x="313898" y="375313"/>
                </a:cubicBezTo>
                <a:cubicBezTo>
                  <a:pt x="311971" y="340622"/>
                  <a:pt x="328751" y="267337"/>
                  <a:pt x="293426" y="232012"/>
                </a:cubicBezTo>
                <a:cubicBezTo>
                  <a:pt x="287627" y="226213"/>
                  <a:pt x="279779" y="222913"/>
                  <a:pt x="272955" y="218364"/>
                </a:cubicBezTo>
                <a:cubicBezTo>
                  <a:pt x="268406" y="211540"/>
                  <a:pt x="262975" y="205228"/>
                  <a:pt x="259307" y="197892"/>
                </a:cubicBezTo>
                <a:cubicBezTo>
                  <a:pt x="250924" y="181127"/>
                  <a:pt x="247671" y="160755"/>
                  <a:pt x="259307" y="143301"/>
                </a:cubicBezTo>
                <a:cubicBezTo>
                  <a:pt x="263297" y="137316"/>
                  <a:pt x="272955" y="138752"/>
                  <a:pt x="279779" y="136478"/>
                </a:cubicBezTo>
                <a:cubicBezTo>
                  <a:pt x="275230" y="120555"/>
                  <a:pt x="275628" y="102276"/>
                  <a:pt x="266131" y="88710"/>
                </a:cubicBezTo>
                <a:cubicBezTo>
                  <a:pt x="258525" y="77844"/>
                  <a:pt x="242804" y="75948"/>
                  <a:pt x="232011" y="68239"/>
                </a:cubicBezTo>
                <a:cubicBezTo>
                  <a:pt x="210907" y="53165"/>
                  <a:pt x="194677" y="30104"/>
                  <a:pt x="170597" y="20472"/>
                </a:cubicBezTo>
                <a:cubicBezTo>
                  <a:pt x="159224" y="15923"/>
                  <a:pt x="147947" y="11125"/>
                  <a:pt x="136477" y="6824"/>
                </a:cubicBezTo>
                <a:cubicBezTo>
                  <a:pt x="129742" y="4298"/>
                  <a:pt x="108812" y="0"/>
                  <a:pt x="116005" y="0"/>
                </a:cubicBezTo>
                <a:cubicBezTo>
                  <a:pt x="150200" y="0"/>
                  <a:pt x="184244" y="4549"/>
                  <a:pt x="218364" y="6824"/>
                </a:cubicBezTo>
                <a:lnTo>
                  <a:pt x="259307" y="13648"/>
                </a:lnTo>
                <a:cubicBezTo>
                  <a:pt x="270718" y="15723"/>
                  <a:pt x="284271" y="13351"/>
                  <a:pt x="293426" y="20472"/>
                </a:cubicBezTo>
                <a:cubicBezTo>
                  <a:pt x="306373" y="30542"/>
                  <a:pt x="305161" y="56228"/>
                  <a:pt x="320722" y="61415"/>
                </a:cubicBezTo>
                <a:lnTo>
                  <a:pt x="361665" y="75063"/>
                </a:lnTo>
                <a:cubicBezTo>
                  <a:pt x="381236" y="73106"/>
                  <a:pt x="425783" y="73711"/>
                  <a:pt x="450376" y="61415"/>
                </a:cubicBezTo>
                <a:cubicBezTo>
                  <a:pt x="453253" y="59976"/>
                  <a:pt x="454925" y="56866"/>
                  <a:pt x="457200" y="5459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hteck 58"/>
          <p:cNvSpPr/>
          <p:nvPr/>
        </p:nvSpPr>
        <p:spPr>
          <a:xfrm>
            <a:off x="7184168" y="3707708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hteck 59"/>
          <p:cNvSpPr/>
          <p:nvPr/>
        </p:nvSpPr>
        <p:spPr>
          <a:xfrm>
            <a:off x="8127446" y="3707708"/>
            <a:ext cx="432000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feld 116"/>
          <p:cNvSpPr txBox="1"/>
          <p:nvPr/>
        </p:nvSpPr>
        <p:spPr>
          <a:xfrm>
            <a:off x="8077921" y="4358317"/>
            <a:ext cx="569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RTM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250879" y="4062853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feld 119"/>
          <p:cNvSpPr txBox="1"/>
          <p:nvPr/>
        </p:nvSpPr>
        <p:spPr>
          <a:xfrm>
            <a:off x="8538144" y="4215687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Gerade Verbindung mit Pfeil 121"/>
          <p:cNvCxnSpPr/>
          <p:nvPr/>
        </p:nvCxnSpPr>
        <p:spPr>
          <a:xfrm>
            <a:off x="1507968" y="2096076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mit Pfeil 122"/>
          <p:cNvCxnSpPr/>
          <p:nvPr/>
        </p:nvCxnSpPr>
        <p:spPr>
          <a:xfrm>
            <a:off x="1507968" y="3062299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>
            <a:off x="4644008" y="2092186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/>
          <p:nvPr/>
        </p:nvCxnSpPr>
        <p:spPr>
          <a:xfrm>
            <a:off x="4644008" y="3058409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/>
          <p:cNvCxnSpPr/>
          <p:nvPr/>
        </p:nvCxnSpPr>
        <p:spPr>
          <a:xfrm>
            <a:off x="7488696" y="2092186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 Verbindung mit Pfeil 126"/>
          <p:cNvCxnSpPr/>
          <p:nvPr/>
        </p:nvCxnSpPr>
        <p:spPr>
          <a:xfrm>
            <a:off x="7488696" y="3058409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/>
          <p:cNvCxnSpPr/>
          <p:nvPr/>
        </p:nvCxnSpPr>
        <p:spPr>
          <a:xfrm>
            <a:off x="1507968" y="4688364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/>
          <p:nvPr/>
        </p:nvCxnSpPr>
        <p:spPr>
          <a:xfrm>
            <a:off x="4644008" y="4684474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7488696" y="4684474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feld 130"/>
          <p:cNvSpPr txBox="1"/>
          <p:nvPr/>
        </p:nvSpPr>
        <p:spPr>
          <a:xfrm>
            <a:off x="284819" y="1948170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Pre-mRNA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feld 131"/>
          <p:cNvSpPr txBox="1"/>
          <p:nvPr/>
        </p:nvSpPr>
        <p:spPr>
          <a:xfrm>
            <a:off x="3275856" y="1948170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Pre-mRNA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6039364" y="1948170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Pre-mRNA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Rechteck 133"/>
          <p:cNvSpPr/>
          <p:nvPr/>
        </p:nvSpPr>
        <p:spPr>
          <a:xfrm>
            <a:off x="3432309" y="75962"/>
            <a:ext cx="2470348" cy="5760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5" name="Rechteck 134"/>
          <p:cNvSpPr/>
          <p:nvPr/>
        </p:nvSpPr>
        <p:spPr>
          <a:xfrm>
            <a:off x="1334643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hteck 135"/>
          <p:cNvSpPr/>
          <p:nvPr/>
        </p:nvSpPr>
        <p:spPr>
          <a:xfrm>
            <a:off x="902643" y="5391453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hteck 136"/>
          <p:cNvSpPr/>
          <p:nvPr/>
        </p:nvSpPr>
        <p:spPr>
          <a:xfrm>
            <a:off x="1830315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hteck 137"/>
          <p:cNvSpPr/>
          <p:nvPr/>
        </p:nvSpPr>
        <p:spPr>
          <a:xfrm>
            <a:off x="4337699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hteck 138"/>
          <p:cNvSpPr/>
          <p:nvPr/>
        </p:nvSpPr>
        <p:spPr>
          <a:xfrm>
            <a:off x="3905699" y="5391453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hteck 139"/>
          <p:cNvSpPr/>
          <p:nvPr/>
        </p:nvSpPr>
        <p:spPr>
          <a:xfrm>
            <a:off x="4833371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hteck 140"/>
          <p:cNvSpPr/>
          <p:nvPr/>
        </p:nvSpPr>
        <p:spPr>
          <a:xfrm>
            <a:off x="7263519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hteck 141"/>
          <p:cNvSpPr/>
          <p:nvPr/>
        </p:nvSpPr>
        <p:spPr>
          <a:xfrm>
            <a:off x="6831519" y="5391453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hteck 142"/>
          <p:cNvSpPr/>
          <p:nvPr/>
        </p:nvSpPr>
        <p:spPr>
          <a:xfrm>
            <a:off x="7759191" y="5391453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feld 143"/>
          <p:cNvSpPr txBox="1"/>
          <p:nvPr/>
        </p:nvSpPr>
        <p:spPr>
          <a:xfrm>
            <a:off x="1586671" y="4755314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/>
          </a:p>
        </p:txBody>
      </p:sp>
      <p:sp>
        <p:nvSpPr>
          <p:cNvPr id="145" name="Textfeld 144"/>
          <p:cNvSpPr txBox="1"/>
          <p:nvPr/>
        </p:nvSpPr>
        <p:spPr>
          <a:xfrm>
            <a:off x="4691043" y="4755314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/>
          </a:p>
        </p:txBody>
      </p:sp>
      <p:sp>
        <p:nvSpPr>
          <p:cNvPr id="146" name="Textfeld 145"/>
          <p:cNvSpPr txBox="1"/>
          <p:nvPr/>
        </p:nvSpPr>
        <p:spPr>
          <a:xfrm>
            <a:off x="7493815" y="4755314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trans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-splicing</a:t>
            </a:r>
            <a:endParaRPr lang="en-US" sz="1600" dirty="0"/>
          </a:p>
        </p:txBody>
      </p:sp>
      <p:sp>
        <p:nvSpPr>
          <p:cNvPr id="147" name="Textfeld 146"/>
          <p:cNvSpPr txBox="1"/>
          <p:nvPr/>
        </p:nvSpPr>
        <p:spPr>
          <a:xfrm>
            <a:off x="259904" y="5271571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feld 147"/>
          <p:cNvSpPr txBox="1"/>
          <p:nvPr/>
        </p:nvSpPr>
        <p:spPr>
          <a:xfrm>
            <a:off x="3237756" y="5271571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feld 148"/>
          <p:cNvSpPr txBox="1"/>
          <p:nvPr/>
        </p:nvSpPr>
        <p:spPr>
          <a:xfrm>
            <a:off x="6171034" y="5271571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0" name="Gerade Verbindung mit Pfeil 149"/>
          <p:cNvCxnSpPr/>
          <p:nvPr/>
        </p:nvCxnSpPr>
        <p:spPr>
          <a:xfrm>
            <a:off x="1507968" y="5548570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/>
          <p:cNvSpPr txBox="1"/>
          <p:nvPr/>
        </p:nvSpPr>
        <p:spPr>
          <a:xfrm>
            <a:off x="364463" y="6028819"/>
            <a:ext cx="2971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 of wild-type protein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Gerade Verbindung mit Pfeil 152"/>
          <p:cNvCxnSpPr/>
          <p:nvPr/>
        </p:nvCxnSpPr>
        <p:spPr>
          <a:xfrm>
            <a:off x="4644008" y="5579646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mit Pfeil 154"/>
          <p:cNvCxnSpPr/>
          <p:nvPr/>
        </p:nvCxnSpPr>
        <p:spPr>
          <a:xfrm>
            <a:off x="7488696" y="5579646"/>
            <a:ext cx="0" cy="5001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feld 155"/>
          <p:cNvSpPr txBox="1"/>
          <p:nvPr/>
        </p:nvSpPr>
        <p:spPr>
          <a:xfrm>
            <a:off x="4060566" y="6443845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Textfeld 162"/>
          <p:cNvSpPr txBox="1"/>
          <p:nvPr/>
        </p:nvSpPr>
        <p:spPr>
          <a:xfrm>
            <a:off x="426795" y="4208086"/>
            <a:ext cx="569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RTM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feld 163"/>
          <p:cNvSpPr txBox="1"/>
          <p:nvPr/>
        </p:nvSpPr>
        <p:spPr>
          <a:xfrm>
            <a:off x="3949985" y="370840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feld 164"/>
          <p:cNvSpPr txBox="1"/>
          <p:nvPr/>
        </p:nvSpPr>
        <p:spPr>
          <a:xfrm>
            <a:off x="4490494" y="377536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Freihandform 173"/>
          <p:cNvSpPr/>
          <p:nvPr/>
        </p:nvSpPr>
        <p:spPr>
          <a:xfrm>
            <a:off x="8049343" y="3857941"/>
            <a:ext cx="189781" cy="497500"/>
          </a:xfrm>
          <a:custGeom>
            <a:avLst/>
            <a:gdLst>
              <a:gd name="connsiteX0" fmla="*/ 313898 w 313898"/>
              <a:gd name="connsiteY0" fmla="*/ 0 h 636544"/>
              <a:gd name="connsiteX1" fmla="*/ 286603 w 313898"/>
              <a:gd name="connsiteY1" fmla="*/ 6824 h 636544"/>
              <a:gd name="connsiteX2" fmla="*/ 266131 w 313898"/>
              <a:gd name="connsiteY2" fmla="*/ 13648 h 636544"/>
              <a:gd name="connsiteX3" fmla="*/ 177421 w 313898"/>
              <a:gd name="connsiteY3" fmla="*/ 20472 h 636544"/>
              <a:gd name="connsiteX4" fmla="*/ 143301 w 313898"/>
              <a:gd name="connsiteY4" fmla="*/ 54591 h 636544"/>
              <a:gd name="connsiteX5" fmla="*/ 122830 w 313898"/>
              <a:gd name="connsiteY5" fmla="*/ 75063 h 636544"/>
              <a:gd name="connsiteX6" fmla="*/ 95534 w 313898"/>
              <a:gd name="connsiteY6" fmla="*/ 116006 h 636544"/>
              <a:gd name="connsiteX7" fmla="*/ 75063 w 313898"/>
              <a:gd name="connsiteY7" fmla="*/ 143302 h 636544"/>
              <a:gd name="connsiteX8" fmla="*/ 61415 w 313898"/>
              <a:gd name="connsiteY8" fmla="*/ 170597 h 636544"/>
              <a:gd name="connsiteX9" fmla="*/ 34119 w 313898"/>
              <a:gd name="connsiteY9" fmla="*/ 211540 h 636544"/>
              <a:gd name="connsiteX10" fmla="*/ 6824 w 313898"/>
              <a:gd name="connsiteY10" fmla="*/ 272955 h 636544"/>
              <a:gd name="connsiteX11" fmla="*/ 0 w 313898"/>
              <a:gd name="connsiteY11" fmla="*/ 293427 h 636544"/>
              <a:gd name="connsiteX12" fmla="*/ 6824 w 313898"/>
              <a:gd name="connsiteY12" fmla="*/ 607326 h 636544"/>
              <a:gd name="connsiteX13" fmla="*/ 47767 w 313898"/>
              <a:gd name="connsiteY13" fmla="*/ 634621 h 636544"/>
              <a:gd name="connsiteX14" fmla="*/ 197893 w 313898"/>
              <a:gd name="connsiteY14" fmla="*/ 634621 h 63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98" h="636544">
                <a:moveTo>
                  <a:pt x="313898" y="0"/>
                </a:moveTo>
                <a:cubicBezTo>
                  <a:pt x="304800" y="2275"/>
                  <a:pt x="295621" y="4248"/>
                  <a:pt x="286603" y="6824"/>
                </a:cubicBezTo>
                <a:cubicBezTo>
                  <a:pt x="279687" y="8800"/>
                  <a:pt x="273269" y="12756"/>
                  <a:pt x="266131" y="13648"/>
                </a:cubicBezTo>
                <a:cubicBezTo>
                  <a:pt x="236703" y="17327"/>
                  <a:pt x="206991" y="18197"/>
                  <a:pt x="177421" y="20472"/>
                </a:cubicBezTo>
                <a:cubicBezTo>
                  <a:pt x="139892" y="45492"/>
                  <a:pt x="171732" y="20474"/>
                  <a:pt x="143301" y="54591"/>
                </a:cubicBezTo>
                <a:cubicBezTo>
                  <a:pt x="137123" y="62005"/>
                  <a:pt x="128755" y="67445"/>
                  <a:pt x="122830" y="75063"/>
                </a:cubicBezTo>
                <a:cubicBezTo>
                  <a:pt x="112760" y="88010"/>
                  <a:pt x="105375" y="102884"/>
                  <a:pt x="95534" y="116006"/>
                </a:cubicBezTo>
                <a:cubicBezTo>
                  <a:pt x="88710" y="125105"/>
                  <a:pt x="81091" y="133658"/>
                  <a:pt x="75063" y="143302"/>
                </a:cubicBezTo>
                <a:cubicBezTo>
                  <a:pt x="69672" y="151928"/>
                  <a:pt x="66649" y="161874"/>
                  <a:pt x="61415" y="170597"/>
                </a:cubicBezTo>
                <a:cubicBezTo>
                  <a:pt x="52976" y="184662"/>
                  <a:pt x="43217" y="197892"/>
                  <a:pt x="34119" y="211540"/>
                </a:cubicBezTo>
                <a:cubicBezTo>
                  <a:pt x="12494" y="243978"/>
                  <a:pt x="23063" y="224239"/>
                  <a:pt x="6824" y="272955"/>
                </a:cubicBezTo>
                <a:lnTo>
                  <a:pt x="0" y="293427"/>
                </a:lnTo>
                <a:cubicBezTo>
                  <a:pt x="2275" y="398060"/>
                  <a:pt x="428" y="502864"/>
                  <a:pt x="6824" y="607326"/>
                </a:cubicBezTo>
                <a:cubicBezTo>
                  <a:pt x="8114" y="628404"/>
                  <a:pt x="32596" y="634037"/>
                  <a:pt x="47767" y="634621"/>
                </a:cubicBezTo>
                <a:cubicBezTo>
                  <a:pt x="97772" y="636544"/>
                  <a:pt x="147851" y="634621"/>
                  <a:pt x="197893" y="634621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9" name="Rechteck 108"/>
          <p:cNvSpPr/>
          <p:nvPr/>
        </p:nvSpPr>
        <p:spPr>
          <a:xfrm>
            <a:off x="8144037" y="4317201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feld 181"/>
          <p:cNvSpPr txBox="1"/>
          <p:nvPr/>
        </p:nvSpPr>
        <p:spPr>
          <a:xfrm>
            <a:off x="8066559" y="3842193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feld 156"/>
          <p:cNvSpPr txBox="1"/>
          <p:nvPr/>
        </p:nvSpPr>
        <p:spPr>
          <a:xfrm>
            <a:off x="3174338" y="6028819"/>
            <a:ext cx="2971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 of wild-type protein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feld 157"/>
          <p:cNvSpPr txBox="1"/>
          <p:nvPr/>
        </p:nvSpPr>
        <p:spPr>
          <a:xfrm>
            <a:off x="6088988" y="6028819"/>
            <a:ext cx="2971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 of wild-type protein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015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Freihandform 213"/>
          <p:cNvSpPr/>
          <p:nvPr/>
        </p:nvSpPr>
        <p:spPr>
          <a:xfrm>
            <a:off x="5291201" y="5600532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Freihandform 214"/>
          <p:cNvSpPr/>
          <p:nvPr/>
        </p:nvSpPr>
        <p:spPr>
          <a:xfrm>
            <a:off x="5292943" y="5730882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6" name="Gerade Verbindung 215"/>
          <p:cNvCxnSpPr/>
          <p:nvPr/>
        </p:nvCxnSpPr>
        <p:spPr>
          <a:xfrm>
            <a:off x="5549877" y="5600532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Gerade Verbindung 216"/>
          <p:cNvCxnSpPr/>
          <p:nvPr/>
        </p:nvCxnSpPr>
        <p:spPr>
          <a:xfrm>
            <a:off x="5436959" y="5600532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Gerade Verbindung 217"/>
          <p:cNvCxnSpPr/>
          <p:nvPr/>
        </p:nvCxnSpPr>
        <p:spPr>
          <a:xfrm>
            <a:off x="5292943" y="5622352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20"/>
          <p:cNvGrpSpPr/>
          <p:nvPr/>
        </p:nvGrpSpPr>
        <p:grpSpPr>
          <a:xfrm>
            <a:off x="2267744" y="1219077"/>
            <a:ext cx="3139787" cy="276999"/>
            <a:chOff x="1979712" y="1086126"/>
            <a:chExt cx="3100273" cy="276999"/>
          </a:xfrm>
        </p:grpSpPr>
        <p:sp>
          <p:nvSpPr>
            <p:cNvPr id="6" name="Textfeld 5"/>
            <p:cNvSpPr txBox="1"/>
            <p:nvPr/>
          </p:nvSpPr>
          <p:spPr>
            <a:xfrm>
              <a:off x="4150548" y="1086126"/>
              <a:ext cx="9294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TTTTTTTT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2271956" y="1164066"/>
              <a:ext cx="1916183" cy="102987"/>
            </a:xfrm>
            <a:custGeom>
              <a:avLst/>
              <a:gdLst>
                <a:gd name="connsiteX0" fmla="*/ 0 w 1916183"/>
                <a:gd name="connsiteY0" fmla="*/ 102987 h 102987"/>
                <a:gd name="connsiteX1" fmla="*/ 15604 w 1916183"/>
                <a:gd name="connsiteY1" fmla="*/ 99866 h 102987"/>
                <a:gd name="connsiteX2" fmla="*/ 28088 w 1916183"/>
                <a:gd name="connsiteY2" fmla="*/ 93624 h 102987"/>
                <a:gd name="connsiteX3" fmla="*/ 37450 w 1916183"/>
                <a:gd name="connsiteY3" fmla="*/ 87382 h 102987"/>
                <a:gd name="connsiteX4" fmla="*/ 53054 w 1916183"/>
                <a:gd name="connsiteY4" fmla="*/ 84262 h 102987"/>
                <a:gd name="connsiteX5" fmla="*/ 65538 w 1916183"/>
                <a:gd name="connsiteY5" fmla="*/ 78020 h 102987"/>
                <a:gd name="connsiteX6" fmla="*/ 74900 w 1916183"/>
                <a:gd name="connsiteY6" fmla="*/ 71778 h 102987"/>
                <a:gd name="connsiteX7" fmla="*/ 90504 w 1916183"/>
                <a:gd name="connsiteY7" fmla="*/ 65537 h 102987"/>
                <a:gd name="connsiteX8" fmla="*/ 102987 w 1916183"/>
                <a:gd name="connsiteY8" fmla="*/ 59295 h 102987"/>
                <a:gd name="connsiteX9" fmla="*/ 127954 w 1916183"/>
                <a:gd name="connsiteY9" fmla="*/ 53053 h 102987"/>
                <a:gd name="connsiteX10" fmla="*/ 156041 w 1916183"/>
                <a:gd name="connsiteY10" fmla="*/ 46812 h 102987"/>
                <a:gd name="connsiteX11" fmla="*/ 262149 w 1916183"/>
                <a:gd name="connsiteY11" fmla="*/ 43691 h 102987"/>
                <a:gd name="connsiteX12" fmla="*/ 312082 w 1916183"/>
                <a:gd name="connsiteY12" fmla="*/ 40570 h 102987"/>
                <a:gd name="connsiteX13" fmla="*/ 430673 w 1916183"/>
                <a:gd name="connsiteY13" fmla="*/ 37449 h 102987"/>
                <a:gd name="connsiteX14" fmla="*/ 452519 w 1916183"/>
                <a:gd name="connsiteY14" fmla="*/ 34329 h 102987"/>
                <a:gd name="connsiteX15" fmla="*/ 555506 w 1916183"/>
                <a:gd name="connsiteY15" fmla="*/ 28087 h 102987"/>
                <a:gd name="connsiteX16" fmla="*/ 574231 w 1916183"/>
                <a:gd name="connsiteY16" fmla="*/ 24966 h 102987"/>
                <a:gd name="connsiteX17" fmla="*/ 614802 w 1916183"/>
                <a:gd name="connsiteY17" fmla="*/ 18724 h 102987"/>
                <a:gd name="connsiteX18" fmla="*/ 686581 w 1916183"/>
                <a:gd name="connsiteY18" fmla="*/ 15604 h 102987"/>
                <a:gd name="connsiteX19" fmla="*/ 855105 w 1916183"/>
                <a:gd name="connsiteY19" fmla="*/ 18724 h 102987"/>
                <a:gd name="connsiteX20" fmla="*/ 867588 w 1916183"/>
                <a:gd name="connsiteY20" fmla="*/ 21845 h 102987"/>
                <a:gd name="connsiteX21" fmla="*/ 901917 w 1916183"/>
                <a:gd name="connsiteY21" fmla="*/ 24966 h 102987"/>
                <a:gd name="connsiteX22" fmla="*/ 917521 w 1916183"/>
                <a:gd name="connsiteY22" fmla="*/ 28087 h 102987"/>
                <a:gd name="connsiteX23" fmla="*/ 926884 w 1916183"/>
                <a:gd name="connsiteY23" fmla="*/ 31208 h 102987"/>
                <a:gd name="connsiteX24" fmla="*/ 951850 w 1916183"/>
                <a:gd name="connsiteY24" fmla="*/ 34329 h 102987"/>
                <a:gd name="connsiteX25" fmla="*/ 964333 w 1916183"/>
                <a:gd name="connsiteY25" fmla="*/ 37449 h 102987"/>
                <a:gd name="connsiteX26" fmla="*/ 992421 w 1916183"/>
                <a:gd name="connsiteY26" fmla="*/ 40570 h 102987"/>
                <a:gd name="connsiteX27" fmla="*/ 1008025 w 1916183"/>
                <a:gd name="connsiteY27" fmla="*/ 43691 h 102987"/>
                <a:gd name="connsiteX28" fmla="*/ 1061079 w 1916183"/>
                <a:gd name="connsiteY28" fmla="*/ 46812 h 102987"/>
                <a:gd name="connsiteX29" fmla="*/ 1104770 w 1916183"/>
                <a:gd name="connsiteY29" fmla="*/ 49933 h 102987"/>
                <a:gd name="connsiteX30" fmla="*/ 1270174 w 1916183"/>
                <a:gd name="connsiteY30" fmla="*/ 49933 h 102987"/>
                <a:gd name="connsiteX31" fmla="*/ 1279536 w 1916183"/>
                <a:gd name="connsiteY31" fmla="*/ 46812 h 102987"/>
                <a:gd name="connsiteX32" fmla="*/ 1307624 w 1916183"/>
                <a:gd name="connsiteY32" fmla="*/ 43691 h 102987"/>
                <a:gd name="connsiteX33" fmla="*/ 1332590 w 1916183"/>
                <a:gd name="connsiteY33" fmla="*/ 37449 h 102987"/>
                <a:gd name="connsiteX34" fmla="*/ 1341953 w 1916183"/>
                <a:gd name="connsiteY34" fmla="*/ 34329 h 102987"/>
                <a:gd name="connsiteX35" fmla="*/ 1360677 w 1916183"/>
                <a:gd name="connsiteY35" fmla="*/ 31208 h 102987"/>
                <a:gd name="connsiteX36" fmla="*/ 1373161 w 1916183"/>
                <a:gd name="connsiteY36" fmla="*/ 24966 h 102987"/>
                <a:gd name="connsiteX37" fmla="*/ 1404369 w 1916183"/>
                <a:gd name="connsiteY37" fmla="*/ 18724 h 102987"/>
                <a:gd name="connsiteX38" fmla="*/ 1432456 w 1916183"/>
                <a:gd name="connsiteY38" fmla="*/ 6241 h 102987"/>
                <a:gd name="connsiteX39" fmla="*/ 1441819 w 1916183"/>
                <a:gd name="connsiteY39" fmla="*/ 0 h 102987"/>
                <a:gd name="connsiteX40" fmla="*/ 1460544 w 1916183"/>
                <a:gd name="connsiteY40" fmla="*/ 6241 h 102987"/>
                <a:gd name="connsiteX41" fmla="*/ 1473027 w 1916183"/>
                <a:gd name="connsiteY41" fmla="*/ 12483 h 102987"/>
                <a:gd name="connsiteX42" fmla="*/ 1488631 w 1916183"/>
                <a:gd name="connsiteY42" fmla="*/ 15604 h 102987"/>
                <a:gd name="connsiteX43" fmla="*/ 1497993 w 1916183"/>
                <a:gd name="connsiteY43" fmla="*/ 18724 h 102987"/>
                <a:gd name="connsiteX44" fmla="*/ 1510477 w 1916183"/>
                <a:gd name="connsiteY44" fmla="*/ 21845 h 102987"/>
                <a:gd name="connsiteX45" fmla="*/ 1526081 w 1916183"/>
                <a:gd name="connsiteY45" fmla="*/ 28087 h 102987"/>
                <a:gd name="connsiteX46" fmla="*/ 1563531 w 1916183"/>
                <a:gd name="connsiteY46" fmla="*/ 31208 h 102987"/>
                <a:gd name="connsiteX47" fmla="*/ 1585376 w 1916183"/>
                <a:gd name="connsiteY47" fmla="*/ 34329 h 102987"/>
                <a:gd name="connsiteX48" fmla="*/ 1760142 w 1916183"/>
                <a:gd name="connsiteY48" fmla="*/ 40570 h 102987"/>
                <a:gd name="connsiteX49" fmla="*/ 1778867 w 1916183"/>
                <a:gd name="connsiteY49" fmla="*/ 46812 h 102987"/>
                <a:gd name="connsiteX50" fmla="*/ 1856888 w 1916183"/>
                <a:gd name="connsiteY50" fmla="*/ 49933 h 102987"/>
                <a:gd name="connsiteX51" fmla="*/ 1916183 w 1916183"/>
                <a:gd name="connsiteY51" fmla="*/ 56174 h 102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916183" h="102987">
                  <a:moveTo>
                    <a:pt x="0" y="102987"/>
                  </a:moveTo>
                  <a:cubicBezTo>
                    <a:pt x="5201" y="101947"/>
                    <a:pt x="10572" y="101543"/>
                    <a:pt x="15604" y="99866"/>
                  </a:cubicBezTo>
                  <a:cubicBezTo>
                    <a:pt x="20018" y="98395"/>
                    <a:pt x="24049" y="95932"/>
                    <a:pt x="28088" y="93624"/>
                  </a:cubicBezTo>
                  <a:cubicBezTo>
                    <a:pt x="31344" y="91763"/>
                    <a:pt x="33938" y="88699"/>
                    <a:pt x="37450" y="87382"/>
                  </a:cubicBezTo>
                  <a:cubicBezTo>
                    <a:pt x="42417" y="85520"/>
                    <a:pt x="47853" y="85302"/>
                    <a:pt x="53054" y="84262"/>
                  </a:cubicBezTo>
                  <a:cubicBezTo>
                    <a:pt x="57215" y="82181"/>
                    <a:pt x="61499" y="80328"/>
                    <a:pt x="65538" y="78020"/>
                  </a:cubicBezTo>
                  <a:cubicBezTo>
                    <a:pt x="68794" y="76159"/>
                    <a:pt x="71545" y="73455"/>
                    <a:pt x="74900" y="71778"/>
                  </a:cubicBezTo>
                  <a:cubicBezTo>
                    <a:pt x="79911" y="69273"/>
                    <a:pt x="85385" y="67812"/>
                    <a:pt x="90504" y="65537"/>
                  </a:cubicBezTo>
                  <a:cubicBezTo>
                    <a:pt x="94755" y="63648"/>
                    <a:pt x="98574" y="60766"/>
                    <a:pt x="102987" y="59295"/>
                  </a:cubicBezTo>
                  <a:cubicBezTo>
                    <a:pt x="111125" y="56582"/>
                    <a:pt x="119632" y="55133"/>
                    <a:pt x="127954" y="53053"/>
                  </a:cubicBezTo>
                  <a:cubicBezTo>
                    <a:pt x="133590" y="51644"/>
                    <a:pt x="151064" y="47067"/>
                    <a:pt x="156041" y="46812"/>
                  </a:cubicBezTo>
                  <a:cubicBezTo>
                    <a:pt x="191379" y="45000"/>
                    <a:pt x="226780" y="44731"/>
                    <a:pt x="262149" y="43691"/>
                  </a:cubicBezTo>
                  <a:cubicBezTo>
                    <a:pt x="278793" y="42651"/>
                    <a:pt x="295417" y="41187"/>
                    <a:pt x="312082" y="40570"/>
                  </a:cubicBezTo>
                  <a:cubicBezTo>
                    <a:pt x="351599" y="39106"/>
                    <a:pt x="391168" y="39205"/>
                    <a:pt x="430673" y="37449"/>
                  </a:cubicBezTo>
                  <a:cubicBezTo>
                    <a:pt x="438022" y="37122"/>
                    <a:pt x="445193" y="34995"/>
                    <a:pt x="452519" y="34329"/>
                  </a:cubicBezTo>
                  <a:cubicBezTo>
                    <a:pt x="473122" y="32456"/>
                    <a:pt x="537586" y="29083"/>
                    <a:pt x="555506" y="28087"/>
                  </a:cubicBezTo>
                  <a:lnTo>
                    <a:pt x="574231" y="24966"/>
                  </a:lnTo>
                  <a:cubicBezTo>
                    <a:pt x="591894" y="21754"/>
                    <a:pt x="594320" y="20045"/>
                    <a:pt x="614802" y="18724"/>
                  </a:cubicBezTo>
                  <a:cubicBezTo>
                    <a:pt x="638701" y="17182"/>
                    <a:pt x="662655" y="16644"/>
                    <a:pt x="686581" y="15604"/>
                  </a:cubicBezTo>
                  <a:lnTo>
                    <a:pt x="855105" y="18724"/>
                  </a:lnTo>
                  <a:cubicBezTo>
                    <a:pt x="859392" y="18872"/>
                    <a:pt x="863337" y="21278"/>
                    <a:pt x="867588" y="21845"/>
                  </a:cubicBezTo>
                  <a:cubicBezTo>
                    <a:pt x="878977" y="23364"/>
                    <a:pt x="890474" y="23926"/>
                    <a:pt x="901917" y="24966"/>
                  </a:cubicBezTo>
                  <a:cubicBezTo>
                    <a:pt x="907118" y="26006"/>
                    <a:pt x="912375" y="26800"/>
                    <a:pt x="917521" y="28087"/>
                  </a:cubicBezTo>
                  <a:cubicBezTo>
                    <a:pt x="920713" y="28885"/>
                    <a:pt x="923647" y="30619"/>
                    <a:pt x="926884" y="31208"/>
                  </a:cubicBezTo>
                  <a:cubicBezTo>
                    <a:pt x="935135" y="32708"/>
                    <a:pt x="943577" y="32950"/>
                    <a:pt x="951850" y="34329"/>
                  </a:cubicBezTo>
                  <a:cubicBezTo>
                    <a:pt x="956081" y="35034"/>
                    <a:pt x="960094" y="36797"/>
                    <a:pt x="964333" y="37449"/>
                  </a:cubicBezTo>
                  <a:cubicBezTo>
                    <a:pt x="973644" y="38881"/>
                    <a:pt x="983095" y="39238"/>
                    <a:pt x="992421" y="40570"/>
                  </a:cubicBezTo>
                  <a:cubicBezTo>
                    <a:pt x="997672" y="41320"/>
                    <a:pt x="1002742" y="43211"/>
                    <a:pt x="1008025" y="43691"/>
                  </a:cubicBezTo>
                  <a:cubicBezTo>
                    <a:pt x="1025667" y="45295"/>
                    <a:pt x="1043401" y="45671"/>
                    <a:pt x="1061079" y="46812"/>
                  </a:cubicBezTo>
                  <a:lnTo>
                    <a:pt x="1104770" y="49933"/>
                  </a:lnTo>
                  <a:cubicBezTo>
                    <a:pt x="1163007" y="69339"/>
                    <a:pt x="1118462" y="55657"/>
                    <a:pt x="1270174" y="49933"/>
                  </a:cubicBezTo>
                  <a:cubicBezTo>
                    <a:pt x="1273461" y="49809"/>
                    <a:pt x="1276291" y="47353"/>
                    <a:pt x="1279536" y="46812"/>
                  </a:cubicBezTo>
                  <a:cubicBezTo>
                    <a:pt x="1288828" y="45263"/>
                    <a:pt x="1298261" y="44731"/>
                    <a:pt x="1307624" y="43691"/>
                  </a:cubicBezTo>
                  <a:cubicBezTo>
                    <a:pt x="1329013" y="36561"/>
                    <a:pt x="1302481" y="44975"/>
                    <a:pt x="1332590" y="37449"/>
                  </a:cubicBezTo>
                  <a:cubicBezTo>
                    <a:pt x="1335782" y="36651"/>
                    <a:pt x="1338742" y="35043"/>
                    <a:pt x="1341953" y="34329"/>
                  </a:cubicBezTo>
                  <a:cubicBezTo>
                    <a:pt x="1348130" y="32957"/>
                    <a:pt x="1354436" y="32248"/>
                    <a:pt x="1360677" y="31208"/>
                  </a:cubicBezTo>
                  <a:cubicBezTo>
                    <a:pt x="1364838" y="29127"/>
                    <a:pt x="1368688" y="26244"/>
                    <a:pt x="1373161" y="24966"/>
                  </a:cubicBezTo>
                  <a:cubicBezTo>
                    <a:pt x="1383361" y="22051"/>
                    <a:pt x="1394519" y="22664"/>
                    <a:pt x="1404369" y="18724"/>
                  </a:cubicBezTo>
                  <a:cubicBezTo>
                    <a:pt x="1415524" y="14262"/>
                    <a:pt x="1422245" y="12076"/>
                    <a:pt x="1432456" y="6241"/>
                  </a:cubicBezTo>
                  <a:cubicBezTo>
                    <a:pt x="1435713" y="4380"/>
                    <a:pt x="1438698" y="2080"/>
                    <a:pt x="1441819" y="0"/>
                  </a:cubicBezTo>
                  <a:cubicBezTo>
                    <a:pt x="1448061" y="2080"/>
                    <a:pt x="1454659" y="3298"/>
                    <a:pt x="1460544" y="6241"/>
                  </a:cubicBezTo>
                  <a:cubicBezTo>
                    <a:pt x="1464705" y="8322"/>
                    <a:pt x="1468614" y="11012"/>
                    <a:pt x="1473027" y="12483"/>
                  </a:cubicBezTo>
                  <a:cubicBezTo>
                    <a:pt x="1478059" y="14160"/>
                    <a:pt x="1483485" y="14318"/>
                    <a:pt x="1488631" y="15604"/>
                  </a:cubicBezTo>
                  <a:cubicBezTo>
                    <a:pt x="1491822" y="16402"/>
                    <a:pt x="1494830" y="17820"/>
                    <a:pt x="1497993" y="18724"/>
                  </a:cubicBezTo>
                  <a:cubicBezTo>
                    <a:pt x="1502117" y="19902"/>
                    <a:pt x="1506408" y="20489"/>
                    <a:pt x="1510477" y="21845"/>
                  </a:cubicBezTo>
                  <a:cubicBezTo>
                    <a:pt x="1515792" y="23617"/>
                    <a:pt x="1520564" y="27113"/>
                    <a:pt x="1526081" y="28087"/>
                  </a:cubicBezTo>
                  <a:cubicBezTo>
                    <a:pt x="1538417" y="30264"/>
                    <a:pt x="1551073" y="29897"/>
                    <a:pt x="1563531" y="31208"/>
                  </a:cubicBezTo>
                  <a:cubicBezTo>
                    <a:pt x="1570846" y="31978"/>
                    <a:pt x="1578094" y="33289"/>
                    <a:pt x="1585376" y="34329"/>
                  </a:cubicBezTo>
                  <a:cubicBezTo>
                    <a:pt x="1648195" y="55262"/>
                    <a:pt x="1572344" y="31020"/>
                    <a:pt x="1760142" y="40570"/>
                  </a:cubicBezTo>
                  <a:cubicBezTo>
                    <a:pt x="1766713" y="40904"/>
                    <a:pt x="1772293" y="46549"/>
                    <a:pt x="1778867" y="46812"/>
                  </a:cubicBezTo>
                  <a:lnTo>
                    <a:pt x="1856888" y="49933"/>
                  </a:lnTo>
                  <a:cubicBezTo>
                    <a:pt x="1910894" y="52504"/>
                    <a:pt x="1894277" y="45219"/>
                    <a:pt x="1916183" y="56174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1979712" y="1254493"/>
              <a:ext cx="302719" cy="25120"/>
            </a:xfrm>
            <a:custGeom>
              <a:avLst/>
              <a:gdLst>
                <a:gd name="connsiteX0" fmla="*/ 302719 w 302719"/>
                <a:gd name="connsiteY0" fmla="*/ 12483 h 25120"/>
                <a:gd name="connsiteX1" fmla="*/ 287115 w 302719"/>
                <a:gd name="connsiteY1" fmla="*/ 18725 h 25120"/>
                <a:gd name="connsiteX2" fmla="*/ 277753 w 302719"/>
                <a:gd name="connsiteY2" fmla="*/ 24966 h 25120"/>
                <a:gd name="connsiteX3" fmla="*/ 234061 w 302719"/>
                <a:gd name="connsiteY3" fmla="*/ 21845 h 25120"/>
                <a:gd name="connsiteX4" fmla="*/ 209095 w 302719"/>
                <a:gd name="connsiteY4" fmla="*/ 15604 h 25120"/>
                <a:gd name="connsiteX5" fmla="*/ 199732 w 302719"/>
                <a:gd name="connsiteY5" fmla="*/ 9362 h 25120"/>
                <a:gd name="connsiteX6" fmla="*/ 181008 w 302719"/>
                <a:gd name="connsiteY6" fmla="*/ 3120 h 25120"/>
                <a:gd name="connsiteX7" fmla="*/ 171645 w 302719"/>
                <a:gd name="connsiteY7" fmla="*/ 0 h 25120"/>
                <a:gd name="connsiteX8" fmla="*/ 78021 w 302719"/>
                <a:gd name="connsiteY8" fmla="*/ 6241 h 25120"/>
                <a:gd name="connsiteX9" fmla="*/ 65537 w 302719"/>
                <a:gd name="connsiteY9" fmla="*/ 9362 h 25120"/>
                <a:gd name="connsiteX10" fmla="*/ 0 w 302719"/>
                <a:gd name="connsiteY10" fmla="*/ 12483 h 2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2719" h="25120">
                  <a:moveTo>
                    <a:pt x="302719" y="12483"/>
                  </a:moveTo>
                  <a:cubicBezTo>
                    <a:pt x="297518" y="14564"/>
                    <a:pt x="292126" y="16220"/>
                    <a:pt x="287115" y="18725"/>
                  </a:cubicBezTo>
                  <a:cubicBezTo>
                    <a:pt x="283760" y="20402"/>
                    <a:pt x="281497" y="24746"/>
                    <a:pt x="277753" y="24966"/>
                  </a:cubicBezTo>
                  <a:cubicBezTo>
                    <a:pt x="263177" y="25823"/>
                    <a:pt x="248625" y="22885"/>
                    <a:pt x="234061" y="21845"/>
                  </a:cubicBezTo>
                  <a:cubicBezTo>
                    <a:pt x="228122" y="20657"/>
                    <a:pt x="215495" y="18804"/>
                    <a:pt x="209095" y="15604"/>
                  </a:cubicBezTo>
                  <a:cubicBezTo>
                    <a:pt x="205740" y="13926"/>
                    <a:pt x="203160" y="10886"/>
                    <a:pt x="199732" y="9362"/>
                  </a:cubicBezTo>
                  <a:cubicBezTo>
                    <a:pt x="193720" y="6690"/>
                    <a:pt x="187249" y="5200"/>
                    <a:pt x="181008" y="3120"/>
                  </a:cubicBezTo>
                  <a:lnTo>
                    <a:pt x="171645" y="0"/>
                  </a:lnTo>
                  <a:cubicBezTo>
                    <a:pt x="153376" y="1015"/>
                    <a:pt x="100486" y="3433"/>
                    <a:pt x="78021" y="6241"/>
                  </a:cubicBezTo>
                  <a:cubicBezTo>
                    <a:pt x="73765" y="6773"/>
                    <a:pt x="69805" y="8935"/>
                    <a:pt x="65537" y="9362"/>
                  </a:cubicBezTo>
                  <a:cubicBezTo>
                    <a:pt x="31084" y="12807"/>
                    <a:pt x="25834" y="12483"/>
                    <a:pt x="0" y="12483"/>
                  </a:cubicBezTo>
                </a:path>
              </a:pathLst>
            </a:cu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Geschweifte Klammer links 12"/>
          <p:cNvSpPr/>
          <p:nvPr/>
        </p:nvSpPr>
        <p:spPr>
          <a:xfrm rot="5400000">
            <a:off x="3823154" y="-233370"/>
            <a:ext cx="252028" cy="2740553"/>
          </a:xfrm>
          <a:prstGeom prst="leftBrace">
            <a:avLst>
              <a:gd name="adj1" fmla="val 53685"/>
              <a:gd name="adj2" fmla="val 50000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467544" y="332656"/>
            <a:ext cx="1449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DNA template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51520" y="332656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251520" y="1609055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pieren 21"/>
          <p:cNvGrpSpPr/>
          <p:nvPr/>
        </p:nvGrpSpPr>
        <p:grpSpPr>
          <a:xfrm>
            <a:off x="2267744" y="1950190"/>
            <a:ext cx="3112119" cy="276999"/>
            <a:chOff x="1979712" y="1086126"/>
            <a:chExt cx="3112119" cy="276999"/>
          </a:xfrm>
        </p:grpSpPr>
        <p:sp>
          <p:nvSpPr>
            <p:cNvPr id="23" name="Textfeld 22"/>
            <p:cNvSpPr txBox="1"/>
            <p:nvPr/>
          </p:nvSpPr>
          <p:spPr>
            <a:xfrm>
              <a:off x="4150548" y="1086126"/>
              <a:ext cx="941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TTTTTTTT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2271956" y="1164066"/>
              <a:ext cx="1916183" cy="102987"/>
            </a:xfrm>
            <a:custGeom>
              <a:avLst/>
              <a:gdLst>
                <a:gd name="connsiteX0" fmla="*/ 0 w 1916183"/>
                <a:gd name="connsiteY0" fmla="*/ 102987 h 102987"/>
                <a:gd name="connsiteX1" fmla="*/ 15604 w 1916183"/>
                <a:gd name="connsiteY1" fmla="*/ 99866 h 102987"/>
                <a:gd name="connsiteX2" fmla="*/ 28088 w 1916183"/>
                <a:gd name="connsiteY2" fmla="*/ 93624 h 102987"/>
                <a:gd name="connsiteX3" fmla="*/ 37450 w 1916183"/>
                <a:gd name="connsiteY3" fmla="*/ 87382 h 102987"/>
                <a:gd name="connsiteX4" fmla="*/ 53054 w 1916183"/>
                <a:gd name="connsiteY4" fmla="*/ 84262 h 102987"/>
                <a:gd name="connsiteX5" fmla="*/ 65538 w 1916183"/>
                <a:gd name="connsiteY5" fmla="*/ 78020 h 102987"/>
                <a:gd name="connsiteX6" fmla="*/ 74900 w 1916183"/>
                <a:gd name="connsiteY6" fmla="*/ 71778 h 102987"/>
                <a:gd name="connsiteX7" fmla="*/ 90504 w 1916183"/>
                <a:gd name="connsiteY7" fmla="*/ 65537 h 102987"/>
                <a:gd name="connsiteX8" fmla="*/ 102987 w 1916183"/>
                <a:gd name="connsiteY8" fmla="*/ 59295 h 102987"/>
                <a:gd name="connsiteX9" fmla="*/ 127954 w 1916183"/>
                <a:gd name="connsiteY9" fmla="*/ 53053 h 102987"/>
                <a:gd name="connsiteX10" fmla="*/ 156041 w 1916183"/>
                <a:gd name="connsiteY10" fmla="*/ 46812 h 102987"/>
                <a:gd name="connsiteX11" fmla="*/ 262149 w 1916183"/>
                <a:gd name="connsiteY11" fmla="*/ 43691 h 102987"/>
                <a:gd name="connsiteX12" fmla="*/ 312082 w 1916183"/>
                <a:gd name="connsiteY12" fmla="*/ 40570 h 102987"/>
                <a:gd name="connsiteX13" fmla="*/ 430673 w 1916183"/>
                <a:gd name="connsiteY13" fmla="*/ 37449 h 102987"/>
                <a:gd name="connsiteX14" fmla="*/ 452519 w 1916183"/>
                <a:gd name="connsiteY14" fmla="*/ 34329 h 102987"/>
                <a:gd name="connsiteX15" fmla="*/ 555506 w 1916183"/>
                <a:gd name="connsiteY15" fmla="*/ 28087 h 102987"/>
                <a:gd name="connsiteX16" fmla="*/ 574231 w 1916183"/>
                <a:gd name="connsiteY16" fmla="*/ 24966 h 102987"/>
                <a:gd name="connsiteX17" fmla="*/ 614802 w 1916183"/>
                <a:gd name="connsiteY17" fmla="*/ 18724 h 102987"/>
                <a:gd name="connsiteX18" fmla="*/ 686581 w 1916183"/>
                <a:gd name="connsiteY18" fmla="*/ 15604 h 102987"/>
                <a:gd name="connsiteX19" fmla="*/ 855105 w 1916183"/>
                <a:gd name="connsiteY19" fmla="*/ 18724 h 102987"/>
                <a:gd name="connsiteX20" fmla="*/ 867588 w 1916183"/>
                <a:gd name="connsiteY20" fmla="*/ 21845 h 102987"/>
                <a:gd name="connsiteX21" fmla="*/ 901917 w 1916183"/>
                <a:gd name="connsiteY21" fmla="*/ 24966 h 102987"/>
                <a:gd name="connsiteX22" fmla="*/ 917521 w 1916183"/>
                <a:gd name="connsiteY22" fmla="*/ 28087 h 102987"/>
                <a:gd name="connsiteX23" fmla="*/ 926884 w 1916183"/>
                <a:gd name="connsiteY23" fmla="*/ 31208 h 102987"/>
                <a:gd name="connsiteX24" fmla="*/ 951850 w 1916183"/>
                <a:gd name="connsiteY24" fmla="*/ 34329 h 102987"/>
                <a:gd name="connsiteX25" fmla="*/ 964333 w 1916183"/>
                <a:gd name="connsiteY25" fmla="*/ 37449 h 102987"/>
                <a:gd name="connsiteX26" fmla="*/ 992421 w 1916183"/>
                <a:gd name="connsiteY26" fmla="*/ 40570 h 102987"/>
                <a:gd name="connsiteX27" fmla="*/ 1008025 w 1916183"/>
                <a:gd name="connsiteY27" fmla="*/ 43691 h 102987"/>
                <a:gd name="connsiteX28" fmla="*/ 1061079 w 1916183"/>
                <a:gd name="connsiteY28" fmla="*/ 46812 h 102987"/>
                <a:gd name="connsiteX29" fmla="*/ 1104770 w 1916183"/>
                <a:gd name="connsiteY29" fmla="*/ 49933 h 102987"/>
                <a:gd name="connsiteX30" fmla="*/ 1270174 w 1916183"/>
                <a:gd name="connsiteY30" fmla="*/ 49933 h 102987"/>
                <a:gd name="connsiteX31" fmla="*/ 1279536 w 1916183"/>
                <a:gd name="connsiteY31" fmla="*/ 46812 h 102987"/>
                <a:gd name="connsiteX32" fmla="*/ 1307624 w 1916183"/>
                <a:gd name="connsiteY32" fmla="*/ 43691 h 102987"/>
                <a:gd name="connsiteX33" fmla="*/ 1332590 w 1916183"/>
                <a:gd name="connsiteY33" fmla="*/ 37449 h 102987"/>
                <a:gd name="connsiteX34" fmla="*/ 1341953 w 1916183"/>
                <a:gd name="connsiteY34" fmla="*/ 34329 h 102987"/>
                <a:gd name="connsiteX35" fmla="*/ 1360677 w 1916183"/>
                <a:gd name="connsiteY35" fmla="*/ 31208 h 102987"/>
                <a:gd name="connsiteX36" fmla="*/ 1373161 w 1916183"/>
                <a:gd name="connsiteY36" fmla="*/ 24966 h 102987"/>
                <a:gd name="connsiteX37" fmla="*/ 1404369 w 1916183"/>
                <a:gd name="connsiteY37" fmla="*/ 18724 h 102987"/>
                <a:gd name="connsiteX38" fmla="*/ 1432456 w 1916183"/>
                <a:gd name="connsiteY38" fmla="*/ 6241 h 102987"/>
                <a:gd name="connsiteX39" fmla="*/ 1441819 w 1916183"/>
                <a:gd name="connsiteY39" fmla="*/ 0 h 102987"/>
                <a:gd name="connsiteX40" fmla="*/ 1460544 w 1916183"/>
                <a:gd name="connsiteY40" fmla="*/ 6241 h 102987"/>
                <a:gd name="connsiteX41" fmla="*/ 1473027 w 1916183"/>
                <a:gd name="connsiteY41" fmla="*/ 12483 h 102987"/>
                <a:gd name="connsiteX42" fmla="*/ 1488631 w 1916183"/>
                <a:gd name="connsiteY42" fmla="*/ 15604 h 102987"/>
                <a:gd name="connsiteX43" fmla="*/ 1497993 w 1916183"/>
                <a:gd name="connsiteY43" fmla="*/ 18724 h 102987"/>
                <a:gd name="connsiteX44" fmla="*/ 1510477 w 1916183"/>
                <a:gd name="connsiteY44" fmla="*/ 21845 h 102987"/>
                <a:gd name="connsiteX45" fmla="*/ 1526081 w 1916183"/>
                <a:gd name="connsiteY45" fmla="*/ 28087 h 102987"/>
                <a:gd name="connsiteX46" fmla="*/ 1563531 w 1916183"/>
                <a:gd name="connsiteY46" fmla="*/ 31208 h 102987"/>
                <a:gd name="connsiteX47" fmla="*/ 1585376 w 1916183"/>
                <a:gd name="connsiteY47" fmla="*/ 34329 h 102987"/>
                <a:gd name="connsiteX48" fmla="*/ 1760142 w 1916183"/>
                <a:gd name="connsiteY48" fmla="*/ 40570 h 102987"/>
                <a:gd name="connsiteX49" fmla="*/ 1778867 w 1916183"/>
                <a:gd name="connsiteY49" fmla="*/ 46812 h 102987"/>
                <a:gd name="connsiteX50" fmla="*/ 1856888 w 1916183"/>
                <a:gd name="connsiteY50" fmla="*/ 49933 h 102987"/>
                <a:gd name="connsiteX51" fmla="*/ 1916183 w 1916183"/>
                <a:gd name="connsiteY51" fmla="*/ 56174 h 102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916183" h="102987">
                  <a:moveTo>
                    <a:pt x="0" y="102987"/>
                  </a:moveTo>
                  <a:cubicBezTo>
                    <a:pt x="5201" y="101947"/>
                    <a:pt x="10572" y="101543"/>
                    <a:pt x="15604" y="99866"/>
                  </a:cubicBezTo>
                  <a:cubicBezTo>
                    <a:pt x="20018" y="98395"/>
                    <a:pt x="24049" y="95932"/>
                    <a:pt x="28088" y="93624"/>
                  </a:cubicBezTo>
                  <a:cubicBezTo>
                    <a:pt x="31344" y="91763"/>
                    <a:pt x="33938" y="88699"/>
                    <a:pt x="37450" y="87382"/>
                  </a:cubicBezTo>
                  <a:cubicBezTo>
                    <a:pt x="42417" y="85520"/>
                    <a:pt x="47853" y="85302"/>
                    <a:pt x="53054" y="84262"/>
                  </a:cubicBezTo>
                  <a:cubicBezTo>
                    <a:pt x="57215" y="82181"/>
                    <a:pt x="61499" y="80328"/>
                    <a:pt x="65538" y="78020"/>
                  </a:cubicBezTo>
                  <a:cubicBezTo>
                    <a:pt x="68794" y="76159"/>
                    <a:pt x="71545" y="73455"/>
                    <a:pt x="74900" y="71778"/>
                  </a:cubicBezTo>
                  <a:cubicBezTo>
                    <a:pt x="79911" y="69273"/>
                    <a:pt x="85385" y="67812"/>
                    <a:pt x="90504" y="65537"/>
                  </a:cubicBezTo>
                  <a:cubicBezTo>
                    <a:pt x="94755" y="63648"/>
                    <a:pt x="98574" y="60766"/>
                    <a:pt x="102987" y="59295"/>
                  </a:cubicBezTo>
                  <a:cubicBezTo>
                    <a:pt x="111125" y="56582"/>
                    <a:pt x="119632" y="55133"/>
                    <a:pt x="127954" y="53053"/>
                  </a:cubicBezTo>
                  <a:cubicBezTo>
                    <a:pt x="133590" y="51644"/>
                    <a:pt x="151064" y="47067"/>
                    <a:pt x="156041" y="46812"/>
                  </a:cubicBezTo>
                  <a:cubicBezTo>
                    <a:pt x="191379" y="45000"/>
                    <a:pt x="226780" y="44731"/>
                    <a:pt x="262149" y="43691"/>
                  </a:cubicBezTo>
                  <a:cubicBezTo>
                    <a:pt x="278793" y="42651"/>
                    <a:pt x="295417" y="41187"/>
                    <a:pt x="312082" y="40570"/>
                  </a:cubicBezTo>
                  <a:cubicBezTo>
                    <a:pt x="351599" y="39106"/>
                    <a:pt x="391168" y="39205"/>
                    <a:pt x="430673" y="37449"/>
                  </a:cubicBezTo>
                  <a:cubicBezTo>
                    <a:pt x="438022" y="37122"/>
                    <a:pt x="445193" y="34995"/>
                    <a:pt x="452519" y="34329"/>
                  </a:cubicBezTo>
                  <a:cubicBezTo>
                    <a:pt x="473122" y="32456"/>
                    <a:pt x="537586" y="29083"/>
                    <a:pt x="555506" y="28087"/>
                  </a:cubicBezTo>
                  <a:lnTo>
                    <a:pt x="574231" y="24966"/>
                  </a:lnTo>
                  <a:cubicBezTo>
                    <a:pt x="591894" y="21754"/>
                    <a:pt x="594320" y="20045"/>
                    <a:pt x="614802" y="18724"/>
                  </a:cubicBezTo>
                  <a:cubicBezTo>
                    <a:pt x="638701" y="17182"/>
                    <a:pt x="662655" y="16644"/>
                    <a:pt x="686581" y="15604"/>
                  </a:cubicBezTo>
                  <a:lnTo>
                    <a:pt x="855105" y="18724"/>
                  </a:lnTo>
                  <a:cubicBezTo>
                    <a:pt x="859392" y="18872"/>
                    <a:pt x="863337" y="21278"/>
                    <a:pt x="867588" y="21845"/>
                  </a:cubicBezTo>
                  <a:cubicBezTo>
                    <a:pt x="878977" y="23364"/>
                    <a:pt x="890474" y="23926"/>
                    <a:pt x="901917" y="24966"/>
                  </a:cubicBezTo>
                  <a:cubicBezTo>
                    <a:pt x="907118" y="26006"/>
                    <a:pt x="912375" y="26800"/>
                    <a:pt x="917521" y="28087"/>
                  </a:cubicBezTo>
                  <a:cubicBezTo>
                    <a:pt x="920713" y="28885"/>
                    <a:pt x="923647" y="30619"/>
                    <a:pt x="926884" y="31208"/>
                  </a:cubicBezTo>
                  <a:cubicBezTo>
                    <a:pt x="935135" y="32708"/>
                    <a:pt x="943577" y="32950"/>
                    <a:pt x="951850" y="34329"/>
                  </a:cubicBezTo>
                  <a:cubicBezTo>
                    <a:pt x="956081" y="35034"/>
                    <a:pt x="960094" y="36797"/>
                    <a:pt x="964333" y="37449"/>
                  </a:cubicBezTo>
                  <a:cubicBezTo>
                    <a:pt x="973644" y="38881"/>
                    <a:pt x="983095" y="39238"/>
                    <a:pt x="992421" y="40570"/>
                  </a:cubicBezTo>
                  <a:cubicBezTo>
                    <a:pt x="997672" y="41320"/>
                    <a:pt x="1002742" y="43211"/>
                    <a:pt x="1008025" y="43691"/>
                  </a:cubicBezTo>
                  <a:cubicBezTo>
                    <a:pt x="1025667" y="45295"/>
                    <a:pt x="1043401" y="45671"/>
                    <a:pt x="1061079" y="46812"/>
                  </a:cubicBezTo>
                  <a:lnTo>
                    <a:pt x="1104770" y="49933"/>
                  </a:lnTo>
                  <a:cubicBezTo>
                    <a:pt x="1163007" y="69339"/>
                    <a:pt x="1118462" y="55657"/>
                    <a:pt x="1270174" y="49933"/>
                  </a:cubicBezTo>
                  <a:cubicBezTo>
                    <a:pt x="1273461" y="49809"/>
                    <a:pt x="1276291" y="47353"/>
                    <a:pt x="1279536" y="46812"/>
                  </a:cubicBezTo>
                  <a:cubicBezTo>
                    <a:pt x="1288828" y="45263"/>
                    <a:pt x="1298261" y="44731"/>
                    <a:pt x="1307624" y="43691"/>
                  </a:cubicBezTo>
                  <a:cubicBezTo>
                    <a:pt x="1329013" y="36561"/>
                    <a:pt x="1302481" y="44975"/>
                    <a:pt x="1332590" y="37449"/>
                  </a:cubicBezTo>
                  <a:cubicBezTo>
                    <a:pt x="1335782" y="36651"/>
                    <a:pt x="1338742" y="35043"/>
                    <a:pt x="1341953" y="34329"/>
                  </a:cubicBezTo>
                  <a:cubicBezTo>
                    <a:pt x="1348130" y="32957"/>
                    <a:pt x="1354436" y="32248"/>
                    <a:pt x="1360677" y="31208"/>
                  </a:cubicBezTo>
                  <a:cubicBezTo>
                    <a:pt x="1364838" y="29127"/>
                    <a:pt x="1368688" y="26244"/>
                    <a:pt x="1373161" y="24966"/>
                  </a:cubicBezTo>
                  <a:cubicBezTo>
                    <a:pt x="1383361" y="22051"/>
                    <a:pt x="1394519" y="22664"/>
                    <a:pt x="1404369" y="18724"/>
                  </a:cubicBezTo>
                  <a:cubicBezTo>
                    <a:pt x="1415524" y="14262"/>
                    <a:pt x="1422245" y="12076"/>
                    <a:pt x="1432456" y="6241"/>
                  </a:cubicBezTo>
                  <a:cubicBezTo>
                    <a:pt x="1435713" y="4380"/>
                    <a:pt x="1438698" y="2080"/>
                    <a:pt x="1441819" y="0"/>
                  </a:cubicBezTo>
                  <a:cubicBezTo>
                    <a:pt x="1448061" y="2080"/>
                    <a:pt x="1454659" y="3298"/>
                    <a:pt x="1460544" y="6241"/>
                  </a:cubicBezTo>
                  <a:cubicBezTo>
                    <a:pt x="1464705" y="8322"/>
                    <a:pt x="1468614" y="11012"/>
                    <a:pt x="1473027" y="12483"/>
                  </a:cubicBezTo>
                  <a:cubicBezTo>
                    <a:pt x="1478059" y="14160"/>
                    <a:pt x="1483485" y="14318"/>
                    <a:pt x="1488631" y="15604"/>
                  </a:cubicBezTo>
                  <a:cubicBezTo>
                    <a:pt x="1491822" y="16402"/>
                    <a:pt x="1494830" y="17820"/>
                    <a:pt x="1497993" y="18724"/>
                  </a:cubicBezTo>
                  <a:cubicBezTo>
                    <a:pt x="1502117" y="19902"/>
                    <a:pt x="1506408" y="20489"/>
                    <a:pt x="1510477" y="21845"/>
                  </a:cubicBezTo>
                  <a:cubicBezTo>
                    <a:pt x="1515792" y="23617"/>
                    <a:pt x="1520564" y="27113"/>
                    <a:pt x="1526081" y="28087"/>
                  </a:cubicBezTo>
                  <a:cubicBezTo>
                    <a:pt x="1538417" y="30264"/>
                    <a:pt x="1551073" y="29897"/>
                    <a:pt x="1563531" y="31208"/>
                  </a:cubicBezTo>
                  <a:cubicBezTo>
                    <a:pt x="1570846" y="31978"/>
                    <a:pt x="1578094" y="33289"/>
                    <a:pt x="1585376" y="34329"/>
                  </a:cubicBezTo>
                  <a:cubicBezTo>
                    <a:pt x="1648195" y="55262"/>
                    <a:pt x="1572344" y="31020"/>
                    <a:pt x="1760142" y="40570"/>
                  </a:cubicBezTo>
                  <a:cubicBezTo>
                    <a:pt x="1766713" y="40904"/>
                    <a:pt x="1772293" y="46549"/>
                    <a:pt x="1778867" y="46812"/>
                  </a:cubicBezTo>
                  <a:lnTo>
                    <a:pt x="1856888" y="49933"/>
                  </a:lnTo>
                  <a:cubicBezTo>
                    <a:pt x="1910894" y="52504"/>
                    <a:pt x="1894277" y="45219"/>
                    <a:pt x="1916183" y="56174"/>
                  </a:cubicBezTo>
                </a:path>
              </a:pathLst>
            </a:custGeom>
            <a:noFill/>
            <a:ln w="508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1979712" y="1254493"/>
              <a:ext cx="302719" cy="25120"/>
            </a:xfrm>
            <a:custGeom>
              <a:avLst/>
              <a:gdLst>
                <a:gd name="connsiteX0" fmla="*/ 302719 w 302719"/>
                <a:gd name="connsiteY0" fmla="*/ 12483 h 25120"/>
                <a:gd name="connsiteX1" fmla="*/ 287115 w 302719"/>
                <a:gd name="connsiteY1" fmla="*/ 18725 h 25120"/>
                <a:gd name="connsiteX2" fmla="*/ 277753 w 302719"/>
                <a:gd name="connsiteY2" fmla="*/ 24966 h 25120"/>
                <a:gd name="connsiteX3" fmla="*/ 234061 w 302719"/>
                <a:gd name="connsiteY3" fmla="*/ 21845 h 25120"/>
                <a:gd name="connsiteX4" fmla="*/ 209095 w 302719"/>
                <a:gd name="connsiteY4" fmla="*/ 15604 h 25120"/>
                <a:gd name="connsiteX5" fmla="*/ 199732 w 302719"/>
                <a:gd name="connsiteY5" fmla="*/ 9362 h 25120"/>
                <a:gd name="connsiteX6" fmla="*/ 181008 w 302719"/>
                <a:gd name="connsiteY6" fmla="*/ 3120 h 25120"/>
                <a:gd name="connsiteX7" fmla="*/ 171645 w 302719"/>
                <a:gd name="connsiteY7" fmla="*/ 0 h 25120"/>
                <a:gd name="connsiteX8" fmla="*/ 78021 w 302719"/>
                <a:gd name="connsiteY8" fmla="*/ 6241 h 25120"/>
                <a:gd name="connsiteX9" fmla="*/ 65537 w 302719"/>
                <a:gd name="connsiteY9" fmla="*/ 9362 h 25120"/>
                <a:gd name="connsiteX10" fmla="*/ 0 w 302719"/>
                <a:gd name="connsiteY10" fmla="*/ 12483 h 2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2719" h="25120">
                  <a:moveTo>
                    <a:pt x="302719" y="12483"/>
                  </a:moveTo>
                  <a:cubicBezTo>
                    <a:pt x="297518" y="14564"/>
                    <a:pt x="292126" y="16220"/>
                    <a:pt x="287115" y="18725"/>
                  </a:cubicBezTo>
                  <a:cubicBezTo>
                    <a:pt x="283760" y="20402"/>
                    <a:pt x="281497" y="24746"/>
                    <a:pt x="277753" y="24966"/>
                  </a:cubicBezTo>
                  <a:cubicBezTo>
                    <a:pt x="263177" y="25823"/>
                    <a:pt x="248625" y="22885"/>
                    <a:pt x="234061" y="21845"/>
                  </a:cubicBezTo>
                  <a:cubicBezTo>
                    <a:pt x="228122" y="20657"/>
                    <a:pt x="215495" y="18804"/>
                    <a:pt x="209095" y="15604"/>
                  </a:cubicBezTo>
                  <a:cubicBezTo>
                    <a:pt x="205740" y="13926"/>
                    <a:pt x="203160" y="10886"/>
                    <a:pt x="199732" y="9362"/>
                  </a:cubicBezTo>
                  <a:cubicBezTo>
                    <a:pt x="193720" y="6690"/>
                    <a:pt x="187249" y="5200"/>
                    <a:pt x="181008" y="3120"/>
                  </a:cubicBezTo>
                  <a:lnTo>
                    <a:pt x="171645" y="0"/>
                  </a:lnTo>
                  <a:cubicBezTo>
                    <a:pt x="153376" y="1015"/>
                    <a:pt x="100486" y="3433"/>
                    <a:pt x="78021" y="6241"/>
                  </a:cubicBezTo>
                  <a:cubicBezTo>
                    <a:pt x="73765" y="6773"/>
                    <a:pt x="69805" y="8935"/>
                    <a:pt x="65537" y="9362"/>
                  </a:cubicBezTo>
                  <a:cubicBezTo>
                    <a:pt x="31084" y="12807"/>
                    <a:pt x="25834" y="12483"/>
                    <a:pt x="0" y="12483"/>
                  </a:cubicBezTo>
                </a:path>
              </a:pathLst>
            </a:cu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feld 25"/>
          <p:cNvSpPr txBox="1"/>
          <p:nvPr/>
        </p:nvSpPr>
        <p:spPr>
          <a:xfrm>
            <a:off x="467544" y="1609055"/>
            <a:ext cx="19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vitro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transcription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2489366" y="1974541"/>
            <a:ext cx="162194" cy="28803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feld 28"/>
          <p:cNvSpPr txBox="1"/>
          <p:nvPr/>
        </p:nvSpPr>
        <p:spPr>
          <a:xfrm>
            <a:off x="2146636" y="2227189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T7 / SP6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>
            <a:off x="2627784" y="2227189"/>
            <a:ext cx="21602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2771800" y="2079623"/>
            <a:ext cx="1728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 transcription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51520" y="2731504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67544" y="2731504"/>
            <a:ext cx="3275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5’ capping and purification of RNA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87"/>
          <p:cNvGrpSpPr/>
          <p:nvPr/>
        </p:nvGrpSpPr>
        <p:grpSpPr>
          <a:xfrm>
            <a:off x="2800933" y="3224268"/>
            <a:ext cx="3110086" cy="288032"/>
            <a:chOff x="2686050" y="5085184"/>
            <a:chExt cx="3110086" cy="288032"/>
          </a:xfrm>
        </p:grpSpPr>
        <p:grpSp>
          <p:nvGrpSpPr>
            <p:cNvPr id="5" name="Gruppieren 88"/>
            <p:cNvGrpSpPr/>
            <p:nvPr/>
          </p:nvGrpSpPr>
          <p:grpSpPr>
            <a:xfrm>
              <a:off x="2848020" y="5085184"/>
              <a:ext cx="2948116" cy="276999"/>
              <a:chOff x="2271956" y="1086126"/>
              <a:chExt cx="2948116" cy="276999"/>
            </a:xfrm>
          </p:grpSpPr>
          <p:sp>
            <p:nvSpPr>
              <p:cNvPr id="91" name="Textfeld 90"/>
              <p:cNvSpPr txBox="1"/>
              <p:nvPr/>
            </p:nvSpPr>
            <p:spPr>
              <a:xfrm>
                <a:off x="4150548" y="1086126"/>
                <a:ext cx="10695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AAAAAAAA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ihandform 91"/>
              <p:cNvSpPr/>
              <p:nvPr/>
            </p:nvSpPr>
            <p:spPr>
              <a:xfrm>
                <a:off x="2271956" y="1164066"/>
                <a:ext cx="1916183" cy="102987"/>
              </a:xfrm>
              <a:custGeom>
                <a:avLst/>
                <a:gdLst>
                  <a:gd name="connsiteX0" fmla="*/ 0 w 1916183"/>
                  <a:gd name="connsiteY0" fmla="*/ 102987 h 102987"/>
                  <a:gd name="connsiteX1" fmla="*/ 15604 w 1916183"/>
                  <a:gd name="connsiteY1" fmla="*/ 99866 h 102987"/>
                  <a:gd name="connsiteX2" fmla="*/ 28088 w 1916183"/>
                  <a:gd name="connsiteY2" fmla="*/ 93624 h 102987"/>
                  <a:gd name="connsiteX3" fmla="*/ 37450 w 1916183"/>
                  <a:gd name="connsiteY3" fmla="*/ 87382 h 102987"/>
                  <a:gd name="connsiteX4" fmla="*/ 53054 w 1916183"/>
                  <a:gd name="connsiteY4" fmla="*/ 84262 h 102987"/>
                  <a:gd name="connsiteX5" fmla="*/ 65538 w 1916183"/>
                  <a:gd name="connsiteY5" fmla="*/ 78020 h 102987"/>
                  <a:gd name="connsiteX6" fmla="*/ 74900 w 1916183"/>
                  <a:gd name="connsiteY6" fmla="*/ 71778 h 102987"/>
                  <a:gd name="connsiteX7" fmla="*/ 90504 w 1916183"/>
                  <a:gd name="connsiteY7" fmla="*/ 65537 h 102987"/>
                  <a:gd name="connsiteX8" fmla="*/ 102987 w 1916183"/>
                  <a:gd name="connsiteY8" fmla="*/ 59295 h 102987"/>
                  <a:gd name="connsiteX9" fmla="*/ 127954 w 1916183"/>
                  <a:gd name="connsiteY9" fmla="*/ 53053 h 102987"/>
                  <a:gd name="connsiteX10" fmla="*/ 156041 w 1916183"/>
                  <a:gd name="connsiteY10" fmla="*/ 46812 h 102987"/>
                  <a:gd name="connsiteX11" fmla="*/ 262149 w 1916183"/>
                  <a:gd name="connsiteY11" fmla="*/ 43691 h 102987"/>
                  <a:gd name="connsiteX12" fmla="*/ 312082 w 1916183"/>
                  <a:gd name="connsiteY12" fmla="*/ 40570 h 102987"/>
                  <a:gd name="connsiteX13" fmla="*/ 430673 w 1916183"/>
                  <a:gd name="connsiteY13" fmla="*/ 37449 h 102987"/>
                  <a:gd name="connsiteX14" fmla="*/ 452519 w 1916183"/>
                  <a:gd name="connsiteY14" fmla="*/ 34329 h 102987"/>
                  <a:gd name="connsiteX15" fmla="*/ 555506 w 1916183"/>
                  <a:gd name="connsiteY15" fmla="*/ 28087 h 102987"/>
                  <a:gd name="connsiteX16" fmla="*/ 574231 w 1916183"/>
                  <a:gd name="connsiteY16" fmla="*/ 24966 h 102987"/>
                  <a:gd name="connsiteX17" fmla="*/ 614802 w 1916183"/>
                  <a:gd name="connsiteY17" fmla="*/ 18724 h 102987"/>
                  <a:gd name="connsiteX18" fmla="*/ 686581 w 1916183"/>
                  <a:gd name="connsiteY18" fmla="*/ 15604 h 102987"/>
                  <a:gd name="connsiteX19" fmla="*/ 855105 w 1916183"/>
                  <a:gd name="connsiteY19" fmla="*/ 18724 h 102987"/>
                  <a:gd name="connsiteX20" fmla="*/ 867588 w 1916183"/>
                  <a:gd name="connsiteY20" fmla="*/ 21845 h 102987"/>
                  <a:gd name="connsiteX21" fmla="*/ 901917 w 1916183"/>
                  <a:gd name="connsiteY21" fmla="*/ 24966 h 102987"/>
                  <a:gd name="connsiteX22" fmla="*/ 917521 w 1916183"/>
                  <a:gd name="connsiteY22" fmla="*/ 28087 h 102987"/>
                  <a:gd name="connsiteX23" fmla="*/ 926884 w 1916183"/>
                  <a:gd name="connsiteY23" fmla="*/ 31208 h 102987"/>
                  <a:gd name="connsiteX24" fmla="*/ 951850 w 1916183"/>
                  <a:gd name="connsiteY24" fmla="*/ 34329 h 102987"/>
                  <a:gd name="connsiteX25" fmla="*/ 964333 w 1916183"/>
                  <a:gd name="connsiteY25" fmla="*/ 37449 h 102987"/>
                  <a:gd name="connsiteX26" fmla="*/ 992421 w 1916183"/>
                  <a:gd name="connsiteY26" fmla="*/ 40570 h 102987"/>
                  <a:gd name="connsiteX27" fmla="*/ 1008025 w 1916183"/>
                  <a:gd name="connsiteY27" fmla="*/ 43691 h 102987"/>
                  <a:gd name="connsiteX28" fmla="*/ 1061079 w 1916183"/>
                  <a:gd name="connsiteY28" fmla="*/ 46812 h 102987"/>
                  <a:gd name="connsiteX29" fmla="*/ 1104770 w 1916183"/>
                  <a:gd name="connsiteY29" fmla="*/ 49933 h 102987"/>
                  <a:gd name="connsiteX30" fmla="*/ 1270174 w 1916183"/>
                  <a:gd name="connsiteY30" fmla="*/ 49933 h 102987"/>
                  <a:gd name="connsiteX31" fmla="*/ 1279536 w 1916183"/>
                  <a:gd name="connsiteY31" fmla="*/ 46812 h 102987"/>
                  <a:gd name="connsiteX32" fmla="*/ 1307624 w 1916183"/>
                  <a:gd name="connsiteY32" fmla="*/ 43691 h 102987"/>
                  <a:gd name="connsiteX33" fmla="*/ 1332590 w 1916183"/>
                  <a:gd name="connsiteY33" fmla="*/ 37449 h 102987"/>
                  <a:gd name="connsiteX34" fmla="*/ 1341953 w 1916183"/>
                  <a:gd name="connsiteY34" fmla="*/ 34329 h 102987"/>
                  <a:gd name="connsiteX35" fmla="*/ 1360677 w 1916183"/>
                  <a:gd name="connsiteY35" fmla="*/ 31208 h 102987"/>
                  <a:gd name="connsiteX36" fmla="*/ 1373161 w 1916183"/>
                  <a:gd name="connsiteY36" fmla="*/ 24966 h 102987"/>
                  <a:gd name="connsiteX37" fmla="*/ 1404369 w 1916183"/>
                  <a:gd name="connsiteY37" fmla="*/ 18724 h 102987"/>
                  <a:gd name="connsiteX38" fmla="*/ 1432456 w 1916183"/>
                  <a:gd name="connsiteY38" fmla="*/ 6241 h 102987"/>
                  <a:gd name="connsiteX39" fmla="*/ 1441819 w 1916183"/>
                  <a:gd name="connsiteY39" fmla="*/ 0 h 102987"/>
                  <a:gd name="connsiteX40" fmla="*/ 1460544 w 1916183"/>
                  <a:gd name="connsiteY40" fmla="*/ 6241 h 102987"/>
                  <a:gd name="connsiteX41" fmla="*/ 1473027 w 1916183"/>
                  <a:gd name="connsiteY41" fmla="*/ 12483 h 102987"/>
                  <a:gd name="connsiteX42" fmla="*/ 1488631 w 1916183"/>
                  <a:gd name="connsiteY42" fmla="*/ 15604 h 102987"/>
                  <a:gd name="connsiteX43" fmla="*/ 1497993 w 1916183"/>
                  <a:gd name="connsiteY43" fmla="*/ 18724 h 102987"/>
                  <a:gd name="connsiteX44" fmla="*/ 1510477 w 1916183"/>
                  <a:gd name="connsiteY44" fmla="*/ 21845 h 102987"/>
                  <a:gd name="connsiteX45" fmla="*/ 1526081 w 1916183"/>
                  <a:gd name="connsiteY45" fmla="*/ 28087 h 102987"/>
                  <a:gd name="connsiteX46" fmla="*/ 1563531 w 1916183"/>
                  <a:gd name="connsiteY46" fmla="*/ 31208 h 102987"/>
                  <a:gd name="connsiteX47" fmla="*/ 1585376 w 1916183"/>
                  <a:gd name="connsiteY47" fmla="*/ 34329 h 102987"/>
                  <a:gd name="connsiteX48" fmla="*/ 1760142 w 1916183"/>
                  <a:gd name="connsiteY48" fmla="*/ 40570 h 102987"/>
                  <a:gd name="connsiteX49" fmla="*/ 1778867 w 1916183"/>
                  <a:gd name="connsiteY49" fmla="*/ 46812 h 102987"/>
                  <a:gd name="connsiteX50" fmla="*/ 1856888 w 1916183"/>
                  <a:gd name="connsiteY50" fmla="*/ 49933 h 102987"/>
                  <a:gd name="connsiteX51" fmla="*/ 1916183 w 1916183"/>
                  <a:gd name="connsiteY51" fmla="*/ 56174 h 10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916183" h="102987">
                    <a:moveTo>
                      <a:pt x="0" y="102987"/>
                    </a:moveTo>
                    <a:cubicBezTo>
                      <a:pt x="5201" y="101947"/>
                      <a:pt x="10572" y="101543"/>
                      <a:pt x="15604" y="99866"/>
                    </a:cubicBezTo>
                    <a:cubicBezTo>
                      <a:pt x="20018" y="98395"/>
                      <a:pt x="24049" y="95932"/>
                      <a:pt x="28088" y="93624"/>
                    </a:cubicBezTo>
                    <a:cubicBezTo>
                      <a:pt x="31344" y="91763"/>
                      <a:pt x="33938" y="88699"/>
                      <a:pt x="37450" y="87382"/>
                    </a:cubicBezTo>
                    <a:cubicBezTo>
                      <a:pt x="42417" y="85520"/>
                      <a:pt x="47853" y="85302"/>
                      <a:pt x="53054" y="84262"/>
                    </a:cubicBezTo>
                    <a:cubicBezTo>
                      <a:pt x="57215" y="82181"/>
                      <a:pt x="61499" y="80328"/>
                      <a:pt x="65538" y="78020"/>
                    </a:cubicBezTo>
                    <a:cubicBezTo>
                      <a:pt x="68794" y="76159"/>
                      <a:pt x="71545" y="73455"/>
                      <a:pt x="74900" y="71778"/>
                    </a:cubicBezTo>
                    <a:cubicBezTo>
                      <a:pt x="79911" y="69273"/>
                      <a:pt x="85385" y="67812"/>
                      <a:pt x="90504" y="65537"/>
                    </a:cubicBezTo>
                    <a:cubicBezTo>
                      <a:pt x="94755" y="63648"/>
                      <a:pt x="98574" y="60766"/>
                      <a:pt x="102987" y="59295"/>
                    </a:cubicBezTo>
                    <a:cubicBezTo>
                      <a:pt x="111125" y="56582"/>
                      <a:pt x="119632" y="55133"/>
                      <a:pt x="127954" y="53053"/>
                    </a:cubicBezTo>
                    <a:cubicBezTo>
                      <a:pt x="133590" y="51644"/>
                      <a:pt x="151064" y="47067"/>
                      <a:pt x="156041" y="46812"/>
                    </a:cubicBezTo>
                    <a:cubicBezTo>
                      <a:pt x="191379" y="45000"/>
                      <a:pt x="226780" y="44731"/>
                      <a:pt x="262149" y="43691"/>
                    </a:cubicBezTo>
                    <a:cubicBezTo>
                      <a:pt x="278793" y="42651"/>
                      <a:pt x="295417" y="41187"/>
                      <a:pt x="312082" y="40570"/>
                    </a:cubicBezTo>
                    <a:cubicBezTo>
                      <a:pt x="351599" y="39106"/>
                      <a:pt x="391168" y="39205"/>
                      <a:pt x="430673" y="37449"/>
                    </a:cubicBezTo>
                    <a:cubicBezTo>
                      <a:pt x="438022" y="37122"/>
                      <a:pt x="445193" y="34995"/>
                      <a:pt x="452519" y="34329"/>
                    </a:cubicBezTo>
                    <a:cubicBezTo>
                      <a:pt x="473122" y="32456"/>
                      <a:pt x="537586" y="29083"/>
                      <a:pt x="555506" y="28087"/>
                    </a:cubicBezTo>
                    <a:lnTo>
                      <a:pt x="574231" y="24966"/>
                    </a:lnTo>
                    <a:cubicBezTo>
                      <a:pt x="591894" y="21754"/>
                      <a:pt x="594320" y="20045"/>
                      <a:pt x="614802" y="18724"/>
                    </a:cubicBezTo>
                    <a:cubicBezTo>
                      <a:pt x="638701" y="17182"/>
                      <a:pt x="662655" y="16644"/>
                      <a:pt x="686581" y="15604"/>
                    </a:cubicBezTo>
                    <a:lnTo>
                      <a:pt x="855105" y="18724"/>
                    </a:lnTo>
                    <a:cubicBezTo>
                      <a:pt x="859392" y="18872"/>
                      <a:pt x="863337" y="21278"/>
                      <a:pt x="867588" y="21845"/>
                    </a:cubicBezTo>
                    <a:cubicBezTo>
                      <a:pt x="878977" y="23364"/>
                      <a:pt x="890474" y="23926"/>
                      <a:pt x="901917" y="24966"/>
                    </a:cubicBezTo>
                    <a:cubicBezTo>
                      <a:pt x="907118" y="26006"/>
                      <a:pt x="912375" y="26800"/>
                      <a:pt x="917521" y="28087"/>
                    </a:cubicBezTo>
                    <a:cubicBezTo>
                      <a:pt x="920713" y="28885"/>
                      <a:pt x="923647" y="30619"/>
                      <a:pt x="926884" y="31208"/>
                    </a:cubicBezTo>
                    <a:cubicBezTo>
                      <a:pt x="935135" y="32708"/>
                      <a:pt x="943577" y="32950"/>
                      <a:pt x="951850" y="34329"/>
                    </a:cubicBezTo>
                    <a:cubicBezTo>
                      <a:pt x="956081" y="35034"/>
                      <a:pt x="960094" y="36797"/>
                      <a:pt x="964333" y="37449"/>
                    </a:cubicBezTo>
                    <a:cubicBezTo>
                      <a:pt x="973644" y="38881"/>
                      <a:pt x="983095" y="39238"/>
                      <a:pt x="992421" y="40570"/>
                    </a:cubicBezTo>
                    <a:cubicBezTo>
                      <a:pt x="997672" y="41320"/>
                      <a:pt x="1002742" y="43211"/>
                      <a:pt x="1008025" y="43691"/>
                    </a:cubicBezTo>
                    <a:cubicBezTo>
                      <a:pt x="1025667" y="45295"/>
                      <a:pt x="1043401" y="45671"/>
                      <a:pt x="1061079" y="46812"/>
                    </a:cubicBezTo>
                    <a:lnTo>
                      <a:pt x="1104770" y="49933"/>
                    </a:lnTo>
                    <a:cubicBezTo>
                      <a:pt x="1163007" y="69339"/>
                      <a:pt x="1118462" y="55657"/>
                      <a:pt x="1270174" y="49933"/>
                    </a:cubicBezTo>
                    <a:cubicBezTo>
                      <a:pt x="1273461" y="49809"/>
                      <a:pt x="1276291" y="47353"/>
                      <a:pt x="1279536" y="46812"/>
                    </a:cubicBezTo>
                    <a:cubicBezTo>
                      <a:pt x="1288828" y="45263"/>
                      <a:pt x="1298261" y="44731"/>
                      <a:pt x="1307624" y="43691"/>
                    </a:cubicBezTo>
                    <a:cubicBezTo>
                      <a:pt x="1329013" y="36561"/>
                      <a:pt x="1302481" y="44975"/>
                      <a:pt x="1332590" y="37449"/>
                    </a:cubicBezTo>
                    <a:cubicBezTo>
                      <a:pt x="1335782" y="36651"/>
                      <a:pt x="1338742" y="35043"/>
                      <a:pt x="1341953" y="34329"/>
                    </a:cubicBezTo>
                    <a:cubicBezTo>
                      <a:pt x="1348130" y="32957"/>
                      <a:pt x="1354436" y="32248"/>
                      <a:pt x="1360677" y="31208"/>
                    </a:cubicBezTo>
                    <a:cubicBezTo>
                      <a:pt x="1364838" y="29127"/>
                      <a:pt x="1368688" y="26244"/>
                      <a:pt x="1373161" y="24966"/>
                    </a:cubicBezTo>
                    <a:cubicBezTo>
                      <a:pt x="1383361" y="22051"/>
                      <a:pt x="1394519" y="22664"/>
                      <a:pt x="1404369" y="18724"/>
                    </a:cubicBezTo>
                    <a:cubicBezTo>
                      <a:pt x="1415524" y="14262"/>
                      <a:pt x="1422245" y="12076"/>
                      <a:pt x="1432456" y="6241"/>
                    </a:cubicBezTo>
                    <a:cubicBezTo>
                      <a:pt x="1435713" y="4380"/>
                      <a:pt x="1438698" y="2080"/>
                      <a:pt x="1441819" y="0"/>
                    </a:cubicBezTo>
                    <a:cubicBezTo>
                      <a:pt x="1448061" y="2080"/>
                      <a:pt x="1454659" y="3298"/>
                      <a:pt x="1460544" y="6241"/>
                    </a:cubicBezTo>
                    <a:cubicBezTo>
                      <a:pt x="1464705" y="8322"/>
                      <a:pt x="1468614" y="11012"/>
                      <a:pt x="1473027" y="12483"/>
                    </a:cubicBezTo>
                    <a:cubicBezTo>
                      <a:pt x="1478059" y="14160"/>
                      <a:pt x="1483485" y="14318"/>
                      <a:pt x="1488631" y="15604"/>
                    </a:cubicBezTo>
                    <a:cubicBezTo>
                      <a:pt x="1491822" y="16402"/>
                      <a:pt x="1494830" y="17820"/>
                      <a:pt x="1497993" y="18724"/>
                    </a:cubicBezTo>
                    <a:cubicBezTo>
                      <a:pt x="1502117" y="19902"/>
                      <a:pt x="1506408" y="20489"/>
                      <a:pt x="1510477" y="21845"/>
                    </a:cubicBezTo>
                    <a:cubicBezTo>
                      <a:pt x="1515792" y="23617"/>
                      <a:pt x="1520564" y="27113"/>
                      <a:pt x="1526081" y="28087"/>
                    </a:cubicBezTo>
                    <a:cubicBezTo>
                      <a:pt x="1538417" y="30264"/>
                      <a:pt x="1551073" y="29897"/>
                      <a:pt x="1563531" y="31208"/>
                    </a:cubicBezTo>
                    <a:cubicBezTo>
                      <a:pt x="1570846" y="31978"/>
                      <a:pt x="1578094" y="33289"/>
                      <a:pt x="1585376" y="34329"/>
                    </a:cubicBezTo>
                    <a:cubicBezTo>
                      <a:pt x="1648195" y="55262"/>
                      <a:pt x="1572344" y="31020"/>
                      <a:pt x="1760142" y="40570"/>
                    </a:cubicBezTo>
                    <a:cubicBezTo>
                      <a:pt x="1766713" y="40904"/>
                      <a:pt x="1772293" y="46549"/>
                      <a:pt x="1778867" y="46812"/>
                    </a:cubicBezTo>
                    <a:lnTo>
                      <a:pt x="1856888" y="49933"/>
                    </a:lnTo>
                    <a:cubicBezTo>
                      <a:pt x="1910894" y="52504"/>
                      <a:pt x="1894277" y="45219"/>
                      <a:pt x="1916183" y="56174"/>
                    </a:cubicBezTo>
                  </a:path>
                </a:pathLst>
              </a:custGeom>
              <a:noFill/>
              <a:ln w="508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0" name="Freihandform 89"/>
            <p:cNvSpPr/>
            <p:nvPr/>
          </p:nvSpPr>
          <p:spPr>
            <a:xfrm>
              <a:off x="2686050" y="5131887"/>
              <a:ext cx="248516" cy="241329"/>
            </a:xfrm>
            <a:custGeom>
              <a:avLst/>
              <a:gdLst>
                <a:gd name="connsiteX0" fmla="*/ 238125 w 248516"/>
                <a:gd name="connsiteY0" fmla="*/ 50829 h 241329"/>
                <a:gd name="connsiteX1" fmla="*/ 238125 w 248516"/>
                <a:gd name="connsiteY1" fmla="*/ 50829 h 241329"/>
                <a:gd name="connsiteX2" fmla="*/ 171450 w 248516"/>
                <a:gd name="connsiteY2" fmla="*/ 3204 h 241329"/>
                <a:gd name="connsiteX3" fmla="*/ 47625 w 248516"/>
                <a:gd name="connsiteY3" fmla="*/ 22254 h 241329"/>
                <a:gd name="connsiteX4" fmla="*/ 19050 w 248516"/>
                <a:gd name="connsiteY4" fmla="*/ 50829 h 241329"/>
                <a:gd name="connsiteX5" fmla="*/ 0 w 248516"/>
                <a:gd name="connsiteY5" fmla="*/ 107979 h 241329"/>
                <a:gd name="connsiteX6" fmla="*/ 19050 w 248516"/>
                <a:gd name="connsiteY6" fmla="*/ 184179 h 241329"/>
                <a:gd name="connsiteX7" fmla="*/ 76200 w 248516"/>
                <a:gd name="connsiteY7" fmla="*/ 212754 h 241329"/>
                <a:gd name="connsiteX8" fmla="*/ 133350 w 248516"/>
                <a:gd name="connsiteY8" fmla="*/ 241329 h 241329"/>
                <a:gd name="connsiteX9" fmla="*/ 171450 w 248516"/>
                <a:gd name="connsiteY9" fmla="*/ 231804 h 241329"/>
                <a:gd name="connsiteX10" fmla="*/ 228600 w 248516"/>
                <a:gd name="connsiteY10" fmla="*/ 193704 h 241329"/>
                <a:gd name="connsiteX11" fmla="*/ 247650 w 248516"/>
                <a:gd name="connsiteY11" fmla="*/ 127029 h 241329"/>
                <a:gd name="connsiteX12" fmla="*/ 76200 w 248516"/>
                <a:gd name="connsiteY12" fmla="*/ 136554 h 241329"/>
                <a:gd name="connsiteX13" fmla="*/ 238125 w 248516"/>
                <a:gd name="connsiteY13" fmla="*/ 50829 h 24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516" h="241329">
                  <a:moveTo>
                    <a:pt x="238125" y="50829"/>
                  </a:moveTo>
                  <a:lnTo>
                    <a:pt x="238125" y="50829"/>
                  </a:lnTo>
                  <a:cubicBezTo>
                    <a:pt x="215900" y="34954"/>
                    <a:pt x="198036" y="9460"/>
                    <a:pt x="171450" y="3204"/>
                  </a:cubicBezTo>
                  <a:cubicBezTo>
                    <a:pt x="128265" y="-6957"/>
                    <a:pt x="86945" y="9147"/>
                    <a:pt x="47625" y="22254"/>
                  </a:cubicBezTo>
                  <a:cubicBezTo>
                    <a:pt x="38100" y="31779"/>
                    <a:pt x="25592" y="39054"/>
                    <a:pt x="19050" y="50829"/>
                  </a:cubicBezTo>
                  <a:cubicBezTo>
                    <a:pt x="9298" y="68382"/>
                    <a:pt x="0" y="107979"/>
                    <a:pt x="0" y="107979"/>
                  </a:cubicBezTo>
                  <a:cubicBezTo>
                    <a:pt x="474" y="110351"/>
                    <a:pt x="11240" y="174416"/>
                    <a:pt x="19050" y="184179"/>
                  </a:cubicBezTo>
                  <a:cubicBezTo>
                    <a:pt x="37248" y="206927"/>
                    <a:pt x="53193" y="201250"/>
                    <a:pt x="76200" y="212754"/>
                  </a:cubicBezTo>
                  <a:cubicBezTo>
                    <a:pt x="150058" y="249683"/>
                    <a:pt x="61526" y="217388"/>
                    <a:pt x="133350" y="241329"/>
                  </a:cubicBezTo>
                  <a:cubicBezTo>
                    <a:pt x="146050" y="238154"/>
                    <a:pt x="159741" y="237658"/>
                    <a:pt x="171450" y="231804"/>
                  </a:cubicBezTo>
                  <a:cubicBezTo>
                    <a:pt x="191928" y="221565"/>
                    <a:pt x="228600" y="193704"/>
                    <a:pt x="228600" y="193704"/>
                  </a:cubicBezTo>
                  <a:cubicBezTo>
                    <a:pt x="254695" y="154562"/>
                    <a:pt x="247650" y="176577"/>
                    <a:pt x="247650" y="127029"/>
                  </a:cubicBezTo>
                  <a:lnTo>
                    <a:pt x="76200" y="136554"/>
                  </a:lnTo>
                  <a:lnTo>
                    <a:pt x="238125" y="50829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uppieren 114"/>
          <p:cNvGrpSpPr/>
          <p:nvPr/>
        </p:nvGrpSpPr>
        <p:grpSpPr>
          <a:xfrm>
            <a:off x="755576" y="4520412"/>
            <a:ext cx="3110086" cy="288032"/>
            <a:chOff x="2686050" y="5085184"/>
            <a:chExt cx="3110086" cy="288032"/>
          </a:xfrm>
        </p:grpSpPr>
        <p:grpSp>
          <p:nvGrpSpPr>
            <p:cNvPr id="8" name="Gruppieren 115"/>
            <p:cNvGrpSpPr/>
            <p:nvPr/>
          </p:nvGrpSpPr>
          <p:grpSpPr>
            <a:xfrm>
              <a:off x="2848020" y="5085184"/>
              <a:ext cx="2948116" cy="276999"/>
              <a:chOff x="2271956" y="1086126"/>
              <a:chExt cx="2948116" cy="276999"/>
            </a:xfrm>
          </p:grpSpPr>
          <p:sp>
            <p:nvSpPr>
              <p:cNvPr id="118" name="Textfeld 117"/>
              <p:cNvSpPr txBox="1"/>
              <p:nvPr/>
            </p:nvSpPr>
            <p:spPr>
              <a:xfrm>
                <a:off x="4150548" y="1086126"/>
                <a:ext cx="10695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AAAAAAAA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ihandform 118"/>
              <p:cNvSpPr/>
              <p:nvPr/>
            </p:nvSpPr>
            <p:spPr>
              <a:xfrm>
                <a:off x="2271956" y="1164066"/>
                <a:ext cx="1916183" cy="102987"/>
              </a:xfrm>
              <a:custGeom>
                <a:avLst/>
                <a:gdLst>
                  <a:gd name="connsiteX0" fmla="*/ 0 w 1916183"/>
                  <a:gd name="connsiteY0" fmla="*/ 102987 h 102987"/>
                  <a:gd name="connsiteX1" fmla="*/ 15604 w 1916183"/>
                  <a:gd name="connsiteY1" fmla="*/ 99866 h 102987"/>
                  <a:gd name="connsiteX2" fmla="*/ 28088 w 1916183"/>
                  <a:gd name="connsiteY2" fmla="*/ 93624 h 102987"/>
                  <a:gd name="connsiteX3" fmla="*/ 37450 w 1916183"/>
                  <a:gd name="connsiteY3" fmla="*/ 87382 h 102987"/>
                  <a:gd name="connsiteX4" fmla="*/ 53054 w 1916183"/>
                  <a:gd name="connsiteY4" fmla="*/ 84262 h 102987"/>
                  <a:gd name="connsiteX5" fmla="*/ 65538 w 1916183"/>
                  <a:gd name="connsiteY5" fmla="*/ 78020 h 102987"/>
                  <a:gd name="connsiteX6" fmla="*/ 74900 w 1916183"/>
                  <a:gd name="connsiteY6" fmla="*/ 71778 h 102987"/>
                  <a:gd name="connsiteX7" fmla="*/ 90504 w 1916183"/>
                  <a:gd name="connsiteY7" fmla="*/ 65537 h 102987"/>
                  <a:gd name="connsiteX8" fmla="*/ 102987 w 1916183"/>
                  <a:gd name="connsiteY8" fmla="*/ 59295 h 102987"/>
                  <a:gd name="connsiteX9" fmla="*/ 127954 w 1916183"/>
                  <a:gd name="connsiteY9" fmla="*/ 53053 h 102987"/>
                  <a:gd name="connsiteX10" fmla="*/ 156041 w 1916183"/>
                  <a:gd name="connsiteY10" fmla="*/ 46812 h 102987"/>
                  <a:gd name="connsiteX11" fmla="*/ 262149 w 1916183"/>
                  <a:gd name="connsiteY11" fmla="*/ 43691 h 102987"/>
                  <a:gd name="connsiteX12" fmla="*/ 312082 w 1916183"/>
                  <a:gd name="connsiteY12" fmla="*/ 40570 h 102987"/>
                  <a:gd name="connsiteX13" fmla="*/ 430673 w 1916183"/>
                  <a:gd name="connsiteY13" fmla="*/ 37449 h 102987"/>
                  <a:gd name="connsiteX14" fmla="*/ 452519 w 1916183"/>
                  <a:gd name="connsiteY14" fmla="*/ 34329 h 102987"/>
                  <a:gd name="connsiteX15" fmla="*/ 555506 w 1916183"/>
                  <a:gd name="connsiteY15" fmla="*/ 28087 h 102987"/>
                  <a:gd name="connsiteX16" fmla="*/ 574231 w 1916183"/>
                  <a:gd name="connsiteY16" fmla="*/ 24966 h 102987"/>
                  <a:gd name="connsiteX17" fmla="*/ 614802 w 1916183"/>
                  <a:gd name="connsiteY17" fmla="*/ 18724 h 102987"/>
                  <a:gd name="connsiteX18" fmla="*/ 686581 w 1916183"/>
                  <a:gd name="connsiteY18" fmla="*/ 15604 h 102987"/>
                  <a:gd name="connsiteX19" fmla="*/ 855105 w 1916183"/>
                  <a:gd name="connsiteY19" fmla="*/ 18724 h 102987"/>
                  <a:gd name="connsiteX20" fmla="*/ 867588 w 1916183"/>
                  <a:gd name="connsiteY20" fmla="*/ 21845 h 102987"/>
                  <a:gd name="connsiteX21" fmla="*/ 901917 w 1916183"/>
                  <a:gd name="connsiteY21" fmla="*/ 24966 h 102987"/>
                  <a:gd name="connsiteX22" fmla="*/ 917521 w 1916183"/>
                  <a:gd name="connsiteY22" fmla="*/ 28087 h 102987"/>
                  <a:gd name="connsiteX23" fmla="*/ 926884 w 1916183"/>
                  <a:gd name="connsiteY23" fmla="*/ 31208 h 102987"/>
                  <a:gd name="connsiteX24" fmla="*/ 951850 w 1916183"/>
                  <a:gd name="connsiteY24" fmla="*/ 34329 h 102987"/>
                  <a:gd name="connsiteX25" fmla="*/ 964333 w 1916183"/>
                  <a:gd name="connsiteY25" fmla="*/ 37449 h 102987"/>
                  <a:gd name="connsiteX26" fmla="*/ 992421 w 1916183"/>
                  <a:gd name="connsiteY26" fmla="*/ 40570 h 102987"/>
                  <a:gd name="connsiteX27" fmla="*/ 1008025 w 1916183"/>
                  <a:gd name="connsiteY27" fmla="*/ 43691 h 102987"/>
                  <a:gd name="connsiteX28" fmla="*/ 1061079 w 1916183"/>
                  <a:gd name="connsiteY28" fmla="*/ 46812 h 102987"/>
                  <a:gd name="connsiteX29" fmla="*/ 1104770 w 1916183"/>
                  <a:gd name="connsiteY29" fmla="*/ 49933 h 102987"/>
                  <a:gd name="connsiteX30" fmla="*/ 1270174 w 1916183"/>
                  <a:gd name="connsiteY30" fmla="*/ 49933 h 102987"/>
                  <a:gd name="connsiteX31" fmla="*/ 1279536 w 1916183"/>
                  <a:gd name="connsiteY31" fmla="*/ 46812 h 102987"/>
                  <a:gd name="connsiteX32" fmla="*/ 1307624 w 1916183"/>
                  <a:gd name="connsiteY32" fmla="*/ 43691 h 102987"/>
                  <a:gd name="connsiteX33" fmla="*/ 1332590 w 1916183"/>
                  <a:gd name="connsiteY33" fmla="*/ 37449 h 102987"/>
                  <a:gd name="connsiteX34" fmla="*/ 1341953 w 1916183"/>
                  <a:gd name="connsiteY34" fmla="*/ 34329 h 102987"/>
                  <a:gd name="connsiteX35" fmla="*/ 1360677 w 1916183"/>
                  <a:gd name="connsiteY35" fmla="*/ 31208 h 102987"/>
                  <a:gd name="connsiteX36" fmla="*/ 1373161 w 1916183"/>
                  <a:gd name="connsiteY36" fmla="*/ 24966 h 102987"/>
                  <a:gd name="connsiteX37" fmla="*/ 1404369 w 1916183"/>
                  <a:gd name="connsiteY37" fmla="*/ 18724 h 102987"/>
                  <a:gd name="connsiteX38" fmla="*/ 1432456 w 1916183"/>
                  <a:gd name="connsiteY38" fmla="*/ 6241 h 102987"/>
                  <a:gd name="connsiteX39" fmla="*/ 1441819 w 1916183"/>
                  <a:gd name="connsiteY39" fmla="*/ 0 h 102987"/>
                  <a:gd name="connsiteX40" fmla="*/ 1460544 w 1916183"/>
                  <a:gd name="connsiteY40" fmla="*/ 6241 h 102987"/>
                  <a:gd name="connsiteX41" fmla="*/ 1473027 w 1916183"/>
                  <a:gd name="connsiteY41" fmla="*/ 12483 h 102987"/>
                  <a:gd name="connsiteX42" fmla="*/ 1488631 w 1916183"/>
                  <a:gd name="connsiteY42" fmla="*/ 15604 h 102987"/>
                  <a:gd name="connsiteX43" fmla="*/ 1497993 w 1916183"/>
                  <a:gd name="connsiteY43" fmla="*/ 18724 h 102987"/>
                  <a:gd name="connsiteX44" fmla="*/ 1510477 w 1916183"/>
                  <a:gd name="connsiteY44" fmla="*/ 21845 h 102987"/>
                  <a:gd name="connsiteX45" fmla="*/ 1526081 w 1916183"/>
                  <a:gd name="connsiteY45" fmla="*/ 28087 h 102987"/>
                  <a:gd name="connsiteX46" fmla="*/ 1563531 w 1916183"/>
                  <a:gd name="connsiteY46" fmla="*/ 31208 h 102987"/>
                  <a:gd name="connsiteX47" fmla="*/ 1585376 w 1916183"/>
                  <a:gd name="connsiteY47" fmla="*/ 34329 h 102987"/>
                  <a:gd name="connsiteX48" fmla="*/ 1760142 w 1916183"/>
                  <a:gd name="connsiteY48" fmla="*/ 40570 h 102987"/>
                  <a:gd name="connsiteX49" fmla="*/ 1778867 w 1916183"/>
                  <a:gd name="connsiteY49" fmla="*/ 46812 h 102987"/>
                  <a:gd name="connsiteX50" fmla="*/ 1856888 w 1916183"/>
                  <a:gd name="connsiteY50" fmla="*/ 49933 h 102987"/>
                  <a:gd name="connsiteX51" fmla="*/ 1916183 w 1916183"/>
                  <a:gd name="connsiteY51" fmla="*/ 56174 h 10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916183" h="102987">
                    <a:moveTo>
                      <a:pt x="0" y="102987"/>
                    </a:moveTo>
                    <a:cubicBezTo>
                      <a:pt x="5201" y="101947"/>
                      <a:pt x="10572" y="101543"/>
                      <a:pt x="15604" y="99866"/>
                    </a:cubicBezTo>
                    <a:cubicBezTo>
                      <a:pt x="20018" y="98395"/>
                      <a:pt x="24049" y="95932"/>
                      <a:pt x="28088" y="93624"/>
                    </a:cubicBezTo>
                    <a:cubicBezTo>
                      <a:pt x="31344" y="91763"/>
                      <a:pt x="33938" y="88699"/>
                      <a:pt x="37450" y="87382"/>
                    </a:cubicBezTo>
                    <a:cubicBezTo>
                      <a:pt x="42417" y="85520"/>
                      <a:pt x="47853" y="85302"/>
                      <a:pt x="53054" y="84262"/>
                    </a:cubicBezTo>
                    <a:cubicBezTo>
                      <a:pt x="57215" y="82181"/>
                      <a:pt x="61499" y="80328"/>
                      <a:pt x="65538" y="78020"/>
                    </a:cubicBezTo>
                    <a:cubicBezTo>
                      <a:pt x="68794" y="76159"/>
                      <a:pt x="71545" y="73455"/>
                      <a:pt x="74900" y="71778"/>
                    </a:cubicBezTo>
                    <a:cubicBezTo>
                      <a:pt x="79911" y="69273"/>
                      <a:pt x="85385" y="67812"/>
                      <a:pt x="90504" y="65537"/>
                    </a:cubicBezTo>
                    <a:cubicBezTo>
                      <a:pt x="94755" y="63648"/>
                      <a:pt x="98574" y="60766"/>
                      <a:pt x="102987" y="59295"/>
                    </a:cubicBezTo>
                    <a:cubicBezTo>
                      <a:pt x="111125" y="56582"/>
                      <a:pt x="119632" y="55133"/>
                      <a:pt x="127954" y="53053"/>
                    </a:cubicBezTo>
                    <a:cubicBezTo>
                      <a:pt x="133590" y="51644"/>
                      <a:pt x="151064" y="47067"/>
                      <a:pt x="156041" y="46812"/>
                    </a:cubicBezTo>
                    <a:cubicBezTo>
                      <a:pt x="191379" y="45000"/>
                      <a:pt x="226780" y="44731"/>
                      <a:pt x="262149" y="43691"/>
                    </a:cubicBezTo>
                    <a:cubicBezTo>
                      <a:pt x="278793" y="42651"/>
                      <a:pt x="295417" y="41187"/>
                      <a:pt x="312082" y="40570"/>
                    </a:cubicBezTo>
                    <a:cubicBezTo>
                      <a:pt x="351599" y="39106"/>
                      <a:pt x="391168" y="39205"/>
                      <a:pt x="430673" y="37449"/>
                    </a:cubicBezTo>
                    <a:cubicBezTo>
                      <a:pt x="438022" y="37122"/>
                      <a:pt x="445193" y="34995"/>
                      <a:pt x="452519" y="34329"/>
                    </a:cubicBezTo>
                    <a:cubicBezTo>
                      <a:pt x="473122" y="32456"/>
                      <a:pt x="537586" y="29083"/>
                      <a:pt x="555506" y="28087"/>
                    </a:cubicBezTo>
                    <a:lnTo>
                      <a:pt x="574231" y="24966"/>
                    </a:lnTo>
                    <a:cubicBezTo>
                      <a:pt x="591894" y="21754"/>
                      <a:pt x="594320" y="20045"/>
                      <a:pt x="614802" y="18724"/>
                    </a:cubicBezTo>
                    <a:cubicBezTo>
                      <a:pt x="638701" y="17182"/>
                      <a:pt x="662655" y="16644"/>
                      <a:pt x="686581" y="15604"/>
                    </a:cubicBezTo>
                    <a:lnTo>
                      <a:pt x="855105" y="18724"/>
                    </a:lnTo>
                    <a:cubicBezTo>
                      <a:pt x="859392" y="18872"/>
                      <a:pt x="863337" y="21278"/>
                      <a:pt x="867588" y="21845"/>
                    </a:cubicBezTo>
                    <a:cubicBezTo>
                      <a:pt x="878977" y="23364"/>
                      <a:pt x="890474" y="23926"/>
                      <a:pt x="901917" y="24966"/>
                    </a:cubicBezTo>
                    <a:cubicBezTo>
                      <a:pt x="907118" y="26006"/>
                      <a:pt x="912375" y="26800"/>
                      <a:pt x="917521" y="28087"/>
                    </a:cubicBezTo>
                    <a:cubicBezTo>
                      <a:pt x="920713" y="28885"/>
                      <a:pt x="923647" y="30619"/>
                      <a:pt x="926884" y="31208"/>
                    </a:cubicBezTo>
                    <a:cubicBezTo>
                      <a:pt x="935135" y="32708"/>
                      <a:pt x="943577" y="32950"/>
                      <a:pt x="951850" y="34329"/>
                    </a:cubicBezTo>
                    <a:cubicBezTo>
                      <a:pt x="956081" y="35034"/>
                      <a:pt x="960094" y="36797"/>
                      <a:pt x="964333" y="37449"/>
                    </a:cubicBezTo>
                    <a:cubicBezTo>
                      <a:pt x="973644" y="38881"/>
                      <a:pt x="983095" y="39238"/>
                      <a:pt x="992421" y="40570"/>
                    </a:cubicBezTo>
                    <a:cubicBezTo>
                      <a:pt x="997672" y="41320"/>
                      <a:pt x="1002742" y="43211"/>
                      <a:pt x="1008025" y="43691"/>
                    </a:cubicBezTo>
                    <a:cubicBezTo>
                      <a:pt x="1025667" y="45295"/>
                      <a:pt x="1043401" y="45671"/>
                      <a:pt x="1061079" y="46812"/>
                    </a:cubicBezTo>
                    <a:lnTo>
                      <a:pt x="1104770" y="49933"/>
                    </a:lnTo>
                    <a:cubicBezTo>
                      <a:pt x="1163007" y="69339"/>
                      <a:pt x="1118462" y="55657"/>
                      <a:pt x="1270174" y="49933"/>
                    </a:cubicBezTo>
                    <a:cubicBezTo>
                      <a:pt x="1273461" y="49809"/>
                      <a:pt x="1276291" y="47353"/>
                      <a:pt x="1279536" y="46812"/>
                    </a:cubicBezTo>
                    <a:cubicBezTo>
                      <a:pt x="1288828" y="45263"/>
                      <a:pt x="1298261" y="44731"/>
                      <a:pt x="1307624" y="43691"/>
                    </a:cubicBezTo>
                    <a:cubicBezTo>
                      <a:pt x="1329013" y="36561"/>
                      <a:pt x="1302481" y="44975"/>
                      <a:pt x="1332590" y="37449"/>
                    </a:cubicBezTo>
                    <a:cubicBezTo>
                      <a:pt x="1335782" y="36651"/>
                      <a:pt x="1338742" y="35043"/>
                      <a:pt x="1341953" y="34329"/>
                    </a:cubicBezTo>
                    <a:cubicBezTo>
                      <a:pt x="1348130" y="32957"/>
                      <a:pt x="1354436" y="32248"/>
                      <a:pt x="1360677" y="31208"/>
                    </a:cubicBezTo>
                    <a:cubicBezTo>
                      <a:pt x="1364838" y="29127"/>
                      <a:pt x="1368688" y="26244"/>
                      <a:pt x="1373161" y="24966"/>
                    </a:cubicBezTo>
                    <a:cubicBezTo>
                      <a:pt x="1383361" y="22051"/>
                      <a:pt x="1394519" y="22664"/>
                      <a:pt x="1404369" y="18724"/>
                    </a:cubicBezTo>
                    <a:cubicBezTo>
                      <a:pt x="1415524" y="14262"/>
                      <a:pt x="1422245" y="12076"/>
                      <a:pt x="1432456" y="6241"/>
                    </a:cubicBezTo>
                    <a:cubicBezTo>
                      <a:pt x="1435713" y="4380"/>
                      <a:pt x="1438698" y="2080"/>
                      <a:pt x="1441819" y="0"/>
                    </a:cubicBezTo>
                    <a:cubicBezTo>
                      <a:pt x="1448061" y="2080"/>
                      <a:pt x="1454659" y="3298"/>
                      <a:pt x="1460544" y="6241"/>
                    </a:cubicBezTo>
                    <a:cubicBezTo>
                      <a:pt x="1464705" y="8322"/>
                      <a:pt x="1468614" y="11012"/>
                      <a:pt x="1473027" y="12483"/>
                    </a:cubicBezTo>
                    <a:cubicBezTo>
                      <a:pt x="1478059" y="14160"/>
                      <a:pt x="1483485" y="14318"/>
                      <a:pt x="1488631" y="15604"/>
                    </a:cubicBezTo>
                    <a:cubicBezTo>
                      <a:pt x="1491822" y="16402"/>
                      <a:pt x="1494830" y="17820"/>
                      <a:pt x="1497993" y="18724"/>
                    </a:cubicBezTo>
                    <a:cubicBezTo>
                      <a:pt x="1502117" y="19902"/>
                      <a:pt x="1506408" y="20489"/>
                      <a:pt x="1510477" y="21845"/>
                    </a:cubicBezTo>
                    <a:cubicBezTo>
                      <a:pt x="1515792" y="23617"/>
                      <a:pt x="1520564" y="27113"/>
                      <a:pt x="1526081" y="28087"/>
                    </a:cubicBezTo>
                    <a:cubicBezTo>
                      <a:pt x="1538417" y="30264"/>
                      <a:pt x="1551073" y="29897"/>
                      <a:pt x="1563531" y="31208"/>
                    </a:cubicBezTo>
                    <a:cubicBezTo>
                      <a:pt x="1570846" y="31978"/>
                      <a:pt x="1578094" y="33289"/>
                      <a:pt x="1585376" y="34329"/>
                    </a:cubicBezTo>
                    <a:cubicBezTo>
                      <a:pt x="1648195" y="55262"/>
                      <a:pt x="1572344" y="31020"/>
                      <a:pt x="1760142" y="40570"/>
                    </a:cubicBezTo>
                    <a:cubicBezTo>
                      <a:pt x="1766713" y="40904"/>
                      <a:pt x="1772293" y="46549"/>
                      <a:pt x="1778867" y="46812"/>
                    </a:cubicBezTo>
                    <a:lnTo>
                      <a:pt x="1856888" y="49933"/>
                    </a:lnTo>
                    <a:cubicBezTo>
                      <a:pt x="1910894" y="52504"/>
                      <a:pt x="1894277" y="45219"/>
                      <a:pt x="1916183" y="56174"/>
                    </a:cubicBezTo>
                  </a:path>
                </a:pathLst>
              </a:custGeom>
              <a:noFill/>
              <a:ln w="508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Freihandform 116"/>
            <p:cNvSpPr/>
            <p:nvPr/>
          </p:nvSpPr>
          <p:spPr>
            <a:xfrm>
              <a:off x="2686050" y="5131887"/>
              <a:ext cx="248516" cy="241329"/>
            </a:xfrm>
            <a:custGeom>
              <a:avLst/>
              <a:gdLst>
                <a:gd name="connsiteX0" fmla="*/ 238125 w 248516"/>
                <a:gd name="connsiteY0" fmla="*/ 50829 h 241329"/>
                <a:gd name="connsiteX1" fmla="*/ 238125 w 248516"/>
                <a:gd name="connsiteY1" fmla="*/ 50829 h 241329"/>
                <a:gd name="connsiteX2" fmla="*/ 171450 w 248516"/>
                <a:gd name="connsiteY2" fmla="*/ 3204 h 241329"/>
                <a:gd name="connsiteX3" fmla="*/ 47625 w 248516"/>
                <a:gd name="connsiteY3" fmla="*/ 22254 h 241329"/>
                <a:gd name="connsiteX4" fmla="*/ 19050 w 248516"/>
                <a:gd name="connsiteY4" fmla="*/ 50829 h 241329"/>
                <a:gd name="connsiteX5" fmla="*/ 0 w 248516"/>
                <a:gd name="connsiteY5" fmla="*/ 107979 h 241329"/>
                <a:gd name="connsiteX6" fmla="*/ 19050 w 248516"/>
                <a:gd name="connsiteY6" fmla="*/ 184179 h 241329"/>
                <a:gd name="connsiteX7" fmla="*/ 76200 w 248516"/>
                <a:gd name="connsiteY7" fmla="*/ 212754 h 241329"/>
                <a:gd name="connsiteX8" fmla="*/ 133350 w 248516"/>
                <a:gd name="connsiteY8" fmla="*/ 241329 h 241329"/>
                <a:gd name="connsiteX9" fmla="*/ 171450 w 248516"/>
                <a:gd name="connsiteY9" fmla="*/ 231804 h 241329"/>
                <a:gd name="connsiteX10" fmla="*/ 228600 w 248516"/>
                <a:gd name="connsiteY10" fmla="*/ 193704 h 241329"/>
                <a:gd name="connsiteX11" fmla="*/ 247650 w 248516"/>
                <a:gd name="connsiteY11" fmla="*/ 127029 h 241329"/>
                <a:gd name="connsiteX12" fmla="*/ 76200 w 248516"/>
                <a:gd name="connsiteY12" fmla="*/ 136554 h 241329"/>
                <a:gd name="connsiteX13" fmla="*/ 238125 w 248516"/>
                <a:gd name="connsiteY13" fmla="*/ 50829 h 24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516" h="241329">
                  <a:moveTo>
                    <a:pt x="238125" y="50829"/>
                  </a:moveTo>
                  <a:lnTo>
                    <a:pt x="238125" y="50829"/>
                  </a:lnTo>
                  <a:cubicBezTo>
                    <a:pt x="215900" y="34954"/>
                    <a:pt x="198036" y="9460"/>
                    <a:pt x="171450" y="3204"/>
                  </a:cubicBezTo>
                  <a:cubicBezTo>
                    <a:pt x="128265" y="-6957"/>
                    <a:pt x="86945" y="9147"/>
                    <a:pt x="47625" y="22254"/>
                  </a:cubicBezTo>
                  <a:cubicBezTo>
                    <a:pt x="38100" y="31779"/>
                    <a:pt x="25592" y="39054"/>
                    <a:pt x="19050" y="50829"/>
                  </a:cubicBezTo>
                  <a:cubicBezTo>
                    <a:pt x="9298" y="68382"/>
                    <a:pt x="0" y="107979"/>
                    <a:pt x="0" y="107979"/>
                  </a:cubicBezTo>
                  <a:cubicBezTo>
                    <a:pt x="474" y="110351"/>
                    <a:pt x="11240" y="174416"/>
                    <a:pt x="19050" y="184179"/>
                  </a:cubicBezTo>
                  <a:cubicBezTo>
                    <a:pt x="37248" y="206927"/>
                    <a:pt x="53193" y="201250"/>
                    <a:pt x="76200" y="212754"/>
                  </a:cubicBezTo>
                  <a:cubicBezTo>
                    <a:pt x="150058" y="249683"/>
                    <a:pt x="61526" y="217388"/>
                    <a:pt x="133350" y="241329"/>
                  </a:cubicBezTo>
                  <a:cubicBezTo>
                    <a:pt x="146050" y="238154"/>
                    <a:pt x="159741" y="237658"/>
                    <a:pt x="171450" y="231804"/>
                  </a:cubicBezTo>
                  <a:cubicBezTo>
                    <a:pt x="191928" y="221565"/>
                    <a:pt x="228600" y="193704"/>
                    <a:pt x="228600" y="193704"/>
                  </a:cubicBezTo>
                  <a:cubicBezTo>
                    <a:pt x="254695" y="154562"/>
                    <a:pt x="247650" y="176577"/>
                    <a:pt x="247650" y="127029"/>
                  </a:cubicBezTo>
                  <a:lnTo>
                    <a:pt x="76200" y="136554"/>
                  </a:lnTo>
                  <a:lnTo>
                    <a:pt x="238125" y="50829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Textfeld 119"/>
          <p:cNvSpPr txBox="1"/>
          <p:nvPr/>
        </p:nvSpPr>
        <p:spPr>
          <a:xfrm>
            <a:off x="251520" y="3656316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467544" y="3656316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Gerade Verbindung mit Pfeil 122"/>
          <p:cNvCxnSpPr/>
          <p:nvPr/>
        </p:nvCxnSpPr>
        <p:spPr>
          <a:xfrm flipH="1">
            <a:off x="2574321" y="4221347"/>
            <a:ext cx="210075" cy="29906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Gerade Verbindung mit Pfeil 124"/>
          <p:cNvCxnSpPr/>
          <p:nvPr/>
        </p:nvCxnSpPr>
        <p:spPr>
          <a:xfrm>
            <a:off x="5024173" y="4221346"/>
            <a:ext cx="275636" cy="2990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feld 125"/>
          <p:cNvSpPr txBox="1"/>
          <p:nvPr/>
        </p:nvSpPr>
        <p:spPr>
          <a:xfrm>
            <a:off x="1946201" y="3944348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smtClean="0">
                <a:latin typeface="Arial" panose="020B0604020202020204" pitchFamily="34" charset="0"/>
                <a:cs typeface="Arial" panose="020B0604020202020204" pitchFamily="34" charset="0"/>
              </a:rPr>
              <a:t>Transcript-replacement</a:t>
            </a:r>
            <a:endParaRPr lang="en-US" sz="1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4502836" y="394434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smtClean="0">
                <a:latin typeface="Arial" panose="020B0604020202020204" pitchFamily="34" charset="0"/>
                <a:cs typeface="Arial" panose="020B0604020202020204" pitchFamily="34" charset="0"/>
              </a:rPr>
              <a:t>Gene-editing</a:t>
            </a:r>
            <a:endParaRPr lang="en-US" sz="1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Freihandform 132"/>
          <p:cNvSpPr/>
          <p:nvPr/>
        </p:nvSpPr>
        <p:spPr>
          <a:xfrm>
            <a:off x="5292080" y="1352060"/>
            <a:ext cx="302719" cy="25120"/>
          </a:xfrm>
          <a:custGeom>
            <a:avLst/>
            <a:gdLst>
              <a:gd name="connsiteX0" fmla="*/ 302719 w 302719"/>
              <a:gd name="connsiteY0" fmla="*/ 12483 h 25120"/>
              <a:gd name="connsiteX1" fmla="*/ 287115 w 302719"/>
              <a:gd name="connsiteY1" fmla="*/ 18725 h 25120"/>
              <a:gd name="connsiteX2" fmla="*/ 277753 w 302719"/>
              <a:gd name="connsiteY2" fmla="*/ 24966 h 25120"/>
              <a:gd name="connsiteX3" fmla="*/ 234061 w 302719"/>
              <a:gd name="connsiteY3" fmla="*/ 21845 h 25120"/>
              <a:gd name="connsiteX4" fmla="*/ 209095 w 302719"/>
              <a:gd name="connsiteY4" fmla="*/ 15604 h 25120"/>
              <a:gd name="connsiteX5" fmla="*/ 199732 w 302719"/>
              <a:gd name="connsiteY5" fmla="*/ 9362 h 25120"/>
              <a:gd name="connsiteX6" fmla="*/ 181008 w 302719"/>
              <a:gd name="connsiteY6" fmla="*/ 3120 h 25120"/>
              <a:gd name="connsiteX7" fmla="*/ 171645 w 302719"/>
              <a:gd name="connsiteY7" fmla="*/ 0 h 25120"/>
              <a:gd name="connsiteX8" fmla="*/ 78021 w 302719"/>
              <a:gd name="connsiteY8" fmla="*/ 6241 h 25120"/>
              <a:gd name="connsiteX9" fmla="*/ 65537 w 302719"/>
              <a:gd name="connsiteY9" fmla="*/ 9362 h 25120"/>
              <a:gd name="connsiteX10" fmla="*/ 0 w 302719"/>
              <a:gd name="connsiteY10" fmla="*/ 12483 h 2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2719" h="25120">
                <a:moveTo>
                  <a:pt x="302719" y="12483"/>
                </a:moveTo>
                <a:cubicBezTo>
                  <a:pt x="297518" y="14564"/>
                  <a:pt x="292126" y="16220"/>
                  <a:pt x="287115" y="18725"/>
                </a:cubicBezTo>
                <a:cubicBezTo>
                  <a:pt x="283760" y="20402"/>
                  <a:pt x="281497" y="24746"/>
                  <a:pt x="277753" y="24966"/>
                </a:cubicBezTo>
                <a:cubicBezTo>
                  <a:pt x="263177" y="25823"/>
                  <a:pt x="248625" y="22885"/>
                  <a:pt x="234061" y="21845"/>
                </a:cubicBezTo>
                <a:cubicBezTo>
                  <a:pt x="228122" y="20657"/>
                  <a:pt x="215495" y="18804"/>
                  <a:pt x="209095" y="15604"/>
                </a:cubicBezTo>
                <a:cubicBezTo>
                  <a:pt x="205740" y="13926"/>
                  <a:pt x="203160" y="10886"/>
                  <a:pt x="199732" y="9362"/>
                </a:cubicBezTo>
                <a:cubicBezTo>
                  <a:pt x="193720" y="6690"/>
                  <a:pt x="187249" y="5200"/>
                  <a:pt x="181008" y="3120"/>
                </a:cubicBezTo>
                <a:lnTo>
                  <a:pt x="171645" y="0"/>
                </a:lnTo>
                <a:cubicBezTo>
                  <a:pt x="153376" y="1015"/>
                  <a:pt x="100486" y="3433"/>
                  <a:pt x="78021" y="6241"/>
                </a:cubicBezTo>
                <a:cubicBezTo>
                  <a:pt x="73765" y="6773"/>
                  <a:pt x="69805" y="8935"/>
                  <a:pt x="65537" y="9362"/>
                </a:cubicBezTo>
                <a:cubicBezTo>
                  <a:pt x="31084" y="12807"/>
                  <a:pt x="25834" y="12483"/>
                  <a:pt x="0" y="12483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Ellipse 134"/>
          <p:cNvSpPr/>
          <p:nvPr/>
        </p:nvSpPr>
        <p:spPr>
          <a:xfrm>
            <a:off x="899592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Ellipse 136"/>
          <p:cNvSpPr/>
          <p:nvPr/>
        </p:nvSpPr>
        <p:spPr>
          <a:xfrm>
            <a:off x="1043624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Ellipse 137"/>
          <p:cNvSpPr/>
          <p:nvPr/>
        </p:nvSpPr>
        <p:spPr>
          <a:xfrm>
            <a:off x="1187640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Ellipse 138"/>
          <p:cNvSpPr/>
          <p:nvPr/>
        </p:nvSpPr>
        <p:spPr>
          <a:xfrm>
            <a:off x="1331656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Ellipse 139"/>
          <p:cNvSpPr/>
          <p:nvPr/>
        </p:nvSpPr>
        <p:spPr>
          <a:xfrm>
            <a:off x="1475656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Ellipse 140"/>
          <p:cNvSpPr/>
          <p:nvPr/>
        </p:nvSpPr>
        <p:spPr>
          <a:xfrm>
            <a:off x="1619688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Ellipse 141"/>
          <p:cNvSpPr/>
          <p:nvPr/>
        </p:nvSpPr>
        <p:spPr>
          <a:xfrm>
            <a:off x="1763704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Ellipse 142"/>
          <p:cNvSpPr/>
          <p:nvPr/>
        </p:nvSpPr>
        <p:spPr>
          <a:xfrm>
            <a:off x="1907720" y="50909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9" name="Gerade Verbindung mit Pfeil 148"/>
          <p:cNvCxnSpPr/>
          <p:nvPr/>
        </p:nvCxnSpPr>
        <p:spPr>
          <a:xfrm flipH="1">
            <a:off x="1691688" y="4797411"/>
            <a:ext cx="138345" cy="22154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feld 149"/>
          <p:cNvSpPr txBox="1"/>
          <p:nvPr/>
        </p:nvSpPr>
        <p:spPr>
          <a:xfrm>
            <a:off x="2123728" y="5018951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Wildtype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Freihandform 150"/>
          <p:cNvSpPr/>
          <p:nvPr/>
        </p:nvSpPr>
        <p:spPr>
          <a:xfrm>
            <a:off x="5292080" y="2072140"/>
            <a:ext cx="302719" cy="25120"/>
          </a:xfrm>
          <a:custGeom>
            <a:avLst/>
            <a:gdLst>
              <a:gd name="connsiteX0" fmla="*/ 302719 w 302719"/>
              <a:gd name="connsiteY0" fmla="*/ 12483 h 25120"/>
              <a:gd name="connsiteX1" fmla="*/ 287115 w 302719"/>
              <a:gd name="connsiteY1" fmla="*/ 18725 h 25120"/>
              <a:gd name="connsiteX2" fmla="*/ 277753 w 302719"/>
              <a:gd name="connsiteY2" fmla="*/ 24966 h 25120"/>
              <a:gd name="connsiteX3" fmla="*/ 234061 w 302719"/>
              <a:gd name="connsiteY3" fmla="*/ 21845 h 25120"/>
              <a:gd name="connsiteX4" fmla="*/ 209095 w 302719"/>
              <a:gd name="connsiteY4" fmla="*/ 15604 h 25120"/>
              <a:gd name="connsiteX5" fmla="*/ 199732 w 302719"/>
              <a:gd name="connsiteY5" fmla="*/ 9362 h 25120"/>
              <a:gd name="connsiteX6" fmla="*/ 181008 w 302719"/>
              <a:gd name="connsiteY6" fmla="*/ 3120 h 25120"/>
              <a:gd name="connsiteX7" fmla="*/ 171645 w 302719"/>
              <a:gd name="connsiteY7" fmla="*/ 0 h 25120"/>
              <a:gd name="connsiteX8" fmla="*/ 78021 w 302719"/>
              <a:gd name="connsiteY8" fmla="*/ 6241 h 25120"/>
              <a:gd name="connsiteX9" fmla="*/ 65537 w 302719"/>
              <a:gd name="connsiteY9" fmla="*/ 9362 h 25120"/>
              <a:gd name="connsiteX10" fmla="*/ 0 w 302719"/>
              <a:gd name="connsiteY10" fmla="*/ 12483 h 25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2719" h="25120">
                <a:moveTo>
                  <a:pt x="302719" y="12483"/>
                </a:moveTo>
                <a:cubicBezTo>
                  <a:pt x="297518" y="14564"/>
                  <a:pt x="292126" y="16220"/>
                  <a:pt x="287115" y="18725"/>
                </a:cubicBezTo>
                <a:cubicBezTo>
                  <a:pt x="283760" y="20402"/>
                  <a:pt x="281497" y="24746"/>
                  <a:pt x="277753" y="24966"/>
                </a:cubicBezTo>
                <a:cubicBezTo>
                  <a:pt x="263177" y="25823"/>
                  <a:pt x="248625" y="22885"/>
                  <a:pt x="234061" y="21845"/>
                </a:cubicBezTo>
                <a:cubicBezTo>
                  <a:pt x="228122" y="20657"/>
                  <a:pt x="215495" y="18804"/>
                  <a:pt x="209095" y="15604"/>
                </a:cubicBezTo>
                <a:cubicBezTo>
                  <a:pt x="205740" y="13926"/>
                  <a:pt x="203160" y="10886"/>
                  <a:pt x="199732" y="9362"/>
                </a:cubicBezTo>
                <a:cubicBezTo>
                  <a:pt x="193720" y="6690"/>
                  <a:pt x="187249" y="5200"/>
                  <a:pt x="181008" y="3120"/>
                </a:cubicBezTo>
                <a:lnTo>
                  <a:pt x="171645" y="0"/>
                </a:lnTo>
                <a:cubicBezTo>
                  <a:pt x="153376" y="1015"/>
                  <a:pt x="100486" y="3433"/>
                  <a:pt x="78021" y="6241"/>
                </a:cubicBezTo>
                <a:cubicBezTo>
                  <a:pt x="73765" y="6773"/>
                  <a:pt x="69805" y="8935"/>
                  <a:pt x="65537" y="9362"/>
                </a:cubicBezTo>
                <a:cubicBezTo>
                  <a:pt x="31084" y="12807"/>
                  <a:pt x="25834" y="12483"/>
                  <a:pt x="0" y="12483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uppieren 155"/>
          <p:cNvGrpSpPr/>
          <p:nvPr/>
        </p:nvGrpSpPr>
        <p:grpSpPr>
          <a:xfrm>
            <a:off x="4427105" y="4520412"/>
            <a:ext cx="3110086" cy="288032"/>
            <a:chOff x="2686050" y="5085184"/>
            <a:chExt cx="3110086" cy="288032"/>
          </a:xfrm>
        </p:grpSpPr>
        <p:grpSp>
          <p:nvGrpSpPr>
            <p:cNvPr id="10" name="Gruppieren 156"/>
            <p:cNvGrpSpPr/>
            <p:nvPr/>
          </p:nvGrpSpPr>
          <p:grpSpPr>
            <a:xfrm>
              <a:off x="2848020" y="5085184"/>
              <a:ext cx="2948116" cy="276999"/>
              <a:chOff x="2271956" y="1086126"/>
              <a:chExt cx="2948116" cy="276999"/>
            </a:xfrm>
          </p:grpSpPr>
          <p:sp>
            <p:nvSpPr>
              <p:cNvPr id="159" name="Textfeld 158"/>
              <p:cNvSpPr txBox="1"/>
              <p:nvPr/>
            </p:nvSpPr>
            <p:spPr>
              <a:xfrm>
                <a:off x="4150548" y="1086126"/>
                <a:ext cx="10695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AAAAAAAA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ihandform 159"/>
              <p:cNvSpPr/>
              <p:nvPr/>
            </p:nvSpPr>
            <p:spPr>
              <a:xfrm>
                <a:off x="2271956" y="1164066"/>
                <a:ext cx="1916183" cy="102987"/>
              </a:xfrm>
              <a:custGeom>
                <a:avLst/>
                <a:gdLst>
                  <a:gd name="connsiteX0" fmla="*/ 0 w 1916183"/>
                  <a:gd name="connsiteY0" fmla="*/ 102987 h 102987"/>
                  <a:gd name="connsiteX1" fmla="*/ 15604 w 1916183"/>
                  <a:gd name="connsiteY1" fmla="*/ 99866 h 102987"/>
                  <a:gd name="connsiteX2" fmla="*/ 28088 w 1916183"/>
                  <a:gd name="connsiteY2" fmla="*/ 93624 h 102987"/>
                  <a:gd name="connsiteX3" fmla="*/ 37450 w 1916183"/>
                  <a:gd name="connsiteY3" fmla="*/ 87382 h 102987"/>
                  <a:gd name="connsiteX4" fmla="*/ 53054 w 1916183"/>
                  <a:gd name="connsiteY4" fmla="*/ 84262 h 102987"/>
                  <a:gd name="connsiteX5" fmla="*/ 65538 w 1916183"/>
                  <a:gd name="connsiteY5" fmla="*/ 78020 h 102987"/>
                  <a:gd name="connsiteX6" fmla="*/ 74900 w 1916183"/>
                  <a:gd name="connsiteY6" fmla="*/ 71778 h 102987"/>
                  <a:gd name="connsiteX7" fmla="*/ 90504 w 1916183"/>
                  <a:gd name="connsiteY7" fmla="*/ 65537 h 102987"/>
                  <a:gd name="connsiteX8" fmla="*/ 102987 w 1916183"/>
                  <a:gd name="connsiteY8" fmla="*/ 59295 h 102987"/>
                  <a:gd name="connsiteX9" fmla="*/ 127954 w 1916183"/>
                  <a:gd name="connsiteY9" fmla="*/ 53053 h 102987"/>
                  <a:gd name="connsiteX10" fmla="*/ 156041 w 1916183"/>
                  <a:gd name="connsiteY10" fmla="*/ 46812 h 102987"/>
                  <a:gd name="connsiteX11" fmla="*/ 262149 w 1916183"/>
                  <a:gd name="connsiteY11" fmla="*/ 43691 h 102987"/>
                  <a:gd name="connsiteX12" fmla="*/ 312082 w 1916183"/>
                  <a:gd name="connsiteY12" fmla="*/ 40570 h 102987"/>
                  <a:gd name="connsiteX13" fmla="*/ 430673 w 1916183"/>
                  <a:gd name="connsiteY13" fmla="*/ 37449 h 102987"/>
                  <a:gd name="connsiteX14" fmla="*/ 452519 w 1916183"/>
                  <a:gd name="connsiteY14" fmla="*/ 34329 h 102987"/>
                  <a:gd name="connsiteX15" fmla="*/ 555506 w 1916183"/>
                  <a:gd name="connsiteY15" fmla="*/ 28087 h 102987"/>
                  <a:gd name="connsiteX16" fmla="*/ 574231 w 1916183"/>
                  <a:gd name="connsiteY16" fmla="*/ 24966 h 102987"/>
                  <a:gd name="connsiteX17" fmla="*/ 614802 w 1916183"/>
                  <a:gd name="connsiteY17" fmla="*/ 18724 h 102987"/>
                  <a:gd name="connsiteX18" fmla="*/ 686581 w 1916183"/>
                  <a:gd name="connsiteY18" fmla="*/ 15604 h 102987"/>
                  <a:gd name="connsiteX19" fmla="*/ 855105 w 1916183"/>
                  <a:gd name="connsiteY19" fmla="*/ 18724 h 102987"/>
                  <a:gd name="connsiteX20" fmla="*/ 867588 w 1916183"/>
                  <a:gd name="connsiteY20" fmla="*/ 21845 h 102987"/>
                  <a:gd name="connsiteX21" fmla="*/ 901917 w 1916183"/>
                  <a:gd name="connsiteY21" fmla="*/ 24966 h 102987"/>
                  <a:gd name="connsiteX22" fmla="*/ 917521 w 1916183"/>
                  <a:gd name="connsiteY22" fmla="*/ 28087 h 102987"/>
                  <a:gd name="connsiteX23" fmla="*/ 926884 w 1916183"/>
                  <a:gd name="connsiteY23" fmla="*/ 31208 h 102987"/>
                  <a:gd name="connsiteX24" fmla="*/ 951850 w 1916183"/>
                  <a:gd name="connsiteY24" fmla="*/ 34329 h 102987"/>
                  <a:gd name="connsiteX25" fmla="*/ 964333 w 1916183"/>
                  <a:gd name="connsiteY25" fmla="*/ 37449 h 102987"/>
                  <a:gd name="connsiteX26" fmla="*/ 992421 w 1916183"/>
                  <a:gd name="connsiteY26" fmla="*/ 40570 h 102987"/>
                  <a:gd name="connsiteX27" fmla="*/ 1008025 w 1916183"/>
                  <a:gd name="connsiteY27" fmla="*/ 43691 h 102987"/>
                  <a:gd name="connsiteX28" fmla="*/ 1061079 w 1916183"/>
                  <a:gd name="connsiteY28" fmla="*/ 46812 h 102987"/>
                  <a:gd name="connsiteX29" fmla="*/ 1104770 w 1916183"/>
                  <a:gd name="connsiteY29" fmla="*/ 49933 h 102987"/>
                  <a:gd name="connsiteX30" fmla="*/ 1270174 w 1916183"/>
                  <a:gd name="connsiteY30" fmla="*/ 49933 h 102987"/>
                  <a:gd name="connsiteX31" fmla="*/ 1279536 w 1916183"/>
                  <a:gd name="connsiteY31" fmla="*/ 46812 h 102987"/>
                  <a:gd name="connsiteX32" fmla="*/ 1307624 w 1916183"/>
                  <a:gd name="connsiteY32" fmla="*/ 43691 h 102987"/>
                  <a:gd name="connsiteX33" fmla="*/ 1332590 w 1916183"/>
                  <a:gd name="connsiteY33" fmla="*/ 37449 h 102987"/>
                  <a:gd name="connsiteX34" fmla="*/ 1341953 w 1916183"/>
                  <a:gd name="connsiteY34" fmla="*/ 34329 h 102987"/>
                  <a:gd name="connsiteX35" fmla="*/ 1360677 w 1916183"/>
                  <a:gd name="connsiteY35" fmla="*/ 31208 h 102987"/>
                  <a:gd name="connsiteX36" fmla="*/ 1373161 w 1916183"/>
                  <a:gd name="connsiteY36" fmla="*/ 24966 h 102987"/>
                  <a:gd name="connsiteX37" fmla="*/ 1404369 w 1916183"/>
                  <a:gd name="connsiteY37" fmla="*/ 18724 h 102987"/>
                  <a:gd name="connsiteX38" fmla="*/ 1432456 w 1916183"/>
                  <a:gd name="connsiteY38" fmla="*/ 6241 h 102987"/>
                  <a:gd name="connsiteX39" fmla="*/ 1441819 w 1916183"/>
                  <a:gd name="connsiteY39" fmla="*/ 0 h 102987"/>
                  <a:gd name="connsiteX40" fmla="*/ 1460544 w 1916183"/>
                  <a:gd name="connsiteY40" fmla="*/ 6241 h 102987"/>
                  <a:gd name="connsiteX41" fmla="*/ 1473027 w 1916183"/>
                  <a:gd name="connsiteY41" fmla="*/ 12483 h 102987"/>
                  <a:gd name="connsiteX42" fmla="*/ 1488631 w 1916183"/>
                  <a:gd name="connsiteY42" fmla="*/ 15604 h 102987"/>
                  <a:gd name="connsiteX43" fmla="*/ 1497993 w 1916183"/>
                  <a:gd name="connsiteY43" fmla="*/ 18724 h 102987"/>
                  <a:gd name="connsiteX44" fmla="*/ 1510477 w 1916183"/>
                  <a:gd name="connsiteY44" fmla="*/ 21845 h 102987"/>
                  <a:gd name="connsiteX45" fmla="*/ 1526081 w 1916183"/>
                  <a:gd name="connsiteY45" fmla="*/ 28087 h 102987"/>
                  <a:gd name="connsiteX46" fmla="*/ 1563531 w 1916183"/>
                  <a:gd name="connsiteY46" fmla="*/ 31208 h 102987"/>
                  <a:gd name="connsiteX47" fmla="*/ 1585376 w 1916183"/>
                  <a:gd name="connsiteY47" fmla="*/ 34329 h 102987"/>
                  <a:gd name="connsiteX48" fmla="*/ 1760142 w 1916183"/>
                  <a:gd name="connsiteY48" fmla="*/ 40570 h 102987"/>
                  <a:gd name="connsiteX49" fmla="*/ 1778867 w 1916183"/>
                  <a:gd name="connsiteY49" fmla="*/ 46812 h 102987"/>
                  <a:gd name="connsiteX50" fmla="*/ 1856888 w 1916183"/>
                  <a:gd name="connsiteY50" fmla="*/ 49933 h 102987"/>
                  <a:gd name="connsiteX51" fmla="*/ 1916183 w 1916183"/>
                  <a:gd name="connsiteY51" fmla="*/ 56174 h 102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916183" h="102987">
                    <a:moveTo>
                      <a:pt x="0" y="102987"/>
                    </a:moveTo>
                    <a:cubicBezTo>
                      <a:pt x="5201" y="101947"/>
                      <a:pt x="10572" y="101543"/>
                      <a:pt x="15604" y="99866"/>
                    </a:cubicBezTo>
                    <a:cubicBezTo>
                      <a:pt x="20018" y="98395"/>
                      <a:pt x="24049" y="95932"/>
                      <a:pt x="28088" y="93624"/>
                    </a:cubicBezTo>
                    <a:cubicBezTo>
                      <a:pt x="31344" y="91763"/>
                      <a:pt x="33938" y="88699"/>
                      <a:pt x="37450" y="87382"/>
                    </a:cubicBezTo>
                    <a:cubicBezTo>
                      <a:pt x="42417" y="85520"/>
                      <a:pt x="47853" y="85302"/>
                      <a:pt x="53054" y="84262"/>
                    </a:cubicBezTo>
                    <a:cubicBezTo>
                      <a:pt x="57215" y="82181"/>
                      <a:pt x="61499" y="80328"/>
                      <a:pt x="65538" y="78020"/>
                    </a:cubicBezTo>
                    <a:cubicBezTo>
                      <a:pt x="68794" y="76159"/>
                      <a:pt x="71545" y="73455"/>
                      <a:pt x="74900" y="71778"/>
                    </a:cubicBezTo>
                    <a:cubicBezTo>
                      <a:pt x="79911" y="69273"/>
                      <a:pt x="85385" y="67812"/>
                      <a:pt x="90504" y="65537"/>
                    </a:cubicBezTo>
                    <a:cubicBezTo>
                      <a:pt x="94755" y="63648"/>
                      <a:pt x="98574" y="60766"/>
                      <a:pt x="102987" y="59295"/>
                    </a:cubicBezTo>
                    <a:cubicBezTo>
                      <a:pt x="111125" y="56582"/>
                      <a:pt x="119632" y="55133"/>
                      <a:pt x="127954" y="53053"/>
                    </a:cubicBezTo>
                    <a:cubicBezTo>
                      <a:pt x="133590" y="51644"/>
                      <a:pt x="151064" y="47067"/>
                      <a:pt x="156041" y="46812"/>
                    </a:cubicBezTo>
                    <a:cubicBezTo>
                      <a:pt x="191379" y="45000"/>
                      <a:pt x="226780" y="44731"/>
                      <a:pt x="262149" y="43691"/>
                    </a:cubicBezTo>
                    <a:cubicBezTo>
                      <a:pt x="278793" y="42651"/>
                      <a:pt x="295417" y="41187"/>
                      <a:pt x="312082" y="40570"/>
                    </a:cubicBezTo>
                    <a:cubicBezTo>
                      <a:pt x="351599" y="39106"/>
                      <a:pt x="391168" y="39205"/>
                      <a:pt x="430673" y="37449"/>
                    </a:cubicBezTo>
                    <a:cubicBezTo>
                      <a:pt x="438022" y="37122"/>
                      <a:pt x="445193" y="34995"/>
                      <a:pt x="452519" y="34329"/>
                    </a:cubicBezTo>
                    <a:cubicBezTo>
                      <a:pt x="473122" y="32456"/>
                      <a:pt x="537586" y="29083"/>
                      <a:pt x="555506" y="28087"/>
                    </a:cubicBezTo>
                    <a:lnTo>
                      <a:pt x="574231" y="24966"/>
                    </a:lnTo>
                    <a:cubicBezTo>
                      <a:pt x="591894" y="21754"/>
                      <a:pt x="594320" y="20045"/>
                      <a:pt x="614802" y="18724"/>
                    </a:cubicBezTo>
                    <a:cubicBezTo>
                      <a:pt x="638701" y="17182"/>
                      <a:pt x="662655" y="16644"/>
                      <a:pt x="686581" y="15604"/>
                    </a:cubicBezTo>
                    <a:lnTo>
                      <a:pt x="855105" y="18724"/>
                    </a:lnTo>
                    <a:cubicBezTo>
                      <a:pt x="859392" y="18872"/>
                      <a:pt x="863337" y="21278"/>
                      <a:pt x="867588" y="21845"/>
                    </a:cubicBezTo>
                    <a:cubicBezTo>
                      <a:pt x="878977" y="23364"/>
                      <a:pt x="890474" y="23926"/>
                      <a:pt x="901917" y="24966"/>
                    </a:cubicBezTo>
                    <a:cubicBezTo>
                      <a:pt x="907118" y="26006"/>
                      <a:pt x="912375" y="26800"/>
                      <a:pt x="917521" y="28087"/>
                    </a:cubicBezTo>
                    <a:cubicBezTo>
                      <a:pt x="920713" y="28885"/>
                      <a:pt x="923647" y="30619"/>
                      <a:pt x="926884" y="31208"/>
                    </a:cubicBezTo>
                    <a:cubicBezTo>
                      <a:pt x="935135" y="32708"/>
                      <a:pt x="943577" y="32950"/>
                      <a:pt x="951850" y="34329"/>
                    </a:cubicBezTo>
                    <a:cubicBezTo>
                      <a:pt x="956081" y="35034"/>
                      <a:pt x="960094" y="36797"/>
                      <a:pt x="964333" y="37449"/>
                    </a:cubicBezTo>
                    <a:cubicBezTo>
                      <a:pt x="973644" y="38881"/>
                      <a:pt x="983095" y="39238"/>
                      <a:pt x="992421" y="40570"/>
                    </a:cubicBezTo>
                    <a:cubicBezTo>
                      <a:pt x="997672" y="41320"/>
                      <a:pt x="1002742" y="43211"/>
                      <a:pt x="1008025" y="43691"/>
                    </a:cubicBezTo>
                    <a:cubicBezTo>
                      <a:pt x="1025667" y="45295"/>
                      <a:pt x="1043401" y="45671"/>
                      <a:pt x="1061079" y="46812"/>
                    </a:cubicBezTo>
                    <a:lnTo>
                      <a:pt x="1104770" y="49933"/>
                    </a:lnTo>
                    <a:cubicBezTo>
                      <a:pt x="1163007" y="69339"/>
                      <a:pt x="1118462" y="55657"/>
                      <a:pt x="1270174" y="49933"/>
                    </a:cubicBezTo>
                    <a:cubicBezTo>
                      <a:pt x="1273461" y="49809"/>
                      <a:pt x="1276291" y="47353"/>
                      <a:pt x="1279536" y="46812"/>
                    </a:cubicBezTo>
                    <a:cubicBezTo>
                      <a:pt x="1288828" y="45263"/>
                      <a:pt x="1298261" y="44731"/>
                      <a:pt x="1307624" y="43691"/>
                    </a:cubicBezTo>
                    <a:cubicBezTo>
                      <a:pt x="1329013" y="36561"/>
                      <a:pt x="1302481" y="44975"/>
                      <a:pt x="1332590" y="37449"/>
                    </a:cubicBezTo>
                    <a:cubicBezTo>
                      <a:pt x="1335782" y="36651"/>
                      <a:pt x="1338742" y="35043"/>
                      <a:pt x="1341953" y="34329"/>
                    </a:cubicBezTo>
                    <a:cubicBezTo>
                      <a:pt x="1348130" y="32957"/>
                      <a:pt x="1354436" y="32248"/>
                      <a:pt x="1360677" y="31208"/>
                    </a:cubicBezTo>
                    <a:cubicBezTo>
                      <a:pt x="1364838" y="29127"/>
                      <a:pt x="1368688" y="26244"/>
                      <a:pt x="1373161" y="24966"/>
                    </a:cubicBezTo>
                    <a:cubicBezTo>
                      <a:pt x="1383361" y="22051"/>
                      <a:pt x="1394519" y="22664"/>
                      <a:pt x="1404369" y="18724"/>
                    </a:cubicBezTo>
                    <a:cubicBezTo>
                      <a:pt x="1415524" y="14262"/>
                      <a:pt x="1422245" y="12076"/>
                      <a:pt x="1432456" y="6241"/>
                    </a:cubicBezTo>
                    <a:cubicBezTo>
                      <a:pt x="1435713" y="4380"/>
                      <a:pt x="1438698" y="2080"/>
                      <a:pt x="1441819" y="0"/>
                    </a:cubicBezTo>
                    <a:cubicBezTo>
                      <a:pt x="1448061" y="2080"/>
                      <a:pt x="1454659" y="3298"/>
                      <a:pt x="1460544" y="6241"/>
                    </a:cubicBezTo>
                    <a:cubicBezTo>
                      <a:pt x="1464705" y="8322"/>
                      <a:pt x="1468614" y="11012"/>
                      <a:pt x="1473027" y="12483"/>
                    </a:cubicBezTo>
                    <a:cubicBezTo>
                      <a:pt x="1478059" y="14160"/>
                      <a:pt x="1483485" y="14318"/>
                      <a:pt x="1488631" y="15604"/>
                    </a:cubicBezTo>
                    <a:cubicBezTo>
                      <a:pt x="1491822" y="16402"/>
                      <a:pt x="1494830" y="17820"/>
                      <a:pt x="1497993" y="18724"/>
                    </a:cubicBezTo>
                    <a:cubicBezTo>
                      <a:pt x="1502117" y="19902"/>
                      <a:pt x="1506408" y="20489"/>
                      <a:pt x="1510477" y="21845"/>
                    </a:cubicBezTo>
                    <a:cubicBezTo>
                      <a:pt x="1515792" y="23617"/>
                      <a:pt x="1520564" y="27113"/>
                      <a:pt x="1526081" y="28087"/>
                    </a:cubicBezTo>
                    <a:cubicBezTo>
                      <a:pt x="1538417" y="30264"/>
                      <a:pt x="1551073" y="29897"/>
                      <a:pt x="1563531" y="31208"/>
                    </a:cubicBezTo>
                    <a:cubicBezTo>
                      <a:pt x="1570846" y="31978"/>
                      <a:pt x="1578094" y="33289"/>
                      <a:pt x="1585376" y="34329"/>
                    </a:cubicBezTo>
                    <a:cubicBezTo>
                      <a:pt x="1648195" y="55262"/>
                      <a:pt x="1572344" y="31020"/>
                      <a:pt x="1760142" y="40570"/>
                    </a:cubicBezTo>
                    <a:cubicBezTo>
                      <a:pt x="1766713" y="40904"/>
                      <a:pt x="1772293" y="46549"/>
                      <a:pt x="1778867" y="46812"/>
                    </a:cubicBezTo>
                    <a:lnTo>
                      <a:pt x="1856888" y="49933"/>
                    </a:lnTo>
                    <a:cubicBezTo>
                      <a:pt x="1910894" y="52504"/>
                      <a:pt x="1894277" y="45219"/>
                      <a:pt x="1916183" y="56174"/>
                    </a:cubicBezTo>
                  </a:path>
                </a:pathLst>
              </a:custGeom>
              <a:noFill/>
              <a:ln w="508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8" name="Freihandform 157"/>
            <p:cNvSpPr/>
            <p:nvPr/>
          </p:nvSpPr>
          <p:spPr>
            <a:xfrm>
              <a:off x="2686050" y="5131887"/>
              <a:ext cx="248516" cy="241329"/>
            </a:xfrm>
            <a:custGeom>
              <a:avLst/>
              <a:gdLst>
                <a:gd name="connsiteX0" fmla="*/ 238125 w 248516"/>
                <a:gd name="connsiteY0" fmla="*/ 50829 h 241329"/>
                <a:gd name="connsiteX1" fmla="*/ 238125 w 248516"/>
                <a:gd name="connsiteY1" fmla="*/ 50829 h 241329"/>
                <a:gd name="connsiteX2" fmla="*/ 171450 w 248516"/>
                <a:gd name="connsiteY2" fmla="*/ 3204 h 241329"/>
                <a:gd name="connsiteX3" fmla="*/ 47625 w 248516"/>
                <a:gd name="connsiteY3" fmla="*/ 22254 h 241329"/>
                <a:gd name="connsiteX4" fmla="*/ 19050 w 248516"/>
                <a:gd name="connsiteY4" fmla="*/ 50829 h 241329"/>
                <a:gd name="connsiteX5" fmla="*/ 0 w 248516"/>
                <a:gd name="connsiteY5" fmla="*/ 107979 h 241329"/>
                <a:gd name="connsiteX6" fmla="*/ 19050 w 248516"/>
                <a:gd name="connsiteY6" fmla="*/ 184179 h 241329"/>
                <a:gd name="connsiteX7" fmla="*/ 76200 w 248516"/>
                <a:gd name="connsiteY7" fmla="*/ 212754 h 241329"/>
                <a:gd name="connsiteX8" fmla="*/ 133350 w 248516"/>
                <a:gd name="connsiteY8" fmla="*/ 241329 h 241329"/>
                <a:gd name="connsiteX9" fmla="*/ 171450 w 248516"/>
                <a:gd name="connsiteY9" fmla="*/ 231804 h 241329"/>
                <a:gd name="connsiteX10" fmla="*/ 228600 w 248516"/>
                <a:gd name="connsiteY10" fmla="*/ 193704 h 241329"/>
                <a:gd name="connsiteX11" fmla="*/ 247650 w 248516"/>
                <a:gd name="connsiteY11" fmla="*/ 127029 h 241329"/>
                <a:gd name="connsiteX12" fmla="*/ 76200 w 248516"/>
                <a:gd name="connsiteY12" fmla="*/ 136554 h 241329"/>
                <a:gd name="connsiteX13" fmla="*/ 238125 w 248516"/>
                <a:gd name="connsiteY13" fmla="*/ 50829 h 241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516" h="241329">
                  <a:moveTo>
                    <a:pt x="238125" y="50829"/>
                  </a:moveTo>
                  <a:lnTo>
                    <a:pt x="238125" y="50829"/>
                  </a:lnTo>
                  <a:cubicBezTo>
                    <a:pt x="215900" y="34954"/>
                    <a:pt x="198036" y="9460"/>
                    <a:pt x="171450" y="3204"/>
                  </a:cubicBezTo>
                  <a:cubicBezTo>
                    <a:pt x="128265" y="-6957"/>
                    <a:pt x="86945" y="9147"/>
                    <a:pt x="47625" y="22254"/>
                  </a:cubicBezTo>
                  <a:cubicBezTo>
                    <a:pt x="38100" y="31779"/>
                    <a:pt x="25592" y="39054"/>
                    <a:pt x="19050" y="50829"/>
                  </a:cubicBezTo>
                  <a:cubicBezTo>
                    <a:pt x="9298" y="68382"/>
                    <a:pt x="0" y="107979"/>
                    <a:pt x="0" y="107979"/>
                  </a:cubicBezTo>
                  <a:cubicBezTo>
                    <a:pt x="474" y="110351"/>
                    <a:pt x="11240" y="174416"/>
                    <a:pt x="19050" y="184179"/>
                  </a:cubicBezTo>
                  <a:cubicBezTo>
                    <a:pt x="37248" y="206927"/>
                    <a:pt x="53193" y="201250"/>
                    <a:pt x="76200" y="212754"/>
                  </a:cubicBezTo>
                  <a:cubicBezTo>
                    <a:pt x="150058" y="249683"/>
                    <a:pt x="61526" y="217388"/>
                    <a:pt x="133350" y="241329"/>
                  </a:cubicBezTo>
                  <a:cubicBezTo>
                    <a:pt x="146050" y="238154"/>
                    <a:pt x="159741" y="237658"/>
                    <a:pt x="171450" y="231804"/>
                  </a:cubicBezTo>
                  <a:cubicBezTo>
                    <a:pt x="191928" y="221565"/>
                    <a:pt x="228600" y="193704"/>
                    <a:pt x="228600" y="193704"/>
                  </a:cubicBezTo>
                  <a:cubicBezTo>
                    <a:pt x="254695" y="154562"/>
                    <a:pt x="247650" y="176577"/>
                    <a:pt x="247650" y="127029"/>
                  </a:cubicBezTo>
                  <a:lnTo>
                    <a:pt x="76200" y="136554"/>
                  </a:lnTo>
                  <a:lnTo>
                    <a:pt x="238125" y="50829"/>
                  </a:ln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Ellipse 160"/>
          <p:cNvSpPr/>
          <p:nvPr/>
        </p:nvSpPr>
        <p:spPr>
          <a:xfrm>
            <a:off x="4859169" y="5096492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Ellipse 161"/>
          <p:cNvSpPr/>
          <p:nvPr/>
        </p:nvSpPr>
        <p:spPr>
          <a:xfrm>
            <a:off x="5003185" y="5088108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Ellipse 162"/>
          <p:cNvSpPr/>
          <p:nvPr/>
        </p:nvSpPr>
        <p:spPr>
          <a:xfrm>
            <a:off x="4931177" y="5016100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4" name="Gerade Verbindung mit Pfeil 163"/>
          <p:cNvCxnSpPr/>
          <p:nvPr/>
        </p:nvCxnSpPr>
        <p:spPr>
          <a:xfrm flipH="1">
            <a:off x="5008840" y="4736436"/>
            <a:ext cx="138345" cy="22154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Freihandform 179"/>
          <p:cNvSpPr/>
          <p:nvPr/>
        </p:nvSpPr>
        <p:spPr>
          <a:xfrm>
            <a:off x="5511278" y="4880452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Freihandform 180"/>
          <p:cNvSpPr/>
          <p:nvPr/>
        </p:nvSpPr>
        <p:spPr>
          <a:xfrm>
            <a:off x="5521315" y="5002648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Gerade Verbindung 182"/>
          <p:cNvCxnSpPr>
            <a:stCxn id="180" idx="1"/>
            <a:endCxn id="181" idx="1"/>
          </p:cNvCxnSpPr>
          <p:nvPr/>
        </p:nvCxnSpPr>
        <p:spPr>
          <a:xfrm>
            <a:off x="5594991" y="4906210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183"/>
          <p:cNvCxnSpPr/>
          <p:nvPr/>
        </p:nvCxnSpPr>
        <p:spPr>
          <a:xfrm>
            <a:off x="5747391" y="4930640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Gerade Verbindung 184"/>
          <p:cNvCxnSpPr/>
          <p:nvPr/>
        </p:nvCxnSpPr>
        <p:spPr>
          <a:xfrm>
            <a:off x="5899791" y="4930640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 Verbindung 185"/>
          <p:cNvCxnSpPr/>
          <p:nvPr/>
        </p:nvCxnSpPr>
        <p:spPr>
          <a:xfrm>
            <a:off x="6052191" y="4930640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186"/>
          <p:cNvCxnSpPr/>
          <p:nvPr/>
        </p:nvCxnSpPr>
        <p:spPr>
          <a:xfrm>
            <a:off x="6204591" y="4880452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Freihandform 190"/>
          <p:cNvSpPr/>
          <p:nvPr/>
        </p:nvSpPr>
        <p:spPr>
          <a:xfrm>
            <a:off x="5003169" y="5420381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Freihandform 191"/>
          <p:cNvSpPr/>
          <p:nvPr/>
        </p:nvSpPr>
        <p:spPr>
          <a:xfrm>
            <a:off x="5013206" y="5542577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3" name="Gerade Verbindung 192"/>
          <p:cNvCxnSpPr>
            <a:stCxn id="191" idx="1"/>
            <a:endCxn id="192" idx="1"/>
          </p:cNvCxnSpPr>
          <p:nvPr/>
        </p:nvCxnSpPr>
        <p:spPr>
          <a:xfrm>
            <a:off x="5086882" y="5446139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193"/>
          <p:cNvCxnSpPr/>
          <p:nvPr/>
        </p:nvCxnSpPr>
        <p:spPr>
          <a:xfrm>
            <a:off x="5239282" y="5470569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rade Verbindung 194"/>
          <p:cNvCxnSpPr/>
          <p:nvPr/>
        </p:nvCxnSpPr>
        <p:spPr>
          <a:xfrm>
            <a:off x="5391682" y="5470569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Gerade Verbindung 195"/>
          <p:cNvCxnSpPr/>
          <p:nvPr/>
        </p:nvCxnSpPr>
        <p:spPr>
          <a:xfrm>
            <a:off x="5544082" y="5470569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 Verbindung 196"/>
          <p:cNvCxnSpPr/>
          <p:nvPr/>
        </p:nvCxnSpPr>
        <p:spPr>
          <a:xfrm>
            <a:off x="5696482" y="5420381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feld 197"/>
          <p:cNvSpPr txBox="1"/>
          <p:nvPr/>
        </p:nvSpPr>
        <p:spPr>
          <a:xfrm>
            <a:off x="6361284" y="4844865"/>
            <a:ext cx="1260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Mutated 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9" name="Gerade Verbindung mit Pfeil 198"/>
          <p:cNvCxnSpPr/>
          <p:nvPr/>
        </p:nvCxnSpPr>
        <p:spPr>
          <a:xfrm>
            <a:off x="5180408" y="5206464"/>
            <a:ext cx="238803" cy="16044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Freihandform 202"/>
          <p:cNvSpPr/>
          <p:nvPr/>
        </p:nvSpPr>
        <p:spPr>
          <a:xfrm>
            <a:off x="5793515" y="5168484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Freihandform 203"/>
          <p:cNvSpPr/>
          <p:nvPr/>
        </p:nvSpPr>
        <p:spPr>
          <a:xfrm>
            <a:off x="5795257" y="5298834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5" name="Gerade Verbindung 204"/>
          <p:cNvCxnSpPr/>
          <p:nvPr/>
        </p:nvCxnSpPr>
        <p:spPr>
          <a:xfrm>
            <a:off x="6052191" y="5168484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Gerade Verbindung 205"/>
          <p:cNvCxnSpPr/>
          <p:nvPr/>
        </p:nvCxnSpPr>
        <p:spPr>
          <a:xfrm>
            <a:off x="5939273" y="5168484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 Verbindung 206"/>
          <p:cNvCxnSpPr/>
          <p:nvPr/>
        </p:nvCxnSpPr>
        <p:spPr>
          <a:xfrm>
            <a:off x="5795257" y="5176638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feld 207"/>
          <p:cNvSpPr txBox="1"/>
          <p:nvPr/>
        </p:nvSpPr>
        <p:spPr>
          <a:xfrm>
            <a:off x="6083289" y="5107509"/>
            <a:ext cx="1339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Template 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Ellipse 208"/>
          <p:cNvSpPr/>
          <p:nvPr/>
        </p:nvSpPr>
        <p:spPr>
          <a:xfrm>
            <a:off x="5291217" y="5528540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Ellipse 209"/>
          <p:cNvSpPr/>
          <p:nvPr/>
        </p:nvSpPr>
        <p:spPr>
          <a:xfrm>
            <a:off x="5435233" y="5520156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Ellipse 210"/>
          <p:cNvSpPr/>
          <p:nvPr/>
        </p:nvSpPr>
        <p:spPr>
          <a:xfrm>
            <a:off x="5363225" y="5448148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Gerade Verbindung mit Pfeil 218"/>
          <p:cNvCxnSpPr/>
          <p:nvPr/>
        </p:nvCxnSpPr>
        <p:spPr>
          <a:xfrm>
            <a:off x="5916494" y="5528524"/>
            <a:ext cx="255571" cy="19420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Freihandform 220"/>
          <p:cNvSpPr/>
          <p:nvPr/>
        </p:nvSpPr>
        <p:spPr>
          <a:xfrm>
            <a:off x="6231358" y="5710787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Freihandform 221"/>
          <p:cNvSpPr/>
          <p:nvPr/>
        </p:nvSpPr>
        <p:spPr>
          <a:xfrm>
            <a:off x="6241395" y="5832983"/>
            <a:ext cx="850006" cy="57955"/>
          </a:xfrm>
          <a:custGeom>
            <a:avLst/>
            <a:gdLst>
              <a:gd name="connsiteX0" fmla="*/ 0 w 850006"/>
              <a:gd name="connsiteY0" fmla="*/ 45076 h 57955"/>
              <a:gd name="connsiteX1" fmla="*/ 83713 w 850006"/>
              <a:gd name="connsiteY1" fmla="*/ 25758 h 57955"/>
              <a:gd name="connsiteX2" fmla="*/ 122350 w 850006"/>
              <a:gd name="connsiteY2" fmla="*/ 12879 h 57955"/>
              <a:gd name="connsiteX3" fmla="*/ 141668 w 850006"/>
              <a:gd name="connsiteY3" fmla="*/ 0 h 57955"/>
              <a:gd name="connsiteX4" fmla="*/ 180305 w 850006"/>
              <a:gd name="connsiteY4" fmla="*/ 12879 h 57955"/>
              <a:gd name="connsiteX5" fmla="*/ 206062 w 850006"/>
              <a:gd name="connsiteY5" fmla="*/ 38637 h 57955"/>
              <a:gd name="connsiteX6" fmla="*/ 225381 w 850006"/>
              <a:gd name="connsiteY6" fmla="*/ 51516 h 57955"/>
              <a:gd name="connsiteX7" fmla="*/ 251138 w 850006"/>
              <a:gd name="connsiteY7" fmla="*/ 57955 h 57955"/>
              <a:gd name="connsiteX8" fmla="*/ 425003 w 850006"/>
              <a:gd name="connsiteY8" fmla="*/ 51516 h 57955"/>
              <a:gd name="connsiteX9" fmla="*/ 534474 w 850006"/>
              <a:gd name="connsiteY9" fmla="*/ 38637 h 57955"/>
              <a:gd name="connsiteX10" fmla="*/ 553792 w 850006"/>
              <a:gd name="connsiteY10" fmla="*/ 32198 h 57955"/>
              <a:gd name="connsiteX11" fmla="*/ 573110 w 850006"/>
              <a:gd name="connsiteY11" fmla="*/ 19319 h 57955"/>
              <a:gd name="connsiteX12" fmla="*/ 611747 w 850006"/>
              <a:gd name="connsiteY12" fmla="*/ 6440 h 57955"/>
              <a:gd name="connsiteX13" fmla="*/ 695460 w 850006"/>
              <a:gd name="connsiteY13" fmla="*/ 12879 h 57955"/>
              <a:gd name="connsiteX14" fmla="*/ 727657 w 850006"/>
              <a:gd name="connsiteY14" fmla="*/ 45076 h 57955"/>
              <a:gd name="connsiteX15" fmla="*/ 746975 w 850006"/>
              <a:gd name="connsiteY15" fmla="*/ 51516 h 57955"/>
              <a:gd name="connsiteX16" fmla="*/ 837127 w 850006"/>
              <a:gd name="connsiteY16" fmla="*/ 38637 h 57955"/>
              <a:gd name="connsiteX17" fmla="*/ 850006 w 850006"/>
              <a:gd name="connsiteY17" fmla="*/ 25758 h 5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50006" h="57955">
                <a:moveTo>
                  <a:pt x="0" y="45076"/>
                </a:moveTo>
                <a:cubicBezTo>
                  <a:pt x="58517" y="36717"/>
                  <a:pt x="30675" y="43437"/>
                  <a:pt x="83713" y="25758"/>
                </a:cubicBezTo>
                <a:cubicBezTo>
                  <a:pt x="83717" y="25757"/>
                  <a:pt x="122347" y="12881"/>
                  <a:pt x="122350" y="12879"/>
                </a:cubicBezTo>
                <a:lnTo>
                  <a:pt x="141668" y="0"/>
                </a:lnTo>
                <a:cubicBezTo>
                  <a:pt x="154547" y="4293"/>
                  <a:pt x="176012" y="0"/>
                  <a:pt x="180305" y="12879"/>
                </a:cubicBezTo>
                <a:cubicBezTo>
                  <a:pt x="188890" y="38637"/>
                  <a:pt x="180304" y="30052"/>
                  <a:pt x="206062" y="38637"/>
                </a:cubicBezTo>
                <a:cubicBezTo>
                  <a:pt x="212502" y="42930"/>
                  <a:pt x="218267" y="48467"/>
                  <a:pt x="225381" y="51516"/>
                </a:cubicBezTo>
                <a:cubicBezTo>
                  <a:pt x="233515" y="55002"/>
                  <a:pt x="242288" y="57955"/>
                  <a:pt x="251138" y="57955"/>
                </a:cubicBezTo>
                <a:cubicBezTo>
                  <a:pt x="309133" y="57955"/>
                  <a:pt x="367048" y="53662"/>
                  <a:pt x="425003" y="51516"/>
                </a:cubicBezTo>
                <a:cubicBezTo>
                  <a:pt x="472411" y="47565"/>
                  <a:pt x="494196" y="48706"/>
                  <a:pt x="534474" y="38637"/>
                </a:cubicBezTo>
                <a:cubicBezTo>
                  <a:pt x="541059" y="36991"/>
                  <a:pt x="547353" y="34344"/>
                  <a:pt x="553792" y="32198"/>
                </a:cubicBezTo>
                <a:cubicBezTo>
                  <a:pt x="560231" y="27905"/>
                  <a:pt x="566038" y="22462"/>
                  <a:pt x="573110" y="19319"/>
                </a:cubicBezTo>
                <a:cubicBezTo>
                  <a:pt x="585516" y="13805"/>
                  <a:pt x="611747" y="6440"/>
                  <a:pt x="611747" y="6440"/>
                </a:cubicBezTo>
                <a:cubicBezTo>
                  <a:pt x="639651" y="8586"/>
                  <a:pt x="667953" y="7721"/>
                  <a:pt x="695460" y="12879"/>
                </a:cubicBezTo>
                <a:cubicBezTo>
                  <a:pt x="720690" y="17610"/>
                  <a:pt x="711012" y="31760"/>
                  <a:pt x="727657" y="45076"/>
                </a:cubicBezTo>
                <a:cubicBezTo>
                  <a:pt x="732957" y="49316"/>
                  <a:pt x="740536" y="49369"/>
                  <a:pt x="746975" y="51516"/>
                </a:cubicBezTo>
                <a:cubicBezTo>
                  <a:pt x="749911" y="51149"/>
                  <a:pt x="827846" y="42117"/>
                  <a:pt x="837127" y="38637"/>
                </a:cubicBezTo>
                <a:cubicBezTo>
                  <a:pt x="842812" y="36505"/>
                  <a:pt x="845713" y="30051"/>
                  <a:pt x="850006" y="2575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3" name="Gerade Verbindung 222"/>
          <p:cNvCxnSpPr>
            <a:stCxn id="221" idx="1"/>
            <a:endCxn id="222" idx="1"/>
          </p:cNvCxnSpPr>
          <p:nvPr/>
        </p:nvCxnSpPr>
        <p:spPr>
          <a:xfrm>
            <a:off x="6315071" y="5736545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Gerade Verbindung 226"/>
          <p:cNvCxnSpPr/>
          <p:nvPr/>
        </p:nvCxnSpPr>
        <p:spPr>
          <a:xfrm>
            <a:off x="6924671" y="5710787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Freihandform 229"/>
          <p:cNvSpPr/>
          <p:nvPr/>
        </p:nvSpPr>
        <p:spPr>
          <a:xfrm>
            <a:off x="5751411" y="4931022"/>
            <a:ext cx="248264" cy="12290"/>
          </a:xfrm>
          <a:custGeom>
            <a:avLst/>
            <a:gdLst>
              <a:gd name="connsiteX0" fmla="*/ 0 w 248264"/>
              <a:gd name="connsiteY0" fmla="*/ 12290 h 12290"/>
              <a:gd name="connsiteX1" fmla="*/ 19664 w 248264"/>
              <a:gd name="connsiteY1" fmla="*/ 9832 h 12290"/>
              <a:gd name="connsiteX2" fmla="*/ 34412 w 248264"/>
              <a:gd name="connsiteY2" fmla="*/ 4916 h 12290"/>
              <a:gd name="connsiteX3" fmla="*/ 41787 w 248264"/>
              <a:gd name="connsiteY3" fmla="*/ 2458 h 12290"/>
              <a:gd name="connsiteX4" fmla="*/ 81116 w 248264"/>
              <a:gd name="connsiteY4" fmla="*/ 0 h 12290"/>
              <a:gd name="connsiteX5" fmla="*/ 201561 w 248264"/>
              <a:gd name="connsiteY5" fmla="*/ 2458 h 12290"/>
              <a:gd name="connsiteX6" fmla="*/ 213851 w 248264"/>
              <a:gd name="connsiteY6" fmla="*/ 4916 h 12290"/>
              <a:gd name="connsiteX7" fmla="*/ 248264 w 248264"/>
              <a:gd name="connsiteY7" fmla="*/ 4916 h 12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8264" h="12290">
                <a:moveTo>
                  <a:pt x="0" y="12290"/>
                </a:moveTo>
                <a:cubicBezTo>
                  <a:pt x="6555" y="11471"/>
                  <a:pt x="13205" y="11216"/>
                  <a:pt x="19664" y="9832"/>
                </a:cubicBezTo>
                <a:cubicBezTo>
                  <a:pt x="24731" y="8746"/>
                  <a:pt x="29496" y="6555"/>
                  <a:pt x="34412" y="4916"/>
                </a:cubicBezTo>
                <a:cubicBezTo>
                  <a:pt x="36870" y="4097"/>
                  <a:pt x="39201" y="2620"/>
                  <a:pt x="41787" y="2458"/>
                </a:cubicBezTo>
                <a:lnTo>
                  <a:pt x="81116" y="0"/>
                </a:lnTo>
                <a:lnTo>
                  <a:pt x="201561" y="2458"/>
                </a:lnTo>
                <a:cubicBezTo>
                  <a:pt x="205736" y="2613"/>
                  <a:pt x="209679" y="4696"/>
                  <a:pt x="213851" y="4916"/>
                </a:cubicBezTo>
                <a:cubicBezTo>
                  <a:pt x="225306" y="5519"/>
                  <a:pt x="236793" y="4916"/>
                  <a:pt x="248264" y="491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Freihandform 233"/>
          <p:cNvSpPr/>
          <p:nvPr/>
        </p:nvSpPr>
        <p:spPr>
          <a:xfrm>
            <a:off x="6481734" y="5887164"/>
            <a:ext cx="184030" cy="5892"/>
          </a:xfrm>
          <a:custGeom>
            <a:avLst/>
            <a:gdLst>
              <a:gd name="connsiteX0" fmla="*/ 0 w 184030"/>
              <a:gd name="connsiteY0" fmla="*/ 5751 h 5892"/>
              <a:gd name="connsiteX1" fmla="*/ 80513 w 184030"/>
              <a:gd name="connsiteY1" fmla="*/ 0 h 5892"/>
              <a:gd name="connsiteX2" fmla="*/ 166777 w 184030"/>
              <a:gd name="connsiteY2" fmla="*/ 5751 h 5892"/>
              <a:gd name="connsiteX3" fmla="*/ 184030 w 184030"/>
              <a:gd name="connsiteY3" fmla="*/ 5751 h 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30" h="5892">
                <a:moveTo>
                  <a:pt x="0" y="5751"/>
                </a:moveTo>
                <a:cubicBezTo>
                  <a:pt x="26838" y="3834"/>
                  <a:pt x="53607" y="0"/>
                  <a:pt x="80513" y="0"/>
                </a:cubicBezTo>
                <a:cubicBezTo>
                  <a:pt x="109331" y="0"/>
                  <a:pt x="138003" y="4152"/>
                  <a:pt x="166777" y="5751"/>
                </a:cubicBezTo>
                <a:cubicBezTo>
                  <a:pt x="172519" y="6070"/>
                  <a:pt x="178279" y="5751"/>
                  <a:pt x="184030" y="575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hteck 236"/>
          <p:cNvSpPr/>
          <p:nvPr/>
        </p:nvSpPr>
        <p:spPr>
          <a:xfrm>
            <a:off x="6505258" y="5733789"/>
            <a:ext cx="226103" cy="215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Freihandform 235"/>
          <p:cNvSpPr/>
          <p:nvPr/>
        </p:nvSpPr>
        <p:spPr>
          <a:xfrm>
            <a:off x="6480002" y="5878237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Freihandform 234"/>
          <p:cNvSpPr/>
          <p:nvPr/>
        </p:nvSpPr>
        <p:spPr>
          <a:xfrm>
            <a:off x="6474984" y="5757716"/>
            <a:ext cx="289774" cy="13666"/>
          </a:xfrm>
          <a:custGeom>
            <a:avLst/>
            <a:gdLst>
              <a:gd name="connsiteX0" fmla="*/ 0 w 289774"/>
              <a:gd name="connsiteY0" fmla="*/ 13666 h 13666"/>
              <a:gd name="connsiteX1" fmla="*/ 141667 w 289774"/>
              <a:gd name="connsiteY1" fmla="*/ 7227 h 13666"/>
              <a:gd name="connsiteX2" fmla="*/ 167425 w 289774"/>
              <a:gd name="connsiteY2" fmla="*/ 787 h 13666"/>
              <a:gd name="connsiteX3" fmla="*/ 289774 w 289774"/>
              <a:gd name="connsiteY3" fmla="*/ 787 h 13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774" h="13666">
                <a:moveTo>
                  <a:pt x="0" y="13666"/>
                </a:moveTo>
                <a:cubicBezTo>
                  <a:pt x="47222" y="11520"/>
                  <a:pt x="94535" y="10853"/>
                  <a:pt x="141667" y="7227"/>
                </a:cubicBezTo>
                <a:cubicBezTo>
                  <a:pt x="150491" y="6548"/>
                  <a:pt x="158583" y="1171"/>
                  <a:pt x="167425" y="787"/>
                </a:cubicBezTo>
                <a:cubicBezTo>
                  <a:pt x="208170" y="-985"/>
                  <a:pt x="248991" y="787"/>
                  <a:pt x="289774" y="7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4" name="Gerade Verbindung 223"/>
          <p:cNvCxnSpPr/>
          <p:nvPr/>
        </p:nvCxnSpPr>
        <p:spPr>
          <a:xfrm>
            <a:off x="6467471" y="5760975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rade Verbindung 224"/>
          <p:cNvCxnSpPr/>
          <p:nvPr/>
        </p:nvCxnSpPr>
        <p:spPr>
          <a:xfrm>
            <a:off x="6619871" y="5760975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Gerade Verbindung 225"/>
          <p:cNvCxnSpPr/>
          <p:nvPr/>
        </p:nvCxnSpPr>
        <p:spPr>
          <a:xfrm>
            <a:off x="6772271" y="5760975"/>
            <a:ext cx="10037" cy="12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feld 237"/>
          <p:cNvSpPr txBox="1"/>
          <p:nvPr/>
        </p:nvSpPr>
        <p:spPr>
          <a:xfrm>
            <a:off x="7094297" y="5510232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genomic DNA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feld 238"/>
          <p:cNvSpPr txBox="1"/>
          <p:nvPr/>
        </p:nvSpPr>
        <p:spPr>
          <a:xfrm>
            <a:off x="3953644" y="5006575"/>
            <a:ext cx="931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Nuclease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1" name="Gerade Verbindung mit Pfeil 240"/>
          <p:cNvCxnSpPr/>
          <p:nvPr/>
        </p:nvCxnSpPr>
        <p:spPr>
          <a:xfrm flipH="1">
            <a:off x="5472024" y="5182150"/>
            <a:ext cx="234495" cy="19068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Freihandform 244"/>
          <p:cNvSpPr/>
          <p:nvPr/>
        </p:nvSpPr>
        <p:spPr>
          <a:xfrm>
            <a:off x="1790038" y="617244"/>
            <a:ext cx="3980329" cy="806824"/>
          </a:xfrm>
          <a:custGeom>
            <a:avLst/>
            <a:gdLst>
              <a:gd name="connsiteX0" fmla="*/ 475129 w 3980329"/>
              <a:gd name="connsiteY0" fmla="*/ 797859 h 806824"/>
              <a:gd name="connsiteX1" fmla="*/ 412376 w 3980329"/>
              <a:gd name="connsiteY1" fmla="*/ 806824 h 806824"/>
              <a:gd name="connsiteX2" fmla="*/ 358588 w 3980329"/>
              <a:gd name="connsiteY2" fmla="*/ 797859 h 806824"/>
              <a:gd name="connsiteX3" fmla="*/ 295835 w 3980329"/>
              <a:gd name="connsiteY3" fmla="*/ 770965 h 806824"/>
              <a:gd name="connsiteX4" fmla="*/ 268941 w 3980329"/>
              <a:gd name="connsiteY4" fmla="*/ 753035 h 806824"/>
              <a:gd name="connsiteX5" fmla="*/ 224117 w 3980329"/>
              <a:gd name="connsiteY5" fmla="*/ 735106 h 806824"/>
              <a:gd name="connsiteX6" fmla="*/ 134470 w 3980329"/>
              <a:gd name="connsiteY6" fmla="*/ 708212 h 806824"/>
              <a:gd name="connsiteX7" fmla="*/ 107576 w 3980329"/>
              <a:gd name="connsiteY7" fmla="*/ 690282 h 806824"/>
              <a:gd name="connsiteX8" fmla="*/ 53788 w 3980329"/>
              <a:gd name="connsiteY8" fmla="*/ 672353 h 806824"/>
              <a:gd name="connsiteX9" fmla="*/ 17929 w 3980329"/>
              <a:gd name="connsiteY9" fmla="*/ 618565 h 806824"/>
              <a:gd name="connsiteX10" fmla="*/ 0 w 3980329"/>
              <a:gd name="connsiteY10" fmla="*/ 564777 h 806824"/>
              <a:gd name="connsiteX11" fmla="*/ 8964 w 3980329"/>
              <a:gd name="connsiteY11" fmla="*/ 430306 h 806824"/>
              <a:gd name="connsiteX12" fmla="*/ 26894 w 3980329"/>
              <a:gd name="connsiteY12" fmla="*/ 394447 h 806824"/>
              <a:gd name="connsiteX13" fmla="*/ 35858 w 3980329"/>
              <a:gd name="connsiteY13" fmla="*/ 367553 h 806824"/>
              <a:gd name="connsiteX14" fmla="*/ 80682 w 3980329"/>
              <a:gd name="connsiteY14" fmla="*/ 304800 h 806824"/>
              <a:gd name="connsiteX15" fmla="*/ 116541 w 3980329"/>
              <a:gd name="connsiteY15" fmla="*/ 259977 h 806824"/>
              <a:gd name="connsiteX16" fmla="*/ 125506 w 3980329"/>
              <a:gd name="connsiteY16" fmla="*/ 233082 h 806824"/>
              <a:gd name="connsiteX17" fmla="*/ 206188 w 3980329"/>
              <a:gd name="connsiteY17" fmla="*/ 170330 h 806824"/>
              <a:gd name="connsiteX18" fmla="*/ 242047 w 3980329"/>
              <a:gd name="connsiteY18" fmla="*/ 152400 h 806824"/>
              <a:gd name="connsiteX19" fmla="*/ 304800 w 3980329"/>
              <a:gd name="connsiteY19" fmla="*/ 125506 h 806824"/>
              <a:gd name="connsiteX20" fmla="*/ 331694 w 3980329"/>
              <a:gd name="connsiteY20" fmla="*/ 107577 h 806824"/>
              <a:gd name="connsiteX21" fmla="*/ 654423 w 3980329"/>
              <a:gd name="connsiteY21" fmla="*/ 80682 h 806824"/>
              <a:gd name="connsiteX22" fmla="*/ 726141 w 3980329"/>
              <a:gd name="connsiteY22" fmla="*/ 71718 h 806824"/>
              <a:gd name="connsiteX23" fmla="*/ 753035 w 3980329"/>
              <a:gd name="connsiteY23" fmla="*/ 62753 h 806824"/>
              <a:gd name="connsiteX24" fmla="*/ 788894 w 3980329"/>
              <a:gd name="connsiteY24" fmla="*/ 53788 h 806824"/>
              <a:gd name="connsiteX25" fmla="*/ 842682 w 3980329"/>
              <a:gd name="connsiteY25" fmla="*/ 35859 h 806824"/>
              <a:gd name="connsiteX26" fmla="*/ 914400 w 3980329"/>
              <a:gd name="connsiteY26" fmla="*/ 17930 h 806824"/>
              <a:gd name="connsiteX27" fmla="*/ 968188 w 3980329"/>
              <a:gd name="connsiteY27" fmla="*/ 0 h 806824"/>
              <a:gd name="connsiteX28" fmla="*/ 1452282 w 3980329"/>
              <a:gd name="connsiteY28" fmla="*/ 8965 h 806824"/>
              <a:gd name="connsiteX29" fmla="*/ 1649506 w 3980329"/>
              <a:gd name="connsiteY29" fmla="*/ 17930 h 806824"/>
              <a:gd name="connsiteX30" fmla="*/ 1891553 w 3980329"/>
              <a:gd name="connsiteY30" fmla="*/ 26894 h 806824"/>
              <a:gd name="connsiteX31" fmla="*/ 1936376 w 3980329"/>
              <a:gd name="connsiteY31" fmla="*/ 53788 h 806824"/>
              <a:gd name="connsiteX32" fmla="*/ 1972235 w 3980329"/>
              <a:gd name="connsiteY32" fmla="*/ 62753 h 806824"/>
              <a:gd name="connsiteX33" fmla="*/ 2008094 w 3980329"/>
              <a:gd name="connsiteY33" fmla="*/ 80682 h 806824"/>
              <a:gd name="connsiteX34" fmla="*/ 3182470 w 3980329"/>
              <a:gd name="connsiteY34" fmla="*/ 80682 h 806824"/>
              <a:gd name="connsiteX35" fmla="*/ 3254188 w 3980329"/>
              <a:gd name="connsiteY35" fmla="*/ 98612 h 806824"/>
              <a:gd name="connsiteX36" fmla="*/ 3325906 w 3980329"/>
              <a:gd name="connsiteY36" fmla="*/ 107577 h 806824"/>
              <a:gd name="connsiteX37" fmla="*/ 3433482 w 3980329"/>
              <a:gd name="connsiteY37" fmla="*/ 125506 h 806824"/>
              <a:gd name="connsiteX38" fmla="*/ 3487270 w 3980329"/>
              <a:gd name="connsiteY38" fmla="*/ 143435 h 806824"/>
              <a:gd name="connsiteX39" fmla="*/ 3550023 w 3980329"/>
              <a:gd name="connsiteY39" fmla="*/ 170330 h 806824"/>
              <a:gd name="connsiteX40" fmla="*/ 3603811 w 3980329"/>
              <a:gd name="connsiteY40" fmla="*/ 206188 h 806824"/>
              <a:gd name="connsiteX41" fmla="*/ 3657600 w 3980329"/>
              <a:gd name="connsiteY41" fmla="*/ 224118 h 806824"/>
              <a:gd name="connsiteX42" fmla="*/ 3738282 w 3980329"/>
              <a:gd name="connsiteY42" fmla="*/ 268941 h 806824"/>
              <a:gd name="connsiteX43" fmla="*/ 3783106 w 3980329"/>
              <a:gd name="connsiteY43" fmla="*/ 304800 h 806824"/>
              <a:gd name="connsiteX44" fmla="*/ 3801035 w 3980329"/>
              <a:gd name="connsiteY44" fmla="*/ 331694 h 806824"/>
              <a:gd name="connsiteX45" fmla="*/ 3863788 w 3980329"/>
              <a:gd name="connsiteY45" fmla="*/ 394447 h 806824"/>
              <a:gd name="connsiteX46" fmla="*/ 3881717 w 3980329"/>
              <a:gd name="connsiteY46" fmla="*/ 412377 h 806824"/>
              <a:gd name="connsiteX47" fmla="*/ 3899647 w 3980329"/>
              <a:gd name="connsiteY47" fmla="*/ 439271 h 806824"/>
              <a:gd name="connsiteX48" fmla="*/ 3908611 w 3980329"/>
              <a:gd name="connsiteY48" fmla="*/ 466165 h 806824"/>
              <a:gd name="connsiteX49" fmla="*/ 3944470 w 3980329"/>
              <a:gd name="connsiteY49" fmla="*/ 519953 h 806824"/>
              <a:gd name="connsiteX50" fmla="*/ 3962400 w 3980329"/>
              <a:gd name="connsiteY50" fmla="*/ 573741 h 806824"/>
              <a:gd name="connsiteX51" fmla="*/ 3980329 w 3980329"/>
              <a:gd name="connsiteY51" fmla="*/ 654424 h 806824"/>
              <a:gd name="connsiteX52" fmla="*/ 3971364 w 3980329"/>
              <a:gd name="connsiteY52" fmla="*/ 762000 h 806824"/>
              <a:gd name="connsiteX53" fmla="*/ 3944470 w 3980329"/>
              <a:gd name="connsiteY53" fmla="*/ 770965 h 806824"/>
              <a:gd name="connsiteX54" fmla="*/ 3881717 w 3980329"/>
              <a:gd name="connsiteY54" fmla="*/ 762000 h 806824"/>
              <a:gd name="connsiteX55" fmla="*/ 3774141 w 3980329"/>
              <a:gd name="connsiteY55" fmla="*/ 762000 h 806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980329" h="806824">
                <a:moveTo>
                  <a:pt x="475129" y="797859"/>
                </a:moveTo>
                <a:cubicBezTo>
                  <a:pt x="454211" y="800847"/>
                  <a:pt x="433506" y="806824"/>
                  <a:pt x="412376" y="806824"/>
                </a:cubicBezTo>
                <a:cubicBezTo>
                  <a:pt x="394199" y="806824"/>
                  <a:pt x="376332" y="801802"/>
                  <a:pt x="358588" y="797859"/>
                </a:cubicBezTo>
                <a:cubicBezTo>
                  <a:pt x="338018" y="793288"/>
                  <a:pt x="313273" y="780929"/>
                  <a:pt x="295835" y="770965"/>
                </a:cubicBezTo>
                <a:cubicBezTo>
                  <a:pt x="286480" y="765619"/>
                  <a:pt x="278578" y="757853"/>
                  <a:pt x="268941" y="753035"/>
                </a:cubicBezTo>
                <a:cubicBezTo>
                  <a:pt x="254548" y="745838"/>
                  <a:pt x="239240" y="740605"/>
                  <a:pt x="224117" y="735106"/>
                </a:cubicBezTo>
                <a:cubicBezTo>
                  <a:pt x="176102" y="717646"/>
                  <a:pt x="177280" y="718915"/>
                  <a:pt x="134470" y="708212"/>
                </a:cubicBezTo>
                <a:cubicBezTo>
                  <a:pt x="125505" y="702235"/>
                  <a:pt x="117422" y="694658"/>
                  <a:pt x="107576" y="690282"/>
                </a:cubicBezTo>
                <a:cubicBezTo>
                  <a:pt x="90306" y="682606"/>
                  <a:pt x="53788" y="672353"/>
                  <a:pt x="53788" y="672353"/>
                </a:cubicBezTo>
                <a:cubicBezTo>
                  <a:pt x="41835" y="654424"/>
                  <a:pt x="24743" y="639008"/>
                  <a:pt x="17929" y="618565"/>
                </a:cubicBezTo>
                <a:lnTo>
                  <a:pt x="0" y="564777"/>
                </a:lnTo>
                <a:cubicBezTo>
                  <a:pt x="2988" y="519953"/>
                  <a:pt x="1958" y="474679"/>
                  <a:pt x="8964" y="430306"/>
                </a:cubicBezTo>
                <a:cubicBezTo>
                  <a:pt x="11048" y="417106"/>
                  <a:pt x="21630" y="406730"/>
                  <a:pt x="26894" y="394447"/>
                </a:cubicBezTo>
                <a:cubicBezTo>
                  <a:pt x="30616" y="385762"/>
                  <a:pt x="31632" y="376005"/>
                  <a:pt x="35858" y="367553"/>
                </a:cubicBezTo>
                <a:cubicBezTo>
                  <a:pt x="42898" y="353474"/>
                  <a:pt x="73919" y="314268"/>
                  <a:pt x="80682" y="304800"/>
                </a:cubicBezTo>
                <a:cubicBezTo>
                  <a:pt x="108953" y="265220"/>
                  <a:pt x="86557" y="289959"/>
                  <a:pt x="116541" y="259977"/>
                </a:cubicBezTo>
                <a:cubicBezTo>
                  <a:pt x="119529" y="251012"/>
                  <a:pt x="119704" y="240541"/>
                  <a:pt x="125506" y="233082"/>
                </a:cubicBezTo>
                <a:cubicBezTo>
                  <a:pt x="181012" y="161716"/>
                  <a:pt x="157089" y="191372"/>
                  <a:pt x="206188" y="170330"/>
                </a:cubicBezTo>
                <a:cubicBezTo>
                  <a:pt x="218471" y="165066"/>
                  <a:pt x="230444" y="159030"/>
                  <a:pt x="242047" y="152400"/>
                </a:cubicBezTo>
                <a:cubicBezTo>
                  <a:pt x="290197" y="124885"/>
                  <a:pt x="245904" y="140230"/>
                  <a:pt x="304800" y="125506"/>
                </a:cubicBezTo>
                <a:cubicBezTo>
                  <a:pt x="313765" y="119530"/>
                  <a:pt x="321848" y="111953"/>
                  <a:pt x="331694" y="107577"/>
                </a:cubicBezTo>
                <a:cubicBezTo>
                  <a:pt x="433043" y="62533"/>
                  <a:pt x="544724" y="84339"/>
                  <a:pt x="654423" y="80682"/>
                </a:cubicBezTo>
                <a:cubicBezTo>
                  <a:pt x="678329" y="77694"/>
                  <a:pt x="702438" y="76028"/>
                  <a:pt x="726141" y="71718"/>
                </a:cubicBezTo>
                <a:cubicBezTo>
                  <a:pt x="735438" y="70028"/>
                  <a:pt x="743949" y="65349"/>
                  <a:pt x="753035" y="62753"/>
                </a:cubicBezTo>
                <a:cubicBezTo>
                  <a:pt x="764882" y="59368"/>
                  <a:pt x="777093" y="57328"/>
                  <a:pt x="788894" y="53788"/>
                </a:cubicBezTo>
                <a:cubicBezTo>
                  <a:pt x="806996" y="48357"/>
                  <a:pt x="824347" y="40443"/>
                  <a:pt x="842682" y="35859"/>
                </a:cubicBezTo>
                <a:cubicBezTo>
                  <a:pt x="866588" y="29883"/>
                  <a:pt x="891023" y="25723"/>
                  <a:pt x="914400" y="17930"/>
                </a:cubicBezTo>
                <a:lnTo>
                  <a:pt x="968188" y="0"/>
                </a:lnTo>
                <a:lnTo>
                  <a:pt x="1452282" y="8965"/>
                </a:lnTo>
                <a:cubicBezTo>
                  <a:pt x="1518068" y="10696"/>
                  <a:pt x="1583752" y="15246"/>
                  <a:pt x="1649506" y="17930"/>
                </a:cubicBezTo>
                <a:lnTo>
                  <a:pt x="1891553" y="26894"/>
                </a:lnTo>
                <a:cubicBezTo>
                  <a:pt x="1906494" y="35859"/>
                  <a:pt x="1920454" y="46711"/>
                  <a:pt x="1936376" y="53788"/>
                </a:cubicBezTo>
                <a:cubicBezTo>
                  <a:pt x="1947635" y="58792"/>
                  <a:pt x="1960699" y="58427"/>
                  <a:pt x="1972235" y="62753"/>
                </a:cubicBezTo>
                <a:cubicBezTo>
                  <a:pt x="1984748" y="67445"/>
                  <a:pt x="1996141" y="74706"/>
                  <a:pt x="2008094" y="80682"/>
                </a:cubicBezTo>
                <a:cubicBezTo>
                  <a:pt x="2350843" y="77220"/>
                  <a:pt x="2806989" y="60386"/>
                  <a:pt x="3182470" y="80682"/>
                </a:cubicBezTo>
                <a:cubicBezTo>
                  <a:pt x="3253842" y="84540"/>
                  <a:pt x="3202121" y="89145"/>
                  <a:pt x="3254188" y="98612"/>
                </a:cubicBezTo>
                <a:cubicBezTo>
                  <a:pt x="3277891" y="102922"/>
                  <a:pt x="3302094" y="103914"/>
                  <a:pt x="3325906" y="107577"/>
                </a:cubicBezTo>
                <a:cubicBezTo>
                  <a:pt x="3666865" y="160031"/>
                  <a:pt x="2973706" y="59822"/>
                  <a:pt x="3433482" y="125506"/>
                </a:cubicBezTo>
                <a:lnTo>
                  <a:pt x="3487270" y="143435"/>
                </a:lnTo>
                <a:cubicBezTo>
                  <a:pt x="3515092" y="152709"/>
                  <a:pt x="3522329" y="153713"/>
                  <a:pt x="3550023" y="170330"/>
                </a:cubicBezTo>
                <a:cubicBezTo>
                  <a:pt x="3568500" y="181416"/>
                  <a:pt x="3583369" y="199374"/>
                  <a:pt x="3603811" y="206188"/>
                </a:cubicBezTo>
                <a:cubicBezTo>
                  <a:pt x="3621741" y="212165"/>
                  <a:pt x="3641875" y="213634"/>
                  <a:pt x="3657600" y="224118"/>
                </a:cubicBezTo>
                <a:cubicBezTo>
                  <a:pt x="3719250" y="265219"/>
                  <a:pt x="3690945" y="253163"/>
                  <a:pt x="3738282" y="268941"/>
                </a:cubicBezTo>
                <a:cubicBezTo>
                  <a:pt x="3758247" y="282252"/>
                  <a:pt x="3768509" y="286554"/>
                  <a:pt x="3783106" y="304800"/>
                </a:cubicBezTo>
                <a:cubicBezTo>
                  <a:pt x="3789837" y="313213"/>
                  <a:pt x="3793940" y="323586"/>
                  <a:pt x="3801035" y="331694"/>
                </a:cubicBezTo>
                <a:cubicBezTo>
                  <a:pt x="3801075" y="331740"/>
                  <a:pt x="3851220" y="381879"/>
                  <a:pt x="3863788" y="394447"/>
                </a:cubicBezTo>
                <a:cubicBezTo>
                  <a:pt x="3869765" y="400424"/>
                  <a:pt x="3877029" y="405345"/>
                  <a:pt x="3881717" y="412377"/>
                </a:cubicBezTo>
                <a:lnTo>
                  <a:pt x="3899647" y="439271"/>
                </a:lnTo>
                <a:cubicBezTo>
                  <a:pt x="3902635" y="448236"/>
                  <a:pt x="3904022" y="457905"/>
                  <a:pt x="3908611" y="466165"/>
                </a:cubicBezTo>
                <a:cubicBezTo>
                  <a:pt x="3919076" y="485002"/>
                  <a:pt x="3937656" y="499510"/>
                  <a:pt x="3944470" y="519953"/>
                </a:cubicBezTo>
                <a:cubicBezTo>
                  <a:pt x="3950447" y="537882"/>
                  <a:pt x="3957817" y="555406"/>
                  <a:pt x="3962400" y="573741"/>
                </a:cubicBezTo>
                <a:cubicBezTo>
                  <a:pt x="3975059" y="624382"/>
                  <a:pt x="3968948" y="597518"/>
                  <a:pt x="3980329" y="654424"/>
                </a:cubicBezTo>
                <a:cubicBezTo>
                  <a:pt x="3977341" y="690283"/>
                  <a:pt x="3981946" y="727608"/>
                  <a:pt x="3971364" y="762000"/>
                </a:cubicBezTo>
                <a:cubicBezTo>
                  <a:pt x="3968585" y="771032"/>
                  <a:pt x="3953920" y="770965"/>
                  <a:pt x="3944470" y="770965"/>
                </a:cubicBezTo>
                <a:cubicBezTo>
                  <a:pt x="3923340" y="770965"/>
                  <a:pt x="3902818" y="763111"/>
                  <a:pt x="3881717" y="762000"/>
                </a:cubicBezTo>
                <a:cubicBezTo>
                  <a:pt x="3845908" y="760115"/>
                  <a:pt x="3810000" y="762000"/>
                  <a:pt x="3774141" y="762000"/>
                </a:cubicBezTo>
              </a:path>
            </a:pathLst>
          </a:custGeom>
          <a:noFill/>
          <a:ln w="508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Textfeld 245"/>
          <p:cNvSpPr txBox="1"/>
          <p:nvPr/>
        </p:nvSpPr>
        <p:spPr>
          <a:xfrm>
            <a:off x="3972990" y="6462903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feld 14"/>
          <p:cNvSpPr txBox="1"/>
          <p:nvPr/>
        </p:nvSpPr>
        <p:spPr>
          <a:xfrm>
            <a:off x="2193826" y="764704"/>
            <a:ext cx="3368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Wildtype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or codon-optimized  sequence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Gerade Verbindung mit Pfeil 218"/>
          <p:cNvCxnSpPr/>
          <p:nvPr/>
        </p:nvCxnSpPr>
        <p:spPr>
          <a:xfrm>
            <a:off x="6487994" y="5947624"/>
            <a:ext cx="179506" cy="24997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lipse 134"/>
          <p:cNvSpPr/>
          <p:nvPr/>
        </p:nvSpPr>
        <p:spPr>
          <a:xfrm>
            <a:off x="6119292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Ellipse 136"/>
          <p:cNvSpPr/>
          <p:nvPr/>
        </p:nvSpPr>
        <p:spPr>
          <a:xfrm>
            <a:off x="6263324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Ellipse 137"/>
          <p:cNvSpPr/>
          <p:nvPr/>
        </p:nvSpPr>
        <p:spPr>
          <a:xfrm>
            <a:off x="6407340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Ellipse 138"/>
          <p:cNvSpPr/>
          <p:nvPr/>
        </p:nvSpPr>
        <p:spPr>
          <a:xfrm>
            <a:off x="6551356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Ellipse 139"/>
          <p:cNvSpPr/>
          <p:nvPr/>
        </p:nvSpPr>
        <p:spPr>
          <a:xfrm>
            <a:off x="6695356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Ellipse 140"/>
          <p:cNvSpPr/>
          <p:nvPr/>
        </p:nvSpPr>
        <p:spPr>
          <a:xfrm>
            <a:off x="6839388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Ellipse 141"/>
          <p:cNvSpPr/>
          <p:nvPr/>
        </p:nvSpPr>
        <p:spPr>
          <a:xfrm>
            <a:off x="6983404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Ellipse 142"/>
          <p:cNvSpPr/>
          <p:nvPr/>
        </p:nvSpPr>
        <p:spPr>
          <a:xfrm>
            <a:off x="7127420" y="6272059"/>
            <a:ext cx="144000" cy="144000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feld 149"/>
          <p:cNvSpPr txBox="1"/>
          <p:nvPr/>
        </p:nvSpPr>
        <p:spPr>
          <a:xfrm>
            <a:off x="7343428" y="6200051"/>
            <a:ext cx="1531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Wild-type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74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424031" y="84395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3992031" y="843957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/>
        </p:nvSpPr>
        <p:spPr>
          <a:xfrm>
            <a:off x="4919703" y="84395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2528829" y="703362"/>
            <a:ext cx="1505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Wild-type mRNA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424031" y="1117756"/>
            <a:ext cx="504056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3992031" y="1117756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4919703" y="1117756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/>
          <p:cNvSpPr txBox="1"/>
          <p:nvPr/>
        </p:nvSpPr>
        <p:spPr>
          <a:xfrm>
            <a:off x="407421" y="996211"/>
            <a:ext cx="3637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 carrying dominant negative mutation</a:t>
            </a:r>
          </a:p>
        </p:txBody>
      </p:sp>
      <p:grpSp>
        <p:nvGrpSpPr>
          <p:cNvPr id="3" name="Gruppieren 11"/>
          <p:cNvGrpSpPr/>
          <p:nvPr/>
        </p:nvGrpSpPr>
        <p:grpSpPr>
          <a:xfrm>
            <a:off x="4692106" y="1581491"/>
            <a:ext cx="371613" cy="83584"/>
            <a:chOff x="1608099" y="2581643"/>
            <a:chExt cx="371613" cy="83584"/>
          </a:xfrm>
        </p:grpSpPr>
        <p:cxnSp>
          <p:nvCxnSpPr>
            <p:cNvPr id="13" name="Gerade Verbindung 12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feld 19"/>
          <p:cNvSpPr txBox="1"/>
          <p:nvPr/>
        </p:nvSpPr>
        <p:spPr>
          <a:xfrm>
            <a:off x="3596847" y="1513359"/>
            <a:ext cx="1132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/AON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558833" y="1196752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Gerade Verbindung mit Pfeil 21"/>
          <p:cNvCxnSpPr/>
          <p:nvPr/>
        </p:nvCxnSpPr>
        <p:spPr>
          <a:xfrm flipH="1">
            <a:off x="4692106" y="1816894"/>
            <a:ext cx="996" cy="384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/>
          <p:cNvSpPr/>
          <p:nvPr/>
        </p:nvSpPr>
        <p:spPr>
          <a:xfrm>
            <a:off x="4424031" y="2480805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hteck 23"/>
          <p:cNvSpPr/>
          <p:nvPr/>
        </p:nvSpPr>
        <p:spPr>
          <a:xfrm>
            <a:off x="3992031" y="2480805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hteck 24"/>
          <p:cNvSpPr/>
          <p:nvPr/>
        </p:nvSpPr>
        <p:spPr>
          <a:xfrm>
            <a:off x="4919703" y="2480805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hteck 26"/>
          <p:cNvSpPr/>
          <p:nvPr/>
        </p:nvSpPr>
        <p:spPr>
          <a:xfrm>
            <a:off x="3767575" y="2659354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hteck 27"/>
          <p:cNvSpPr/>
          <p:nvPr/>
        </p:nvSpPr>
        <p:spPr>
          <a:xfrm>
            <a:off x="4695247" y="2659354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uppieren 36"/>
          <p:cNvGrpSpPr/>
          <p:nvPr/>
        </p:nvGrpSpPr>
        <p:grpSpPr>
          <a:xfrm rot="10800000">
            <a:off x="4262800" y="2735229"/>
            <a:ext cx="371613" cy="83584"/>
            <a:chOff x="1608099" y="2581643"/>
            <a:chExt cx="371613" cy="83584"/>
          </a:xfrm>
        </p:grpSpPr>
        <p:cxnSp>
          <p:nvCxnSpPr>
            <p:cNvPr id="38" name="Gerade Verbindung 37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hteck 25"/>
          <p:cNvSpPr/>
          <p:nvPr/>
        </p:nvSpPr>
        <p:spPr>
          <a:xfrm>
            <a:off x="4199575" y="2659354"/>
            <a:ext cx="504056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Gerade Verbindung mit Pfeil 44"/>
          <p:cNvCxnSpPr/>
          <p:nvPr/>
        </p:nvCxnSpPr>
        <p:spPr>
          <a:xfrm flipH="1">
            <a:off x="3831151" y="2818814"/>
            <a:ext cx="376880" cy="5381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>
            <a:off x="5351751" y="2624821"/>
            <a:ext cx="376983" cy="17983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/>
          <p:cNvSpPr txBox="1"/>
          <p:nvPr/>
        </p:nvSpPr>
        <p:spPr>
          <a:xfrm>
            <a:off x="1024843" y="3595016"/>
            <a:ext cx="1899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RISC mRNA complex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2903479" y="3704941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hteck 53"/>
          <p:cNvSpPr/>
          <p:nvPr/>
        </p:nvSpPr>
        <p:spPr>
          <a:xfrm>
            <a:off x="3831151" y="3704941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54"/>
          <p:cNvGrpSpPr/>
          <p:nvPr/>
        </p:nvGrpSpPr>
        <p:grpSpPr>
          <a:xfrm rot="10800000">
            <a:off x="3398704" y="3780816"/>
            <a:ext cx="371613" cy="83584"/>
            <a:chOff x="1608099" y="2581643"/>
            <a:chExt cx="371613" cy="83584"/>
          </a:xfrm>
        </p:grpSpPr>
        <p:cxnSp>
          <p:nvCxnSpPr>
            <p:cNvPr id="56" name="Gerade Verbindung 55"/>
            <p:cNvCxnSpPr/>
            <p:nvPr/>
          </p:nvCxnSpPr>
          <p:spPr>
            <a:xfrm>
              <a:off x="1608099" y="2581643"/>
              <a:ext cx="371613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/>
          </p:nvCxnSpPr>
          <p:spPr>
            <a:xfrm>
              <a:off x="1619673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/>
          </p:nvCxnSpPr>
          <p:spPr>
            <a:xfrm>
              <a:off x="1969192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58"/>
            <p:cNvCxnSpPr/>
            <p:nvPr/>
          </p:nvCxnSpPr>
          <p:spPr>
            <a:xfrm>
              <a:off x="1907704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/>
          </p:nvCxnSpPr>
          <p:spPr>
            <a:xfrm>
              <a:off x="1835696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/>
          </p:nvCxnSpPr>
          <p:spPr>
            <a:xfrm>
              <a:off x="1763688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/>
          </p:nvCxnSpPr>
          <p:spPr>
            <a:xfrm>
              <a:off x="1691680" y="2581643"/>
              <a:ext cx="0" cy="835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hteck 62"/>
          <p:cNvSpPr/>
          <p:nvPr/>
        </p:nvSpPr>
        <p:spPr>
          <a:xfrm>
            <a:off x="3335479" y="3704941"/>
            <a:ext cx="504056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Ellipse 63"/>
          <p:cNvSpPr/>
          <p:nvPr/>
        </p:nvSpPr>
        <p:spPr>
          <a:xfrm rot="16612589">
            <a:off x="3122327" y="3671362"/>
            <a:ext cx="756439" cy="30249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Gerade Verbindung mit Pfeil 64"/>
          <p:cNvCxnSpPr/>
          <p:nvPr/>
        </p:nvCxnSpPr>
        <p:spPr>
          <a:xfrm flipH="1">
            <a:off x="2975463" y="4064981"/>
            <a:ext cx="288032" cy="4281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hteck 65"/>
          <p:cNvSpPr/>
          <p:nvPr/>
        </p:nvSpPr>
        <p:spPr>
          <a:xfrm>
            <a:off x="2327415" y="4569037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hteck 66"/>
          <p:cNvSpPr/>
          <p:nvPr/>
        </p:nvSpPr>
        <p:spPr>
          <a:xfrm>
            <a:off x="3255087" y="4569037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hteck 67"/>
          <p:cNvSpPr/>
          <p:nvPr/>
        </p:nvSpPr>
        <p:spPr>
          <a:xfrm>
            <a:off x="2759415" y="4569037"/>
            <a:ext cx="504056" cy="720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feld 68"/>
          <p:cNvSpPr txBox="1"/>
          <p:nvPr/>
        </p:nvSpPr>
        <p:spPr>
          <a:xfrm rot="1905997">
            <a:off x="2183399" y="4315875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Wingdings" panose="05000000000000000000" pitchFamily="2" charset="2"/>
              </a:rPr>
              <a:t>#</a:t>
            </a:r>
            <a:endParaRPr lang="en-US" b="1" dirty="0">
              <a:latin typeface="Wingdings 2" panose="05020102010507070707" pitchFamily="18" charset="2"/>
            </a:endParaRPr>
          </a:p>
        </p:txBody>
      </p:sp>
      <p:sp>
        <p:nvSpPr>
          <p:cNvPr id="70" name="Textfeld 69"/>
          <p:cNvSpPr txBox="1"/>
          <p:nvPr/>
        </p:nvSpPr>
        <p:spPr>
          <a:xfrm rot="1905997">
            <a:off x="2358115" y="4315875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Wingdings" panose="05000000000000000000" pitchFamily="2" charset="2"/>
              </a:rPr>
              <a:t>#</a:t>
            </a:r>
            <a:endParaRPr lang="en-US" b="1" dirty="0">
              <a:latin typeface="Wingdings 2" panose="05020102010507070707" pitchFamily="18" charset="2"/>
            </a:endParaRPr>
          </a:p>
        </p:txBody>
      </p:sp>
      <p:sp>
        <p:nvSpPr>
          <p:cNvPr id="71" name="Textfeld 70"/>
          <p:cNvSpPr txBox="1"/>
          <p:nvPr/>
        </p:nvSpPr>
        <p:spPr>
          <a:xfrm rot="1905997">
            <a:off x="2646147" y="430885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Wingdings" panose="05000000000000000000" pitchFamily="2" charset="2"/>
              </a:rPr>
              <a:t>#</a:t>
            </a:r>
            <a:endParaRPr lang="en-US" b="1" dirty="0">
              <a:latin typeface="Wingdings 2" panose="05020102010507070707" pitchFamily="18" charset="2"/>
            </a:endParaRPr>
          </a:p>
        </p:txBody>
      </p:sp>
      <p:sp>
        <p:nvSpPr>
          <p:cNvPr id="72" name="Textfeld 71"/>
          <p:cNvSpPr txBox="1"/>
          <p:nvPr/>
        </p:nvSpPr>
        <p:spPr>
          <a:xfrm rot="1905997">
            <a:off x="3006187" y="430885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Wingdings" panose="05000000000000000000" pitchFamily="2" charset="2"/>
              </a:rPr>
              <a:t>#</a:t>
            </a:r>
            <a:endParaRPr lang="en-US" b="1" dirty="0">
              <a:latin typeface="Wingdings 2" panose="05020102010507070707" pitchFamily="18" charset="2"/>
            </a:endParaRPr>
          </a:p>
        </p:txBody>
      </p:sp>
      <p:sp>
        <p:nvSpPr>
          <p:cNvPr id="73" name="Textfeld 72"/>
          <p:cNvSpPr txBox="1"/>
          <p:nvPr/>
        </p:nvSpPr>
        <p:spPr>
          <a:xfrm rot="1905997">
            <a:off x="3324455" y="430885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Wingdings" panose="05000000000000000000" pitchFamily="2" charset="2"/>
              </a:rPr>
              <a:t>#</a:t>
            </a:r>
            <a:endParaRPr lang="en-US" b="1" dirty="0">
              <a:latin typeface="Wingdings 2" panose="05020102010507070707" pitchFamily="18" charset="2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919712" y="4444071"/>
            <a:ext cx="1470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mRNA cleavage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5540888" y="4534280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hteck 75"/>
          <p:cNvSpPr/>
          <p:nvPr/>
        </p:nvSpPr>
        <p:spPr>
          <a:xfrm>
            <a:off x="5108888" y="4534280"/>
            <a:ext cx="432000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hteck 76"/>
          <p:cNvSpPr/>
          <p:nvPr/>
        </p:nvSpPr>
        <p:spPr>
          <a:xfrm>
            <a:off x="6036560" y="4534280"/>
            <a:ext cx="504056" cy="720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feld 81"/>
          <p:cNvSpPr txBox="1"/>
          <p:nvPr/>
        </p:nvSpPr>
        <p:spPr>
          <a:xfrm>
            <a:off x="6507917" y="4413280"/>
            <a:ext cx="2569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 of wild-type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4425756" y="6388198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Left Brace 1"/>
          <p:cNvSpPr/>
          <p:nvPr/>
        </p:nvSpPr>
        <p:spPr>
          <a:xfrm rot="16200000">
            <a:off x="4199623" y="3068961"/>
            <a:ext cx="432048" cy="4176464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feld 81"/>
          <p:cNvSpPr txBox="1"/>
          <p:nvPr/>
        </p:nvSpPr>
        <p:spPr>
          <a:xfrm>
            <a:off x="2676020" y="5359499"/>
            <a:ext cx="38287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Enriched translation of wild-type protein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Gerade Verbindung 79"/>
          <p:cNvCxnSpPr/>
          <p:nvPr/>
        </p:nvCxnSpPr>
        <p:spPr>
          <a:xfrm rot="10800000">
            <a:off x="4693102" y="1757664"/>
            <a:ext cx="371613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80"/>
          <p:cNvCxnSpPr/>
          <p:nvPr/>
        </p:nvCxnSpPr>
        <p:spPr>
          <a:xfrm rot="10800000">
            <a:off x="5053141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83"/>
          <p:cNvCxnSpPr/>
          <p:nvPr/>
        </p:nvCxnSpPr>
        <p:spPr>
          <a:xfrm rot="10800000">
            <a:off x="4703622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rot="10800000">
            <a:off x="4777015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85"/>
          <p:cNvCxnSpPr/>
          <p:nvPr/>
        </p:nvCxnSpPr>
        <p:spPr>
          <a:xfrm rot="10800000">
            <a:off x="4849023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86"/>
          <p:cNvCxnSpPr/>
          <p:nvPr/>
        </p:nvCxnSpPr>
        <p:spPr>
          <a:xfrm rot="10800000">
            <a:off x="4918650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87"/>
          <p:cNvCxnSpPr/>
          <p:nvPr/>
        </p:nvCxnSpPr>
        <p:spPr>
          <a:xfrm rot="10800000">
            <a:off x="4990658" y="1674080"/>
            <a:ext cx="0" cy="8358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6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3491434" y="3501008"/>
            <a:ext cx="3026533" cy="78697"/>
            <a:chOff x="755576" y="2703600"/>
            <a:chExt cx="3026533" cy="78697"/>
          </a:xfrm>
        </p:grpSpPr>
        <p:sp>
          <p:nvSpPr>
            <p:cNvPr id="9" name="Freeform 8"/>
            <p:cNvSpPr/>
            <p:nvPr/>
          </p:nvSpPr>
          <p:spPr>
            <a:xfrm>
              <a:off x="755576" y="2711301"/>
              <a:ext cx="1490805" cy="70996"/>
            </a:xfrm>
            <a:custGeom>
              <a:avLst/>
              <a:gdLst>
                <a:gd name="connsiteX0" fmla="*/ 0 w 1490805"/>
                <a:gd name="connsiteY0" fmla="*/ 0 h 70996"/>
                <a:gd name="connsiteX1" fmla="*/ 189308 w 1490805"/>
                <a:gd name="connsiteY1" fmla="*/ 15777 h 70996"/>
                <a:gd name="connsiteX2" fmla="*/ 804561 w 1490805"/>
                <a:gd name="connsiteY2" fmla="*/ 39442 h 70996"/>
                <a:gd name="connsiteX3" fmla="*/ 828225 w 1490805"/>
                <a:gd name="connsiteY3" fmla="*/ 55219 h 70996"/>
                <a:gd name="connsiteX4" fmla="*/ 891328 w 1490805"/>
                <a:gd name="connsiteY4" fmla="*/ 70996 h 70996"/>
                <a:gd name="connsiteX5" fmla="*/ 938655 w 1490805"/>
                <a:gd name="connsiteY5" fmla="*/ 63107 h 70996"/>
                <a:gd name="connsiteX6" fmla="*/ 1009646 w 1490805"/>
                <a:gd name="connsiteY6" fmla="*/ 47331 h 70996"/>
                <a:gd name="connsiteX7" fmla="*/ 1080636 w 1490805"/>
                <a:gd name="connsiteY7" fmla="*/ 39442 h 70996"/>
                <a:gd name="connsiteX8" fmla="*/ 1151627 w 1490805"/>
                <a:gd name="connsiteY8" fmla="*/ 23665 h 70996"/>
                <a:gd name="connsiteX9" fmla="*/ 1490805 w 1490805"/>
                <a:gd name="connsiteY9" fmla="*/ 15777 h 7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0805" h="70996">
                  <a:moveTo>
                    <a:pt x="0" y="0"/>
                  </a:moveTo>
                  <a:cubicBezTo>
                    <a:pt x="63103" y="5259"/>
                    <a:pt x="126038" y="13220"/>
                    <a:pt x="189308" y="15777"/>
                  </a:cubicBezTo>
                  <a:cubicBezTo>
                    <a:pt x="817344" y="41154"/>
                    <a:pt x="592569" y="-31225"/>
                    <a:pt x="804561" y="39442"/>
                  </a:cubicBezTo>
                  <a:cubicBezTo>
                    <a:pt x="812449" y="44701"/>
                    <a:pt x="819315" y="51979"/>
                    <a:pt x="828225" y="55219"/>
                  </a:cubicBezTo>
                  <a:cubicBezTo>
                    <a:pt x="848601" y="62629"/>
                    <a:pt x="891328" y="70996"/>
                    <a:pt x="891328" y="70996"/>
                  </a:cubicBezTo>
                  <a:cubicBezTo>
                    <a:pt x="907104" y="68366"/>
                    <a:pt x="922972" y="66244"/>
                    <a:pt x="938655" y="63107"/>
                  </a:cubicBezTo>
                  <a:cubicBezTo>
                    <a:pt x="981716" y="54494"/>
                    <a:pt x="961427" y="54220"/>
                    <a:pt x="1009646" y="47331"/>
                  </a:cubicBezTo>
                  <a:cubicBezTo>
                    <a:pt x="1033216" y="43964"/>
                    <a:pt x="1056973" y="42072"/>
                    <a:pt x="1080636" y="39442"/>
                  </a:cubicBezTo>
                  <a:cubicBezTo>
                    <a:pt x="1095743" y="35665"/>
                    <a:pt x="1137980" y="24575"/>
                    <a:pt x="1151627" y="23665"/>
                  </a:cubicBezTo>
                  <a:cubicBezTo>
                    <a:pt x="1298309" y="13885"/>
                    <a:pt x="1353401" y="15777"/>
                    <a:pt x="1490805" y="15777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232000" y="2725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411760" y="2703600"/>
              <a:ext cx="1183179" cy="47331"/>
            </a:xfrm>
            <a:custGeom>
              <a:avLst/>
              <a:gdLst>
                <a:gd name="connsiteX0" fmla="*/ 0 w 1183179"/>
                <a:gd name="connsiteY0" fmla="*/ 23665 h 47331"/>
                <a:gd name="connsiteX1" fmla="*/ 599478 w 1183179"/>
                <a:gd name="connsiteY1" fmla="*/ 31554 h 47331"/>
                <a:gd name="connsiteX2" fmla="*/ 828226 w 1183179"/>
                <a:gd name="connsiteY2" fmla="*/ 31554 h 47331"/>
                <a:gd name="connsiteX3" fmla="*/ 851889 w 1183179"/>
                <a:gd name="connsiteY3" fmla="*/ 23665 h 47331"/>
                <a:gd name="connsiteX4" fmla="*/ 875553 w 1183179"/>
                <a:gd name="connsiteY4" fmla="*/ 7888 h 47331"/>
                <a:gd name="connsiteX5" fmla="*/ 907104 w 1183179"/>
                <a:gd name="connsiteY5" fmla="*/ 0 h 47331"/>
                <a:gd name="connsiteX6" fmla="*/ 1017534 w 1183179"/>
                <a:gd name="connsiteY6" fmla="*/ 15777 h 47331"/>
                <a:gd name="connsiteX7" fmla="*/ 1064861 w 1183179"/>
                <a:gd name="connsiteY7" fmla="*/ 47331 h 47331"/>
                <a:gd name="connsiteX8" fmla="*/ 1183179 w 1183179"/>
                <a:gd name="connsiteY8" fmla="*/ 39442 h 4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179" h="47331">
                  <a:moveTo>
                    <a:pt x="0" y="23665"/>
                  </a:moveTo>
                  <a:lnTo>
                    <a:pt x="599478" y="31554"/>
                  </a:lnTo>
                  <a:cubicBezTo>
                    <a:pt x="821053" y="36076"/>
                    <a:pt x="706227" y="48983"/>
                    <a:pt x="828226" y="31554"/>
                  </a:cubicBezTo>
                  <a:cubicBezTo>
                    <a:pt x="836114" y="28924"/>
                    <a:pt x="844452" y="27384"/>
                    <a:pt x="851889" y="23665"/>
                  </a:cubicBezTo>
                  <a:cubicBezTo>
                    <a:pt x="860368" y="19425"/>
                    <a:pt x="866839" y="11623"/>
                    <a:pt x="875553" y="7888"/>
                  </a:cubicBezTo>
                  <a:cubicBezTo>
                    <a:pt x="885517" y="3617"/>
                    <a:pt x="896587" y="2629"/>
                    <a:pt x="907104" y="0"/>
                  </a:cubicBezTo>
                  <a:cubicBezTo>
                    <a:pt x="909658" y="255"/>
                    <a:pt x="996086" y="5052"/>
                    <a:pt x="1017534" y="15777"/>
                  </a:cubicBezTo>
                  <a:cubicBezTo>
                    <a:pt x="1034492" y="24257"/>
                    <a:pt x="1064861" y="47331"/>
                    <a:pt x="1064861" y="47331"/>
                  </a:cubicBezTo>
                  <a:cubicBezTo>
                    <a:pt x="1146227" y="37159"/>
                    <a:pt x="1106766" y="39442"/>
                    <a:pt x="1183179" y="39442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592800" y="2743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Ellipse 63"/>
          <p:cNvSpPr/>
          <p:nvPr/>
        </p:nvSpPr>
        <p:spPr>
          <a:xfrm rot="21422738">
            <a:off x="4576773" y="2103911"/>
            <a:ext cx="569885" cy="30249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````</a:t>
            </a:r>
            <a:endParaRPr lang="en-US" dirty="0"/>
          </a:p>
        </p:txBody>
      </p:sp>
      <p:grpSp>
        <p:nvGrpSpPr>
          <p:cNvPr id="3" name="Group 18"/>
          <p:cNvGrpSpPr/>
          <p:nvPr/>
        </p:nvGrpSpPr>
        <p:grpSpPr>
          <a:xfrm>
            <a:off x="3345221" y="2344572"/>
            <a:ext cx="3026533" cy="76316"/>
            <a:chOff x="755576" y="2703600"/>
            <a:chExt cx="3026533" cy="76316"/>
          </a:xfrm>
        </p:grpSpPr>
        <p:sp>
          <p:nvSpPr>
            <p:cNvPr id="20" name="Freeform 19"/>
            <p:cNvSpPr/>
            <p:nvPr/>
          </p:nvSpPr>
          <p:spPr>
            <a:xfrm>
              <a:off x="755576" y="2708920"/>
              <a:ext cx="1490805" cy="70996"/>
            </a:xfrm>
            <a:custGeom>
              <a:avLst/>
              <a:gdLst>
                <a:gd name="connsiteX0" fmla="*/ 0 w 1490805"/>
                <a:gd name="connsiteY0" fmla="*/ 0 h 70996"/>
                <a:gd name="connsiteX1" fmla="*/ 189308 w 1490805"/>
                <a:gd name="connsiteY1" fmla="*/ 15777 h 70996"/>
                <a:gd name="connsiteX2" fmla="*/ 804561 w 1490805"/>
                <a:gd name="connsiteY2" fmla="*/ 39442 h 70996"/>
                <a:gd name="connsiteX3" fmla="*/ 828225 w 1490805"/>
                <a:gd name="connsiteY3" fmla="*/ 55219 h 70996"/>
                <a:gd name="connsiteX4" fmla="*/ 891328 w 1490805"/>
                <a:gd name="connsiteY4" fmla="*/ 70996 h 70996"/>
                <a:gd name="connsiteX5" fmla="*/ 938655 w 1490805"/>
                <a:gd name="connsiteY5" fmla="*/ 63107 h 70996"/>
                <a:gd name="connsiteX6" fmla="*/ 1009646 w 1490805"/>
                <a:gd name="connsiteY6" fmla="*/ 47331 h 70996"/>
                <a:gd name="connsiteX7" fmla="*/ 1080636 w 1490805"/>
                <a:gd name="connsiteY7" fmla="*/ 39442 h 70996"/>
                <a:gd name="connsiteX8" fmla="*/ 1151627 w 1490805"/>
                <a:gd name="connsiteY8" fmla="*/ 23665 h 70996"/>
                <a:gd name="connsiteX9" fmla="*/ 1490805 w 1490805"/>
                <a:gd name="connsiteY9" fmla="*/ 15777 h 7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0805" h="70996">
                  <a:moveTo>
                    <a:pt x="0" y="0"/>
                  </a:moveTo>
                  <a:cubicBezTo>
                    <a:pt x="63103" y="5259"/>
                    <a:pt x="126038" y="13220"/>
                    <a:pt x="189308" y="15777"/>
                  </a:cubicBezTo>
                  <a:cubicBezTo>
                    <a:pt x="817344" y="41154"/>
                    <a:pt x="592569" y="-31225"/>
                    <a:pt x="804561" y="39442"/>
                  </a:cubicBezTo>
                  <a:cubicBezTo>
                    <a:pt x="812449" y="44701"/>
                    <a:pt x="819315" y="51979"/>
                    <a:pt x="828225" y="55219"/>
                  </a:cubicBezTo>
                  <a:cubicBezTo>
                    <a:pt x="848601" y="62629"/>
                    <a:pt x="891328" y="70996"/>
                    <a:pt x="891328" y="70996"/>
                  </a:cubicBezTo>
                  <a:cubicBezTo>
                    <a:pt x="907104" y="68366"/>
                    <a:pt x="922972" y="66244"/>
                    <a:pt x="938655" y="63107"/>
                  </a:cubicBezTo>
                  <a:cubicBezTo>
                    <a:pt x="981716" y="54494"/>
                    <a:pt x="961427" y="54220"/>
                    <a:pt x="1009646" y="47331"/>
                  </a:cubicBezTo>
                  <a:cubicBezTo>
                    <a:pt x="1033216" y="43964"/>
                    <a:pt x="1056973" y="42072"/>
                    <a:pt x="1080636" y="39442"/>
                  </a:cubicBezTo>
                  <a:cubicBezTo>
                    <a:pt x="1095743" y="35665"/>
                    <a:pt x="1137980" y="24575"/>
                    <a:pt x="1151627" y="23665"/>
                  </a:cubicBezTo>
                  <a:cubicBezTo>
                    <a:pt x="1298309" y="13885"/>
                    <a:pt x="1353401" y="15777"/>
                    <a:pt x="1490805" y="15777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232000" y="2725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8000"/>
                  </a:solidFill>
                </a:ln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2411760" y="2703600"/>
              <a:ext cx="1183179" cy="47331"/>
            </a:xfrm>
            <a:custGeom>
              <a:avLst/>
              <a:gdLst>
                <a:gd name="connsiteX0" fmla="*/ 0 w 1183179"/>
                <a:gd name="connsiteY0" fmla="*/ 23665 h 47331"/>
                <a:gd name="connsiteX1" fmla="*/ 599478 w 1183179"/>
                <a:gd name="connsiteY1" fmla="*/ 31554 h 47331"/>
                <a:gd name="connsiteX2" fmla="*/ 828226 w 1183179"/>
                <a:gd name="connsiteY2" fmla="*/ 31554 h 47331"/>
                <a:gd name="connsiteX3" fmla="*/ 851889 w 1183179"/>
                <a:gd name="connsiteY3" fmla="*/ 23665 h 47331"/>
                <a:gd name="connsiteX4" fmla="*/ 875553 w 1183179"/>
                <a:gd name="connsiteY4" fmla="*/ 7888 h 47331"/>
                <a:gd name="connsiteX5" fmla="*/ 907104 w 1183179"/>
                <a:gd name="connsiteY5" fmla="*/ 0 h 47331"/>
                <a:gd name="connsiteX6" fmla="*/ 1017534 w 1183179"/>
                <a:gd name="connsiteY6" fmla="*/ 15777 h 47331"/>
                <a:gd name="connsiteX7" fmla="*/ 1064861 w 1183179"/>
                <a:gd name="connsiteY7" fmla="*/ 47331 h 47331"/>
                <a:gd name="connsiteX8" fmla="*/ 1183179 w 1183179"/>
                <a:gd name="connsiteY8" fmla="*/ 39442 h 4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179" h="47331">
                  <a:moveTo>
                    <a:pt x="0" y="23665"/>
                  </a:moveTo>
                  <a:lnTo>
                    <a:pt x="599478" y="31554"/>
                  </a:lnTo>
                  <a:cubicBezTo>
                    <a:pt x="821053" y="36076"/>
                    <a:pt x="706227" y="48983"/>
                    <a:pt x="828226" y="31554"/>
                  </a:cubicBezTo>
                  <a:cubicBezTo>
                    <a:pt x="836114" y="28924"/>
                    <a:pt x="844452" y="27384"/>
                    <a:pt x="851889" y="23665"/>
                  </a:cubicBezTo>
                  <a:cubicBezTo>
                    <a:pt x="860368" y="19425"/>
                    <a:pt x="866839" y="11623"/>
                    <a:pt x="875553" y="7888"/>
                  </a:cubicBezTo>
                  <a:cubicBezTo>
                    <a:pt x="885517" y="3617"/>
                    <a:pt x="896587" y="2629"/>
                    <a:pt x="907104" y="0"/>
                  </a:cubicBezTo>
                  <a:cubicBezTo>
                    <a:pt x="909658" y="255"/>
                    <a:pt x="996086" y="5052"/>
                    <a:pt x="1017534" y="15777"/>
                  </a:cubicBezTo>
                  <a:cubicBezTo>
                    <a:pt x="1034492" y="24257"/>
                    <a:pt x="1064861" y="47331"/>
                    <a:pt x="1064861" y="47331"/>
                  </a:cubicBezTo>
                  <a:cubicBezTo>
                    <a:pt x="1146227" y="37159"/>
                    <a:pt x="1106766" y="39442"/>
                    <a:pt x="1183179" y="39442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592800" y="2743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Ellipse 63"/>
          <p:cNvSpPr/>
          <p:nvPr/>
        </p:nvSpPr>
        <p:spPr>
          <a:xfrm rot="21422738">
            <a:off x="4645595" y="2285776"/>
            <a:ext cx="349942" cy="173154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2"/>
          <p:cNvGrpSpPr/>
          <p:nvPr/>
        </p:nvGrpSpPr>
        <p:grpSpPr>
          <a:xfrm rot="1930534">
            <a:off x="3583123" y="1924506"/>
            <a:ext cx="1152128" cy="144000"/>
            <a:chOff x="5738291" y="6128019"/>
            <a:chExt cx="1152128" cy="144000"/>
          </a:xfrm>
        </p:grpSpPr>
        <p:sp>
          <p:nvSpPr>
            <p:cNvPr id="25" name="Ellipse 187"/>
            <p:cNvSpPr/>
            <p:nvPr/>
          </p:nvSpPr>
          <p:spPr>
            <a:xfrm>
              <a:off x="5738291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188"/>
            <p:cNvSpPr/>
            <p:nvPr/>
          </p:nvSpPr>
          <p:spPr>
            <a:xfrm>
              <a:off x="588232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189"/>
            <p:cNvSpPr/>
            <p:nvPr/>
          </p:nvSpPr>
          <p:spPr>
            <a:xfrm>
              <a:off x="602633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190"/>
            <p:cNvSpPr/>
            <p:nvPr/>
          </p:nvSpPr>
          <p:spPr>
            <a:xfrm>
              <a:off x="6170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Ellipse 191"/>
            <p:cNvSpPr/>
            <p:nvPr/>
          </p:nvSpPr>
          <p:spPr>
            <a:xfrm>
              <a:off x="6314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192"/>
            <p:cNvSpPr/>
            <p:nvPr/>
          </p:nvSpPr>
          <p:spPr>
            <a:xfrm>
              <a:off x="6458387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193"/>
            <p:cNvSpPr/>
            <p:nvPr/>
          </p:nvSpPr>
          <p:spPr>
            <a:xfrm>
              <a:off x="660240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Ellipse 194"/>
            <p:cNvSpPr/>
            <p:nvPr/>
          </p:nvSpPr>
          <p:spPr>
            <a:xfrm>
              <a:off x="674641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174"/>
          <p:cNvSpPr txBox="1"/>
          <p:nvPr/>
        </p:nvSpPr>
        <p:spPr>
          <a:xfrm>
            <a:off x="1720552" y="2168272"/>
            <a:ext cx="1697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Wild-type mRNA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7538" y="1700808"/>
            <a:ext cx="16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Protein translation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6" name="Right Arrow 35"/>
          <p:cNvSpPr/>
          <p:nvPr/>
        </p:nvSpPr>
        <p:spPr>
          <a:xfrm flipV="1">
            <a:off x="4571554" y="1988840"/>
            <a:ext cx="28803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feld 174"/>
          <p:cNvSpPr txBox="1"/>
          <p:nvPr/>
        </p:nvSpPr>
        <p:spPr>
          <a:xfrm>
            <a:off x="1822674" y="3320400"/>
            <a:ext cx="1664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mRNA with PTC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38"/>
          <p:cNvGrpSpPr/>
          <p:nvPr/>
        </p:nvGrpSpPr>
        <p:grpSpPr>
          <a:xfrm rot="362333" flipV="1">
            <a:off x="3496264" y="2988890"/>
            <a:ext cx="1223895" cy="156372"/>
            <a:chOff x="5738291" y="6128019"/>
            <a:chExt cx="1152128" cy="144000"/>
          </a:xfrm>
        </p:grpSpPr>
        <p:sp>
          <p:nvSpPr>
            <p:cNvPr id="40" name="Ellipse 187"/>
            <p:cNvSpPr/>
            <p:nvPr/>
          </p:nvSpPr>
          <p:spPr>
            <a:xfrm>
              <a:off x="5738291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Ellipse 188"/>
            <p:cNvSpPr/>
            <p:nvPr/>
          </p:nvSpPr>
          <p:spPr>
            <a:xfrm>
              <a:off x="588232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lipse 189"/>
            <p:cNvSpPr/>
            <p:nvPr/>
          </p:nvSpPr>
          <p:spPr>
            <a:xfrm>
              <a:off x="602633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Ellipse 190"/>
            <p:cNvSpPr/>
            <p:nvPr/>
          </p:nvSpPr>
          <p:spPr>
            <a:xfrm>
              <a:off x="6170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Ellipse 191"/>
            <p:cNvSpPr/>
            <p:nvPr/>
          </p:nvSpPr>
          <p:spPr>
            <a:xfrm>
              <a:off x="6314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Ellipse 192"/>
            <p:cNvSpPr/>
            <p:nvPr/>
          </p:nvSpPr>
          <p:spPr>
            <a:xfrm>
              <a:off x="6458387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Ellipse 193"/>
            <p:cNvSpPr/>
            <p:nvPr/>
          </p:nvSpPr>
          <p:spPr>
            <a:xfrm>
              <a:off x="660240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Ellipse 194"/>
            <p:cNvSpPr/>
            <p:nvPr/>
          </p:nvSpPr>
          <p:spPr>
            <a:xfrm>
              <a:off x="674641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Ellipse 63"/>
          <p:cNvSpPr/>
          <p:nvPr/>
        </p:nvSpPr>
        <p:spPr>
          <a:xfrm rot="21422738">
            <a:off x="4729173" y="3155454"/>
            <a:ext cx="569885" cy="30249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Ellipse 63"/>
          <p:cNvSpPr/>
          <p:nvPr/>
        </p:nvSpPr>
        <p:spPr>
          <a:xfrm rot="21422738">
            <a:off x="4797995" y="3606982"/>
            <a:ext cx="349942" cy="173154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4730716" y="2863969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Stop of protein translation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1" name="Textfeld 174"/>
          <p:cNvSpPr txBox="1"/>
          <p:nvPr/>
        </p:nvSpPr>
        <p:spPr>
          <a:xfrm>
            <a:off x="1803624" y="4328512"/>
            <a:ext cx="1717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mRNA with PTC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+ small molecule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1"/>
          <p:cNvGrpSpPr/>
          <p:nvPr/>
        </p:nvGrpSpPr>
        <p:grpSpPr>
          <a:xfrm>
            <a:off x="3491434" y="4653136"/>
            <a:ext cx="3026533" cy="76316"/>
            <a:chOff x="755576" y="2703600"/>
            <a:chExt cx="3026533" cy="76316"/>
          </a:xfrm>
        </p:grpSpPr>
        <p:sp>
          <p:nvSpPr>
            <p:cNvPr id="53" name="Freeform 52"/>
            <p:cNvSpPr/>
            <p:nvPr/>
          </p:nvSpPr>
          <p:spPr>
            <a:xfrm>
              <a:off x="755576" y="2708920"/>
              <a:ext cx="1490805" cy="70996"/>
            </a:xfrm>
            <a:custGeom>
              <a:avLst/>
              <a:gdLst>
                <a:gd name="connsiteX0" fmla="*/ 0 w 1490805"/>
                <a:gd name="connsiteY0" fmla="*/ 0 h 70996"/>
                <a:gd name="connsiteX1" fmla="*/ 189308 w 1490805"/>
                <a:gd name="connsiteY1" fmla="*/ 15777 h 70996"/>
                <a:gd name="connsiteX2" fmla="*/ 804561 w 1490805"/>
                <a:gd name="connsiteY2" fmla="*/ 39442 h 70996"/>
                <a:gd name="connsiteX3" fmla="*/ 828225 w 1490805"/>
                <a:gd name="connsiteY3" fmla="*/ 55219 h 70996"/>
                <a:gd name="connsiteX4" fmla="*/ 891328 w 1490805"/>
                <a:gd name="connsiteY4" fmla="*/ 70996 h 70996"/>
                <a:gd name="connsiteX5" fmla="*/ 938655 w 1490805"/>
                <a:gd name="connsiteY5" fmla="*/ 63107 h 70996"/>
                <a:gd name="connsiteX6" fmla="*/ 1009646 w 1490805"/>
                <a:gd name="connsiteY6" fmla="*/ 47331 h 70996"/>
                <a:gd name="connsiteX7" fmla="*/ 1080636 w 1490805"/>
                <a:gd name="connsiteY7" fmla="*/ 39442 h 70996"/>
                <a:gd name="connsiteX8" fmla="*/ 1151627 w 1490805"/>
                <a:gd name="connsiteY8" fmla="*/ 23665 h 70996"/>
                <a:gd name="connsiteX9" fmla="*/ 1490805 w 1490805"/>
                <a:gd name="connsiteY9" fmla="*/ 15777 h 7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0805" h="70996">
                  <a:moveTo>
                    <a:pt x="0" y="0"/>
                  </a:moveTo>
                  <a:cubicBezTo>
                    <a:pt x="63103" y="5259"/>
                    <a:pt x="126038" y="13220"/>
                    <a:pt x="189308" y="15777"/>
                  </a:cubicBezTo>
                  <a:cubicBezTo>
                    <a:pt x="817344" y="41154"/>
                    <a:pt x="592569" y="-31225"/>
                    <a:pt x="804561" y="39442"/>
                  </a:cubicBezTo>
                  <a:cubicBezTo>
                    <a:pt x="812449" y="44701"/>
                    <a:pt x="819315" y="51979"/>
                    <a:pt x="828225" y="55219"/>
                  </a:cubicBezTo>
                  <a:cubicBezTo>
                    <a:pt x="848601" y="62629"/>
                    <a:pt x="891328" y="70996"/>
                    <a:pt x="891328" y="70996"/>
                  </a:cubicBezTo>
                  <a:cubicBezTo>
                    <a:pt x="907104" y="68366"/>
                    <a:pt x="922972" y="66244"/>
                    <a:pt x="938655" y="63107"/>
                  </a:cubicBezTo>
                  <a:cubicBezTo>
                    <a:pt x="981716" y="54494"/>
                    <a:pt x="961427" y="54220"/>
                    <a:pt x="1009646" y="47331"/>
                  </a:cubicBezTo>
                  <a:cubicBezTo>
                    <a:pt x="1033216" y="43964"/>
                    <a:pt x="1056973" y="42072"/>
                    <a:pt x="1080636" y="39442"/>
                  </a:cubicBezTo>
                  <a:cubicBezTo>
                    <a:pt x="1095743" y="35665"/>
                    <a:pt x="1137980" y="24575"/>
                    <a:pt x="1151627" y="23665"/>
                  </a:cubicBezTo>
                  <a:cubicBezTo>
                    <a:pt x="1298309" y="13885"/>
                    <a:pt x="1353401" y="15777"/>
                    <a:pt x="1490805" y="15777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2232000" y="2725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2411760" y="2703600"/>
              <a:ext cx="1183179" cy="47331"/>
            </a:xfrm>
            <a:custGeom>
              <a:avLst/>
              <a:gdLst>
                <a:gd name="connsiteX0" fmla="*/ 0 w 1183179"/>
                <a:gd name="connsiteY0" fmla="*/ 23665 h 47331"/>
                <a:gd name="connsiteX1" fmla="*/ 599478 w 1183179"/>
                <a:gd name="connsiteY1" fmla="*/ 31554 h 47331"/>
                <a:gd name="connsiteX2" fmla="*/ 828226 w 1183179"/>
                <a:gd name="connsiteY2" fmla="*/ 31554 h 47331"/>
                <a:gd name="connsiteX3" fmla="*/ 851889 w 1183179"/>
                <a:gd name="connsiteY3" fmla="*/ 23665 h 47331"/>
                <a:gd name="connsiteX4" fmla="*/ 875553 w 1183179"/>
                <a:gd name="connsiteY4" fmla="*/ 7888 h 47331"/>
                <a:gd name="connsiteX5" fmla="*/ 907104 w 1183179"/>
                <a:gd name="connsiteY5" fmla="*/ 0 h 47331"/>
                <a:gd name="connsiteX6" fmla="*/ 1017534 w 1183179"/>
                <a:gd name="connsiteY6" fmla="*/ 15777 h 47331"/>
                <a:gd name="connsiteX7" fmla="*/ 1064861 w 1183179"/>
                <a:gd name="connsiteY7" fmla="*/ 47331 h 47331"/>
                <a:gd name="connsiteX8" fmla="*/ 1183179 w 1183179"/>
                <a:gd name="connsiteY8" fmla="*/ 39442 h 47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3179" h="47331">
                  <a:moveTo>
                    <a:pt x="0" y="23665"/>
                  </a:moveTo>
                  <a:lnTo>
                    <a:pt x="599478" y="31554"/>
                  </a:lnTo>
                  <a:cubicBezTo>
                    <a:pt x="821053" y="36076"/>
                    <a:pt x="706227" y="48983"/>
                    <a:pt x="828226" y="31554"/>
                  </a:cubicBezTo>
                  <a:cubicBezTo>
                    <a:pt x="836114" y="28924"/>
                    <a:pt x="844452" y="27384"/>
                    <a:pt x="851889" y="23665"/>
                  </a:cubicBezTo>
                  <a:cubicBezTo>
                    <a:pt x="860368" y="19425"/>
                    <a:pt x="866839" y="11623"/>
                    <a:pt x="875553" y="7888"/>
                  </a:cubicBezTo>
                  <a:cubicBezTo>
                    <a:pt x="885517" y="3617"/>
                    <a:pt x="896587" y="2629"/>
                    <a:pt x="907104" y="0"/>
                  </a:cubicBezTo>
                  <a:cubicBezTo>
                    <a:pt x="909658" y="255"/>
                    <a:pt x="996086" y="5052"/>
                    <a:pt x="1017534" y="15777"/>
                  </a:cubicBezTo>
                  <a:cubicBezTo>
                    <a:pt x="1034492" y="24257"/>
                    <a:pt x="1064861" y="47331"/>
                    <a:pt x="1064861" y="47331"/>
                  </a:cubicBezTo>
                  <a:cubicBezTo>
                    <a:pt x="1146227" y="37159"/>
                    <a:pt x="1106766" y="39442"/>
                    <a:pt x="1183179" y="39442"/>
                  </a:cubicBezTo>
                </a:path>
              </a:pathLst>
            </a:custGeom>
            <a:ln w="38100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3592800" y="2743200"/>
              <a:ext cx="189309" cy="0"/>
            </a:xfrm>
            <a:custGeom>
              <a:avLst/>
              <a:gdLst>
                <a:gd name="connsiteX0" fmla="*/ 0 w 189309"/>
                <a:gd name="connsiteY0" fmla="*/ 0 h 0"/>
                <a:gd name="connsiteX1" fmla="*/ 189309 w 189309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9309">
                  <a:moveTo>
                    <a:pt x="0" y="0"/>
                  </a:moveTo>
                  <a:lnTo>
                    <a:pt x="189309" y="0"/>
                  </a:lnTo>
                </a:path>
              </a:pathLst>
            </a:custGeom>
            <a:ln w="38100"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Ellipse 63"/>
          <p:cNvSpPr/>
          <p:nvPr/>
        </p:nvSpPr>
        <p:spPr>
          <a:xfrm rot="21422738">
            <a:off x="4729173" y="4379590"/>
            <a:ext cx="569885" cy="30249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Ellipse 63"/>
          <p:cNvSpPr/>
          <p:nvPr/>
        </p:nvSpPr>
        <p:spPr>
          <a:xfrm rot="21422738">
            <a:off x="4797995" y="4687102"/>
            <a:ext cx="349942" cy="173154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ollate 58"/>
          <p:cNvSpPr/>
          <p:nvPr/>
        </p:nvSpPr>
        <p:spPr>
          <a:xfrm>
            <a:off x="4859586" y="4581128"/>
            <a:ext cx="144016" cy="144016"/>
          </a:xfrm>
          <a:prstGeom prst="flowChartCollat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77"/>
          <p:cNvGrpSpPr/>
          <p:nvPr/>
        </p:nvGrpSpPr>
        <p:grpSpPr>
          <a:xfrm rot="1930534">
            <a:off x="3757588" y="4285438"/>
            <a:ext cx="1152128" cy="144000"/>
            <a:chOff x="5738291" y="6128019"/>
            <a:chExt cx="1152128" cy="144000"/>
          </a:xfrm>
        </p:grpSpPr>
        <p:sp>
          <p:nvSpPr>
            <p:cNvPr id="79" name="Ellipse 187"/>
            <p:cNvSpPr/>
            <p:nvPr/>
          </p:nvSpPr>
          <p:spPr>
            <a:xfrm>
              <a:off x="5738291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Ellipse 188"/>
            <p:cNvSpPr/>
            <p:nvPr/>
          </p:nvSpPr>
          <p:spPr>
            <a:xfrm>
              <a:off x="588232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Ellipse 189"/>
            <p:cNvSpPr/>
            <p:nvPr/>
          </p:nvSpPr>
          <p:spPr>
            <a:xfrm>
              <a:off x="602633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Ellipse 190"/>
            <p:cNvSpPr/>
            <p:nvPr/>
          </p:nvSpPr>
          <p:spPr>
            <a:xfrm>
              <a:off x="6170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Ellipse 191"/>
            <p:cNvSpPr/>
            <p:nvPr/>
          </p:nvSpPr>
          <p:spPr>
            <a:xfrm>
              <a:off x="6314355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Ellipse 192"/>
            <p:cNvSpPr/>
            <p:nvPr/>
          </p:nvSpPr>
          <p:spPr>
            <a:xfrm>
              <a:off x="6458387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Ellipse 193"/>
            <p:cNvSpPr/>
            <p:nvPr/>
          </p:nvSpPr>
          <p:spPr>
            <a:xfrm>
              <a:off x="6602403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Ellipse 194"/>
            <p:cNvSpPr/>
            <p:nvPr/>
          </p:nvSpPr>
          <p:spPr>
            <a:xfrm>
              <a:off x="6746419" y="6128019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Right Arrow 86"/>
          <p:cNvSpPr/>
          <p:nvPr/>
        </p:nvSpPr>
        <p:spPr>
          <a:xfrm flipV="1">
            <a:off x="4787578" y="4365104"/>
            <a:ext cx="288032" cy="1440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4579938" y="4088105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Continued protein translation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9" name="Textfeld 82"/>
          <p:cNvSpPr txBox="1"/>
          <p:nvPr/>
        </p:nvSpPr>
        <p:spPr>
          <a:xfrm>
            <a:off x="4120845" y="6388198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53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On-screen Show (4:3)</PresentationFormat>
  <Paragraphs>104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loginwb2</dc:creator>
  <cp:lastModifiedBy>Loginwb2</cp:lastModifiedBy>
  <cp:revision>1</cp:revision>
  <dcterms:created xsi:type="dcterms:W3CDTF">2006-08-16T00:00:00Z</dcterms:created>
  <dcterms:modified xsi:type="dcterms:W3CDTF">2016-07-02T06:02:37Z</dcterms:modified>
</cp:coreProperties>
</file>