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99CCFF"/>
    <a:srgbClr val="FF0000"/>
    <a:srgbClr val="6699FF"/>
    <a:srgbClr val="3399FF"/>
    <a:srgbClr val="33CCCC"/>
    <a:srgbClr val="66CCFF"/>
    <a:srgbClr val="CCFF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63" autoAdjust="0"/>
    <p:restoredTop sz="94660"/>
  </p:normalViewPr>
  <p:slideViewPr>
    <p:cSldViewPr snapToGrid="0">
      <p:cViewPr>
        <p:scale>
          <a:sx n="238" d="100"/>
          <a:sy n="238" d="100"/>
        </p:scale>
        <p:origin x="-84" y="-6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aobo\Google%20Drive\JHB1404\manuscript\MsSPsSPHs\manuscript\SPSPHsExpress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aobo\AppData\Local\Packages\microsoft.windowscommunicationsapps_8wekyb3d8bbwe\LocalState\LiveComm\c7cc7e59c5636fc1\120712-0049\Att\2000052a\20151005SRP%20GBP%20like%20expression%20Manduca%20(10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7742782152231E-2"/>
          <c:y val="2.5428331875182269E-2"/>
          <c:w val="0.88670188101487313"/>
          <c:h val="0.84167468649752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SRP2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numRef>
              <c:f>Sheet1!$B$1:$BB$1</c:f>
              <c:numCache>
                <c:formatCode>General</c:formatCode>
                <c:ptCount val="5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</c:numCache>
            </c:numRef>
          </c:cat>
          <c:val>
            <c:numRef>
              <c:f>Sheet1!$B$2:$BB$2</c:f>
              <c:numCache>
                <c:formatCode>General</c:formatCode>
                <c:ptCount val="53"/>
                <c:pt idx="0">
                  <c:v>21.17</c:v>
                </c:pt>
                <c:pt idx="1">
                  <c:v>189.32</c:v>
                </c:pt>
                <c:pt idx="2">
                  <c:v>6.64</c:v>
                </c:pt>
                <c:pt idx="3">
                  <c:v>3.87</c:v>
                </c:pt>
                <c:pt idx="4">
                  <c:v>291.8</c:v>
                </c:pt>
                <c:pt idx="5">
                  <c:v>65.08</c:v>
                </c:pt>
                <c:pt idx="6">
                  <c:v>140.34</c:v>
                </c:pt>
                <c:pt idx="7">
                  <c:v>78.47</c:v>
                </c:pt>
                <c:pt idx="8">
                  <c:v>118.55</c:v>
                </c:pt>
                <c:pt idx="9">
                  <c:v>281.55</c:v>
                </c:pt>
                <c:pt idx="10">
                  <c:v>239.68</c:v>
                </c:pt>
                <c:pt idx="11">
                  <c:v>13.56</c:v>
                </c:pt>
                <c:pt idx="12">
                  <c:v>28.58</c:v>
                </c:pt>
                <c:pt idx="13">
                  <c:v>7.53</c:v>
                </c:pt>
                <c:pt idx="14">
                  <c:v>191.37</c:v>
                </c:pt>
                <c:pt idx="15">
                  <c:v>784.4</c:v>
                </c:pt>
                <c:pt idx="16">
                  <c:v>27.3</c:v>
                </c:pt>
                <c:pt idx="17">
                  <c:v>68.89</c:v>
                </c:pt>
                <c:pt idx="18">
                  <c:v>198.35</c:v>
                </c:pt>
                <c:pt idx="19">
                  <c:v>1.1200000000000001</c:v>
                </c:pt>
                <c:pt idx="20">
                  <c:v>0</c:v>
                </c:pt>
                <c:pt idx="21">
                  <c:v>4.91</c:v>
                </c:pt>
                <c:pt idx="22">
                  <c:v>76.66</c:v>
                </c:pt>
                <c:pt idx="23">
                  <c:v>470.06</c:v>
                </c:pt>
                <c:pt idx="24">
                  <c:v>11.47</c:v>
                </c:pt>
                <c:pt idx="25">
                  <c:v>11.98</c:v>
                </c:pt>
                <c:pt idx="26">
                  <c:v>1.24</c:v>
                </c:pt>
                <c:pt idx="27">
                  <c:v>2.15</c:v>
                </c:pt>
                <c:pt idx="28">
                  <c:v>6.05</c:v>
                </c:pt>
                <c:pt idx="29">
                  <c:v>2.16</c:v>
                </c:pt>
                <c:pt idx="30">
                  <c:v>6.23</c:v>
                </c:pt>
                <c:pt idx="31">
                  <c:v>312.73</c:v>
                </c:pt>
                <c:pt idx="32">
                  <c:v>204.65</c:v>
                </c:pt>
                <c:pt idx="33">
                  <c:v>909.44</c:v>
                </c:pt>
                <c:pt idx="34">
                  <c:v>34.909999999999997</c:v>
                </c:pt>
                <c:pt idx="35">
                  <c:v>4.57</c:v>
                </c:pt>
                <c:pt idx="36">
                  <c:v>9.34</c:v>
                </c:pt>
                <c:pt idx="37">
                  <c:v>3.51</c:v>
                </c:pt>
                <c:pt idx="38">
                  <c:v>19.09</c:v>
                </c:pt>
                <c:pt idx="39">
                  <c:v>11.01</c:v>
                </c:pt>
                <c:pt idx="40">
                  <c:v>24.2</c:v>
                </c:pt>
                <c:pt idx="41">
                  <c:v>54.58</c:v>
                </c:pt>
                <c:pt idx="42">
                  <c:v>127.39</c:v>
                </c:pt>
                <c:pt idx="43">
                  <c:v>6.28</c:v>
                </c:pt>
                <c:pt idx="44">
                  <c:v>19.45</c:v>
                </c:pt>
                <c:pt idx="45">
                  <c:v>71.11</c:v>
                </c:pt>
                <c:pt idx="46">
                  <c:v>199.54</c:v>
                </c:pt>
                <c:pt idx="47">
                  <c:v>6.44</c:v>
                </c:pt>
                <c:pt idx="48">
                  <c:v>3.9</c:v>
                </c:pt>
                <c:pt idx="49">
                  <c:v>3.9</c:v>
                </c:pt>
                <c:pt idx="50">
                  <c:v>34.08</c:v>
                </c:pt>
                <c:pt idx="51">
                  <c:v>5.0599999999999996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93-4170-8710-B490C9D93D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679124832"/>
        <c:axId val="679122656"/>
      </c:barChart>
      <c:catAx>
        <c:axId val="67912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122656"/>
        <c:crosses val="autoZero"/>
        <c:auto val="1"/>
        <c:lblAlgn val="ctr"/>
        <c:lblOffset val="100"/>
        <c:noMultiLvlLbl val="0"/>
      </c:catAx>
      <c:valAx>
        <c:axId val="679122656"/>
        <c:scaling>
          <c:orientation val="minMax"/>
          <c:max val="1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124832"/>
        <c:crosses val="autoZero"/>
        <c:crossBetween val="between"/>
        <c:min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66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09-4AFB-ACAA-82ED3E457ABE}"/>
              </c:ext>
            </c:extLst>
          </c:dPt>
          <c:dPt>
            <c:idx val="1"/>
            <c:invertIfNegative val="0"/>
            <c:bubble3D val="0"/>
            <c:spPr>
              <a:solidFill>
                <a:srgbClr val="99CC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509-4AFB-ACAA-82ED3E457ABE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509-4AFB-ACAA-82ED3E457ABE}"/>
              </c:ext>
            </c:extLst>
          </c:dPt>
          <c:val>
            <c:numRef>
              <c:f>'[20151005SRP GBP like expression Manduca (10).xlsx]Sheet2'!$A$2:$D$2</c:f>
              <c:numCache>
                <c:formatCode>General</c:formatCode>
                <c:ptCount val="4"/>
                <c:pt idx="0">
                  <c:v>17.7</c:v>
                </c:pt>
                <c:pt idx="1">
                  <c:v>73.650000000000006</c:v>
                </c:pt>
                <c:pt idx="2">
                  <c:v>0</c:v>
                </c:pt>
                <c:pt idx="3">
                  <c:v>39.68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509-4AFB-ACAA-82ED3E457A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02257136"/>
        <c:axId val="502261488"/>
      </c:barChart>
      <c:catAx>
        <c:axId val="502257136"/>
        <c:scaling>
          <c:orientation val="minMax"/>
        </c:scaling>
        <c:delete val="1"/>
        <c:axPos val="b"/>
        <c:majorTickMark val="none"/>
        <c:minorTickMark val="none"/>
        <c:tickLblPos val="nextTo"/>
        <c:crossAx val="502261488"/>
        <c:crosses val="autoZero"/>
        <c:auto val="1"/>
        <c:lblAlgn val="ctr"/>
        <c:lblOffset val="100"/>
        <c:noMultiLvlLbl val="0"/>
      </c:catAx>
      <c:valAx>
        <c:axId val="502261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2257136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6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97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6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1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0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70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07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46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624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68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32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E5EE1-5C44-476F-BF90-545219540BE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F9AC2-8BD7-4C0E-9238-E8C313392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9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1384050" y="3546635"/>
            <a:ext cx="3856749" cy="1639870"/>
            <a:chOff x="1714588" y="2957203"/>
            <a:chExt cx="3856749" cy="1639870"/>
          </a:xfrm>
        </p:grpSpPr>
        <p:grpSp>
          <p:nvGrpSpPr>
            <p:cNvPr id="45" name="Group 44"/>
            <p:cNvGrpSpPr/>
            <p:nvPr/>
          </p:nvGrpSpPr>
          <p:grpSpPr>
            <a:xfrm>
              <a:off x="1714588" y="3134033"/>
              <a:ext cx="3154417" cy="1463040"/>
              <a:chOff x="1714588" y="3134033"/>
              <a:chExt cx="3154417" cy="1463040"/>
            </a:xfrm>
          </p:grpSpPr>
          <p:graphicFrame>
            <p:nvGraphicFramePr>
              <p:cNvPr id="50" name="Chart 4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72877219"/>
                  </p:ext>
                </p:extLst>
              </p:nvPr>
            </p:nvGraphicFramePr>
            <p:xfrm>
              <a:off x="1942925" y="3134033"/>
              <a:ext cx="2926080" cy="146304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51" name="TextBox 50"/>
              <p:cNvSpPr txBox="1"/>
              <p:nvPr/>
            </p:nvSpPr>
            <p:spPr>
              <a:xfrm>
                <a:off x="4265210" y="3177369"/>
                <a:ext cx="4443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SRP2</a:t>
                </a:r>
                <a:endParaRPr lang="en-US" sz="10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456565" y="4453238"/>
                <a:ext cx="155492" cy="923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dirty="0" smtClean="0"/>
                  <a:t>head</a:t>
                </a:r>
                <a:endParaRPr lang="en-US" sz="6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869662" y="4453238"/>
                <a:ext cx="259686" cy="923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dirty="0" smtClean="0"/>
                  <a:t>fat body</a:t>
                </a:r>
                <a:endParaRPr lang="en-US" sz="6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202202" y="4453238"/>
                <a:ext cx="190758" cy="923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dirty="0" smtClean="0"/>
                  <a:t>whole</a:t>
                </a:r>
                <a:endParaRPr lang="en-US" sz="600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666843" y="4453238"/>
                <a:ext cx="221214" cy="923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dirty="0" err="1" smtClean="0"/>
                  <a:t>midgut</a:t>
                </a:r>
                <a:endParaRPr lang="en-US" sz="60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042930" y="4453238"/>
                <a:ext cx="102592" cy="923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dirty="0" smtClean="0"/>
                  <a:t>MT</a:t>
                </a:r>
                <a:endParaRPr lang="en-US" sz="600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232394" y="4453238"/>
                <a:ext cx="219612" cy="923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dirty="0" smtClean="0"/>
                  <a:t>muscle</a:t>
                </a:r>
                <a:endParaRPr lang="en-US" sz="600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638029" y="4402724"/>
                <a:ext cx="174728" cy="923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dirty="0" smtClean="0"/>
                  <a:t>ovary</a:t>
                </a:r>
                <a:endParaRPr lang="en-US" sz="600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476937" y="4453238"/>
                <a:ext cx="168316" cy="923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600" dirty="0" smtClean="0"/>
                  <a:t>testis</a:t>
                </a:r>
                <a:endParaRPr lang="en-US" sz="600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 rot="16200000">
                <a:off x="1594684" y="3591940"/>
                <a:ext cx="4860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FPKM</a:t>
                </a:r>
                <a:endParaRPr lang="en-US" sz="1000" dirty="0"/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2297863" y="4380054"/>
                <a:ext cx="2328283" cy="45719"/>
                <a:chOff x="2297863" y="4380054"/>
                <a:chExt cx="2328283" cy="45719"/>
              </a:xfrm>
            </p:grpSpPr>
            <p:cxnSp>
              <p:nvCxnSpPr>
                <p:cNvPr id="72" name="Straight Connector 71"/>
                <p:cNvCxnSpPr/>
                <p:nvPr/>
              </p:nvCxnSpPr>
              <p:spPr>
                <a:xfrm>
                  <a:off x="2763519" y="4380054"/>
                  <a:ext cx="0" cy="4571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3229175" y="4380054"/>
                  <a:ext cx="0" cy="4571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3694831" y="4380054"/>
                  <a:ext cx="0" cy="4571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4160487" y="4380054"/>
                  <a:ext cx="0" cy="4571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4626146" y="4380054"/>
                  <a:ext cx="0" cy="4571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2530691" y="4380054"/>
                  <a:ext cx="0" cy="3771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2996347" y="4380054"/>
                  <a:ext cx="0" cy="3771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3462003" y="4380054"/>
                  <a:ext cx="0" cy="3771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3927659" y="4380054"/>
                  <a:ext cx="0" cy="3771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4393315" y="4380054"/>
                  <a:ext cx="0" cy="37717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2297863" y="4380054"/>
                  <a:ext cx="0" cy="45719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TextBox 61"/>
              <p:cNvSpPr txBox="1"/>
              <p:nvPr/>
            </p:nvSpPr>
            <p:spPr>
              <a:xfrm>
                <a:off x="2711348" y="4356151"/>
                <a:ext cx="50527" cy="95411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sz="500" dirty="0" smtClean="0"/>
                  <a:t>1</a:t>
                </a:r>
                <a:endParaRPr lang="en-US" sz="500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177152" y="4356398"/>
                <a:ext cx="50527" cy="95411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sz="500" dirty="0" smtClean="0"/>
                  <a:t>2</a:t>
                </a:r>
                <a:endParaRPr lang="en-US" sz="500" dirty="0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3642956" y="4353130"/>
                <a:ext cx="50527" cy="95411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sz="500" dirty="0" smtClean="0"/>
                  <a:t>3</a:t>
                </a:r>
                <a:endParaRPr lang="en-US" sz="500" dirty="0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574563" y="4361083"/>
                <a:ext cx="50527" cy="95411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sz="500" dirty="0" smtClean="0"/>
                  <a:t>5</a:t>
                </a:r>
                <a:endParaRPr lang="en-US" sz="500" dirty="0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108760" y="4360667"/>
                <a:ext cx="50527" cy="95411"/>
              </a:xfrm>
              <a:prstGeom prst="rect">
                <a:avLst/>
              </a:prstGeom>
              <a:noFill/>
            </p:spPr>
            <p:txBody>
              <a:bodyPr wrap="none" lIns="9144" tIns="9144" rIns="9144" bIns="9144" rtlCol="0">
                <a:spAutoFit/>
              </a:bodyPr>
              <a:lstStyle/>
              <a:p>
                <a:r>
                  <a:rPr lang="en-US" sz="500" dirty="0" smtClean="0"/>
                  <a:t>4</a:t>
                </a:r>
                <a:endParaRPr lang="en-US" sz="500" dirty="0"/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>
                <a:off x="2298885" y="4548991"/>
                <a:ext cx="2324671" cy="428"/>
                <a:chOff x="2298885" y="4548991"/>
                <a:chExt cx="2324671" cy="428"/>
              </a:xfrm>
            </p:grpSpPr>
            <p:cxnSp>
              <p:nvCxnSpPr>
                <p:cNvPr id="68" name="Straight Connector 67"/>
                <p:cNvCxnSpPr/>
                <p:nvPr/>
              </p:nvCxnSpPr>
              <p:spPr>
                <a:xfrm>
                  <a:off x="2298885" y="4549200"/>
                  <a:ext cx="509629" cy="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 flipV="1">
                  <a:off x="3185532" y="4548991"/>
                  <a:ext cx="228880" cy="42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V="1">
                  <a:off x="4019455" y="4549025"/>
                  <a:ext cx="138139" cy="3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 flipV="1">
                  <a:off x="4485417" y="4549025"/>
                  <a:ext cx="138139" cy="3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6" name="TextBox 45"/>
            <p:cNvSpPr txBox="1"/>
            <p:nvPr/>
          </p:nvSpPr>
          <p:spPr>
            <a:xfrm>
              <a:off x="5030573" y="4439094"/>
              <a:ext cx="445194" cy="126188"/>
            </a:xfrm>
            <a:prstGeom prst="rect">
              <a:avLst/>
            </a:prstGeom>
            <a:noFill/>
          </p:spPr>
          <p:txBody>
            <a:bodyPr wrap="square" lIns="9144" tIns="9144" rIns="9144" bIns="9144" rtlCol="0">
              <a:spAutoFit/>
            </a:bodyPr>
            <a:lstStyle/>
            <a:p>
              <a:pPr algn="ctr"/>
              <a:r>
                <a:rPr lang="en-US" sz="700" dirty="0" smtClean="0"/>
                <a:t>CH IH CF IF</a:t>
              </a:r>
              <a:endParaRPr lang="en-US" sz="700" dirty="0"/>
            </a:p>
          </p:txBody>
        </p:sp>
        <p:graphicFrame>
          <p:nvGraphicFramePr>
            <p:cNvPr id="47" name="Chart 4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31301513"/>
                </p:ext>
              </p:extLst>
            </p:nvPr>
          </p:nvGraphicFramePr>
          <p:xfrm>
            <a:off x="4789966" y="3088757"/>
            <a:ext cx="781371" cy="14540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8" name="TextBox 47"/>
            <p:cNvSpPr txBox="1"/>
            <p:nvPr/>
          </p:nvSpPr>
          <p:spPr>
            <a:xfrm>
              <a:off x="1724483" y="2957203"/>
              <a:ext cx="2776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</a:t>
              </a:r>
              <a:endParaRPr lang="en-US" sz="1200" b="1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637804" y="2957203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B</a:t>
              </a: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727555" y="3158919"/>
            <a:ext cx="4491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Fig. S1</a:t>
            </a:r>
            <a:endParaRPr lang="en-US" sz="800" dirty="0"/>
          </a:p>
        </p:txBody>
      </p:sp>
      <p:sp>
        <p:nvSpPr>
          <p:cNvPr id="2" name="Rectangle 1"/>
          <p:cNvSpPr/>
          <p:nvPr/>
        </p:nvSpPr>
        <p:spPr>
          <a:xfrm>
            <a:off x="669758" y="5384123"/>
            <a:ext cx="548238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</a:pPr>
            <a:r>
              <a:rPr lang="en-US" sz="1000" b="1" dirty="0">
                <a:latin typeface="Times New Roman" panose="02020603050405020304" pitchFamily="18" charset="0"/>
                <a:ea typeface="SimSun" panose="02010600030101010101" pitchFamily="2" charset="-122"/>
              </a:rPr>
              <a:t>Fig. </a:t>
            </a:r>
            <a:r>
              <a:rPr lang="en-US" sz="1000" b="1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S1.</a:t>
            </a:r>
            <a:r>
              <a:rPr lang="en-US" sz="10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000" b="1" dirty="0">
                <a:latin typeface="Times New Roman" panose="02020603050405020304" pitchFamily="18" charset="0"/>
                <a:ea typeface="SimSun" panose="02010600030101010101" pitchFamily="2" charset="-122"/>
              </a:rPr>
              <a:t>Expression </a:t>
            </a:r>
            <a:r>
              <a:rPr lang="en-US" sz="1000" b="1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of </a:t>
            </a:r>
            <a:r>
              <a:rPr lang="en-US" sz="1000" b="1" i="1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M</a:t>
            </a:r>
            <a:r>
              <a:rPr lang="en-US" sz="1000" b="1" i="1" dirty="0">
                <a:latin typeface="Times New Roman" panose="02020603050405020304" pitchFamily="18" charset="0"/>
                <a:ea typeface="SimSun" panose="02010600030101010101" pitchFamily="2" charset="-122"/>
              </a:rPr>
              <a:t>. </a:t>
            </a:r>
            <a:r>
              <a:rPr lang="en-US" sz="1000" b="1" i="1" dirty="0" err="1">
                <a:latin typeface="Times New Roman" panose="02020603050405020304" pitchFamily="18" charset="0"/>
                <a:ea typeface="SimSun" panose="02010600030101010101" pitchFamily="2" charset="-122"/>
              </a:rPr>
              <a:t>sexta</a:t>
            </a:r>
            <a:r>
              <a:rPr lang="en-US" sz="1000" b="1" dirty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sz="1000" b="1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SRP2 in tissue samples.  (A)</a:t>
            </a:r>
            <a:r>
              <a:rPr lang="en-US" sz="10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The </a:t>
            </a:r>
            <a:r>
              <a:rPr lang="en-US" sz="1000" dirty="0">
                <a:latin typeface="Times New Roman" panose="02020603050405020304" pitchFamily="18" charset="0"/>
                <a:ea typeface="SimSun" panose="02010600030101010101" pitchFamily="2" charset="-122"/>
              </a:rPr>
              <a:t>relative mRNA </a:t>
            </a:r>
            <a:r>
              <a:rPr lang="en-US" sz="10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levels, </a:t>
            </a:r>
            <a:r>
              <a:rPr lang="en-US" sz="1000" dirty="0">
                <a:latin typeface="Times New Roman" panose="02020603050405020304" pitchFamily="18" charset="0"/>
                <a:ea typeface="SimSun" panose="02010600030101010101" pitchFamily="2" charset="-122"/>
              </a:rPr>
              <a:t>as represented by FPKM values, are shown in bar </a:t>
            </a:r>
            <a:r>
              <a:rPr lang="en-US" sz="10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graphs [12]. 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The 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52 cDNA libraries (</a:t>
            </a:r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1 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through</a:t>
            </a:r>
            <a:r>
              <a:rPr lang="en-US" sz="1000" b="1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52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) were constructed from the following tissues and stages: head [1. 2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nd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(instar) L (larvae), d1 (day 1); 2. 3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rd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d1; 3. 4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d0.5; 4. 4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late; 5.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d0.5; 6.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d2; 7.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pre-W (pre-wandering); 8. P (pupae), late; 9. A (adults), d1; 10. A, d3; 11. A, d7], fat body (12. 4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late; 13.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d1; 14.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pre-W; 15.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W; 16. P, d1-3; 17. P, d15-18; 18. A, d1-3; 19. A, d7-9), whole animals [20. E (embryos), 3h; 21. E, late; 22. 1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st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L; 23. 2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nd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L; 24. 3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rd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L), midgut (25. 2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nd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L; 26. 3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rd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L; 27. 4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12h; 28. 4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late; 29.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1-3h; 30.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24h; 31.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pre-W; 32-33.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W; 34. P, d1; 35. P, d15-18; 36. A, d3-5; 37. 4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0h), Malpighian tubules (MT) (38.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pre-W; 39. A, d1; 40. A, d3), muscle (41. 4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late; 42-43.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12h; 44-45.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pre-W; 46-47. 5</a:t>
            </a:r>
            <a:r>
              <a:rPr lang="en-US" sz="10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L, W), testis (48. P, d3; 49. P, d15-18; 50. A, d1-3), and ovary (51. P, d15-18; 52. A, d1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).  </a:t>
            </a:r>
            <a:r>
              <a:rPr lang="en-US" altLang="zh-CN" sz="1000" b="1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(B) </a:t>
            </a:r>
            <a:r>
              <a:rPr lang="en-US" altLang="zh-CN" sz="10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RNA-</a:t>
            </a:r>
            <a:r>
              <a:rPr lang="en-US" altLang="zh-CN" sz="1000" dirty="0" err="1" smtClean="0">
                <a:latin typeface="Times New Roman" panose="02020603050405020304" pitchFamily="18" charset="0"/>
                <a:ea typeface="SimSun" panose="02010600030101010101" pitchFamily="2" charset="-122"/>
              </a:rPr>
              <a:t>seq</a:t>
            </a:r>
            <a:r>
              <a:rPr lang="en-US" altLang="zh-CN" sz="1000" b="1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r>
              <a:rPr lang="en-US" altLang="zh-CN" sz="10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analysis of SRP2 immune </a:t>
            </a:r>
            <a:r>
              <a:rPr lang="en-US" altLang="zh-CN" sz="1000" dirty="0" err="1" smtClean="0">
                <a:latin typeface="Times New Roman" panose="02020603050405020304" pitchFamily="18" charset="0"/>
                <a:ea typeface="SimSun" panose="02010600030101010101" pitchFamily="2" charset="-122"/>
              </a:rPr>
              <a:t>inducibility</a:t>
            </a:r>
            <a:r>
              <a:rPr lang="en-US" altLang="zh-CN" sz="10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.</a:t>
            </a:r>
            <a:r>
              <a:rPr lang="zh-CN" altLang="en-US" sz="1000" dirty="0" smtClean="0">
                <a:latin typeface="Times New Roman" panose="02020603050405020304" pitchFamily="18" charset="0"/>
                <a:ea typeface="SimSun" panose="02010600030101010101" pitchFamily="2" charset="-122"/>
              </a:rPr>
              <a:t>  </a:t>
            </a:r>
            <a:r>
              <a:rPr lang="en-US" altLang="zh-CN" sz="10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The total </a:t>
            </a:r>
            <a:r>
              <a:rPr lang="en-US" altLang="zh-CN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RNA samples of control and induced </a:t>
            </a:r>
            <a:r>
              <a:rPr lang="en-US" altLang="zh-CN" sz="1000" dirty="0" err="1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hemocytes</a:t>
            </a:r>
            <a:r>
              <a:rPr lang="en-US" altLang="zh-CN" sz="1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(CH and IH) and fat body (CF and IF) were reverse transcribed to </a:t>
            </a:r>
            <a:r>
              <a:rPr lang="en-US" altLang="zh-CN" sz="1000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cDNA and pyro-sequenced [28]. SRP2 read numbers in the four libraries were normalized and shown as bars.</a:t>
            </a:r>
            <a:endParaRPr lang="en-US" sz="1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7750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1251</TotalTime>
  <Words>480</Words>
  <Application>Microsoft Office PowerPoint</Application>
  <PresentationFormat>Letter Paper (8.5x11 in)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SimSun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Haobo Jiang</dc:creator>
  <cp:lastModifiedBy>Haobo Jiang</cp:lastModifiedBy>
  <cp:revision>54</cp:revision>
  <dcterms:created xsi:type="dcterms:W3CDTF">2016-04-19T19:47:45Z</dcterms:created>
  <dcterms:modified xsi:type="dcterms:W3CDTF">2017-08-30T16:49:04Z</dcterms:modified>
</cp:coreProperties>
</file>