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2268" y="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5" cy="36004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Data%20PhD%20final\Sarah-H&#252;cker\Auswertung%20HiSeq\Kopie%20von%20new%20analysis%20naORF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G:\Data%20PhD%20final\Sarah-H&#252;cker\Auswertung%20HiSeq\Kopie%20von%20new%20analysis%20naORF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0"/>
    <c:plotArea>
      <c:layout>
        <c:manualLayout>
          <c:layoutTarget val="inner"/>
          <c:xMode val="edge"/>
          <c:yMode val="edge"/>
          <c:x val="9.97661854768154E-2"/>
          <c:y val="5.1400554097404488E-2"/>
          <c:w val="0.88665923009623793"/>
          <c:h val="0.739633275007290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'RCV distribution'!$N$2</c:f>
              <c:strCache>
                <c:ptCount val="1"/>
                <c:pt idx="0">
                  <c:v>% annotated genes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cat>
            <c:strRef>
              <c:f>'RCV distribution'!$J$3:$J$12</c:f>
              <c:strCache>
                <c:ptCount val="10"/>
                <c:pt idx="0">
                  <c:v>0-0.25</c:v>
                </c:pt>
                <c:pt idx="1">
                  <c:v>0.25-0.5</c:v>
                </c:pt>
                <c:pt idx="2">
                  <c:v>0.5-0.75</c:v>
                </c:pt>
                <c:pt idx="3">
                  <c:v>0.75-1</c:v>
                </c:pt>
                <c:pt idx="4">
                  <c:v>1-1.5</c:v>
                </c:pt>
                <c:pt idx="5">
                  <c:v>1.5-2</c:v>
                </c:pt>
                <c:pt idx="6">
                  <c:v>2-3</c:v>
                </c:pt>
                <c:pt idx="7">
                  <c:v>3-4</c:v>
                </c:pt>
                <c:pt idx="8">
                  <c:v>4-5</c:v>
                </c:pt>
                <c:pt idx="9">
                  <c:v>&gt;5</c:v>
                </c:pt>
              </c:strCache>
            </c:strRef>
          </c:cat>
          <c:val>
            <c:numRef>
              <c:f>'RCV distribution'!$N$3:$N$12</c:f>
              <c:numCache>
                <c:formatCode>General</c:formatCode>
                <c:ptCount val="10"/>
                <c:pt idx="0">
                  <c:v>38.799999999999997</c:v>
                </c:pt>
                <c:pt idx="1">
                  <c:v>25.2</c:v>
                </c:pt>
                <c:pt idx="2">
                  <c:v>13.2</c:v>
                </c:pt>
                <c:pt idx="3">
                  <c:v>10.4</c:v>
                </c:pt>
                <c:pt idx="4">
                  <c:v>6.4</c:v>
                </c:pt>
                <c:pt idx="5">
                  <c:v>1.6</c:v>
                </c:pt>
                <c:pt idx="6">
                  <c:v>3.2</c:v>
                </c:pt>
                <c:pt idx="7">
                  <c:v>0</c:v>
                </c:pt>
                <c:pt idx="8">
                  <c:v>1.2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EE6-4DB0-BA57-27A937A42E1C}"/>
            </c:ext>
          </c:extLst>
        </c:ser>
        <c:ser>
          <c:idx val="1"/>
          <c:order val="1"/>
          <c:tx>
            <c:strRef>
              <c:f>'RCV distribution'!$O$2</c:f>
              <c:strCache>
                <c:ptCount val="1"/>
                <c:pt idx="0">
                  <c:v>% novel genes with annotated homologs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cat>
            <c:strRef>
              <c:f>'RCV distribution'!$J$3:$J$12</c:f>
              <c:strCache>
                <c:ptCount val="10"/>
                <c:pt idx="0">
                  <c:v>0-0.25</c:v>
                </c:pt>
                <c:pt idx="1">
                  <c:v>0.25-0.5</c:v>
                </c:pt>
                <c:pt idx="2">
                  <c:v>0.5-0.75</c:v>
                </c:pt>
                <c:pt idx="3">
                  <c:v>0.75-1</c:v>
                </c:pt>
                <c:pt idx="4">
                  <c:v>1-1.5</c:v>
                </c:pt>
                <c:pt idx="5">
                  <c:v>1.5-2</c:v>
                </c:pt>
                <c:pt idx="6">
                  <c:v>2-3</c:v>
                </c:pt>
                <c:pt idx="7">
                  <c:v>3-4</c:v>
                </c:pt>
                <c:pt idx="8">
                  <c:v>4-5</c:v>
                </c:pt>
                <c:pt idx="9">
                  <c:v>&gt;5</c:v>
                </c:pt>
              </c:strCache>
            </c:strRef>
          </c:cat>
          <c:val>
            <c:numRef>
              <c:f>'RCV distribution'!$O$3:$O$12</c:f>
              <c:numCache>
                <c:formatCode>0.0</c:formatCode>
                <c:ptCount val="10"/>
                <c:pt idx="0">
                  <c:v>50.980392156862742</c:v>
                </c:pt>
                <c:pt idx="1">
                  <c:v>28.235294117647058</c:v>
                </c:pt>
                <c:pt idx="2">
                  <c:v>9.0196078431372548</c:v>
                </c:pt>
                <c:pt idx="3">
                  <c:v>2.7450980392156863</c:v>
                </c:pt>
                <c:pt idx="4">
                  <c:v>3.1372549019607843</c:v>
                </c:pt>
                <c:pt idx="5">
                  <c:v>3.1372549019607843</c:v>
                </c:pt>
                <c:pt idx="6">
                  <c:v>1.5686274509803921</c:v>
                </c:pt>
                <c:pt idx="7">
                  <c:v>0.39215686274509803</c:v>
                </c:pt>
                <c:pt idx="8">
                  <c:v>0.39215686274509803</c:v>
                </c:pt>
                <c:pt idx="9">
                  <c:v>0.39215686274509803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EE6-4DB0-BA57-27A937A42E1C}"/>
            </c:ext>
          </c:extLst>
        </c:ser>
        <c:ser>
          <c:idx val="2"/>
          <c:order val="2"/>
          <c:tx>
            <c:strRef>
              <c:f>'RCV distribution'!$P$2</c:f>
              <c:strCache>
                <c:ptCount val="1"/>
                <c:pt idx="0">
                  <c:v>% novel genes without annotated homologs</c:v>
                </c:pt>
              </c:strCache>
            </c:strRef>
          </c:tx>
          <c:spPr>
            <a:pattFill prst="dkUpDiag">
              <a:fgClr>
                <a:schemeClr val="tx1"/>
              </a:fgClr>
              <a:bgClr>
                <a:schemeClr val="bg1"/>
              </a:bgClr>
            </a:pattFill>
          </c:spPr>
          <c:invertIfNegative val="0"/>
          <c:cat>
            <c:strRef>
              <c:f>'RCV distribution'!$J$3:$J$12</c:f>
              <c:strCache>
                <c:ptCount val="10"/>
                <c:pt idx="0">
                  <c:v>0-0.25</c:v>
                </c:pt>
                <c:pt idx="1">
                  <c:v>0.25-0.5</c:v>
                </c:pt>
                <c:pt idx="2">
                  <c:v>0.5-0.75</c:v>
                </c:pt>
                <c:pt idx="3">
                  <c:v>0.75-1</c:v>
                </c:pt>
                <c:pt idx="4">
                  <c:v>1-1.5</c:v>
                </c:pt>
                <c:pt idx="5">
                  <c:v>1.5-2</c:v>
                </c:pt>
                <c:pt idx="6">
                  <c:v>2-3</c:v>
                </c:pt>
                <c:pt idx="7">
                  <c:v>3-4</c:v>
                </c:pt>
                <c:pt idx="8">
                  <c:v>4-5</c:v>
                </c:pt>
                <c:pt idx="9">
                  <c:v>&gt;5</c:v>
                </c:pt>
              </c:strCache>
            </c:strRef>
          </c:cat>
          <c:val>
            <c:numRef>
              <c:f>'RCV distribution'!$P$3:$P$12</c:f>
              <c:numCache>
                <c:formatCode>0.0</c:formatCode>
                <c:ptCount val="10"/>
                <c:pt idx="0">
                  <c:v>50</c:v>
                </c:pt>
                <c:pt idx="1">
                  <c:v>22.857142857142858</c:v>
                </c:pt>
                <c:pt idx="2">
                  <c:v>11.428571428571429</c:v>
                </c:pt>
                <c:pt idx="3">
                  <c:v>4.2857142857142856</c:v>
                </c:pt>
                <c:pt idx="4">
                  <c:v>5.2380952380952381</c:v>
                </c:pt>
                <c:pt idx="5">
                  <c:v>2.8571428571428572</c:v>
                </c:pt>
                <c:pt idx="6">
                  <c:v>1.4285714285714286</c:v>
                </c:pt>
                <c:pt idx="7">
                  <c:v>0.47619047619047616</c:v>
                </c:pt>
                <c:pt idx="8">
                  <c:v>0.47619047619047616</c:v>
                </c:pt>
                <c:pt idx="9">
                  <c:v>0.95238095238095233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EE6-4DB0-BA57-27A937A42E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9255040"/>
        <c:axId val="135251648"/>
      </c:barChart>
      <c:catAx>
        <c:axId val="1592550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b="0">
                    <a:latin typeface="Arial" panose="020B0604020202020204" pitchFamily="34" charset="0"/>
                    <a:cs typeface="Arial" panose="020B0604020202020204" pitchFamily="34" charset="0"/>
                  </a:rPr>
                  <a:t>Ribosomal</a:t>
                </a:r>
                <a:r>
                  <a:rPr lang="en-US" b="0" baseline="0">
                    <a:latin typeface="Arial" panose="020B0604020202020204" pitchFamily="34" charset="0"/>
                    <a:cs typeface="Arial" panose="020B0604020202020204" pitchFamily="34" charset="0"/>
                  </a:rPr>
                  <a:t> coverage value</a:t>
                </a:r>
                <a:endParaRPr lang="en-US" b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135251648"/>
        <c:crosses val="autoZero"/>
        <c:auto val="1"/>
        <c:lblAlgn val="ctr"/>
        <c:lblOffset val="100"/>
        <c:noMultiLvlLbl val="0"/>
      </c:catAx>
      <c:valAx>
        <c:axId val="135251648"/>
        <c:scaling>
          <c:orientation val="minMax"/>
          <c:max val="52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b="0"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r>
                  <a:rPr lang="en-US" b="0" baseline="0">
                    <a:latin typeface="Arial" panose="020B0604020202020204" pitchFamily="34" charset="0"/>
                    <a:cs typeface="Arial" panose="020B0604020202020204" pitchFamily="34" charset="0"/>
                  </a:rPr>
                  <a:t> of open reading frames</a:t>
                </a:r>
                <a:endParaRPr lang="en-US" b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1592550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9662489063867018"/>
          <c:y val="6.8292869641294843E-2"/>
          <c:w val="0.58948622047244081"/>
          <c:h val="0.23781049107991936"/>
        </c:manualLayout>
      </c:layout>
      <c:overlay val="0"/>
      <c:txPr>
        <a:bodyPr/>
        <a:lstStyle/>
        <a:p>
          <a:pPr>
            <a:defRPr>
              <a:latin typeface="Arial" panose="020B0604020202020204" pitchFamily="34" charset="0"/>
              <a:cs typeface="Arial" panose="020B0604020202020204" pitchFamily="34" charset="0"/>
            </a:defRPr>
          </a:pPr>
          <a:endParaRPr lang="de-DE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254396325459317"/>
          <c:y val="5.1400554097404488E-2"/>
          <c:w val="0.882969816272966"/>
          <c:h val="0.7072258675998834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'RCV distribution'!$W$2</c:f>
              <c:strCache>
                <c:ptCount val="1"/>
                <c:pt idx="0">
                  <c:v>% annotated genes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cat>
            <c:strRef>
              <c:f>'RCV distribution'!$S$3:$S$12</c:f>
              <c:strCache>
                <c:ptCount val="10"/>
                <c:pt idx="0">
                  <c:v>0-0.1</c:v>
                </c:pt>
                <c:pt idx="1">
                  <c:v>0.1-0.2</c:v>
                </c:pt>
                <c:pt idx="2">
                  <c:v>0.2-0.3</c:v>
                </c:pt>
                <c:pt idx="3">
                  <c:v>0.3-0.4</c:v>
                </c:pt>
                <c:pt idx="4">
                  <c:v>0.4-0.5</c:v>
                </c:pt>
                <c:pt idx="5">
                  <c:v>0.5-0.75</c:v>
                </c:pt>
                <c:pt idx="6">
                  <c:v>0.75-1</c:v>
                </c:pt>
                <c:pt idx="7">
                  <c:v>1-1.5</c:v>
                </c:pt>
                <c:pt idx="8">
                  <c:v>1.5-2</c:v>
                </c:pt>
                <c:pt idx="9">
                  <c:v>&gt;2</c:v>
                </c:pt>
              </c:strCache>
            </c:strRef>
          </c:cat>
          <c:val>
            <c:numRef>
              <c:f>'RCV distribution'!$W$3:$W$12</c:f>
              <c:numCache>
                <c:formatCode>General</c:formatCode>
                <c:ptCount val="10"/>
                <c:pt idx="0">
                  <c:v>63.6</c:v>
                </c:pt>
                <c:pt idx="1">
                  <c:v>22.4</c:v>
                </c:pt>
                <c:pt idx="2">
                  <c:v>5.6</c:v>
                </c:pt>
                <c:pt idx="3">
                  <c:v>4</c:v>
                </c:pt>
                <c:pt idx="4">
                  <c:v>1.2</c:v>
                </c:pt>
                <c:pt idx="5">
                  <c:v>1.2</c:v>
                </c:pt>
                <c:pt idx="6">
                  <c:v>1.2</c:v>
                </c:pt>
                <c:pt idx="7">
                  <c:v>0</c:v>
                </c:pt>
                <c:pt idx="8">
                  <c:v>0.8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416-4FC5-AEE3-A240096C2BC4}"/>
            </c:ext>
          </c:extLst>
        </c:ser>
        <c:ser>
          <c:idx val="1"/>
          <c:order val="1"/>
          <c:tx>
            <c:strRef>
              <c:f>'RCV distribution'!$X$2</c:f>
              <c:strCache>
                <c:ptCount val="1"/>
                <c:pt idx="0">
                  <c:v>% novel genes with annotated homologs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cat>
            <c:strRef>
              <c:f>'RCV distribution'!$S$3:$S$12</c:f>
              <c:strCache>
                <c:ptCount val="10"/>
                <c:pt idx="0">
                  <c:v>0-0.1</c:v>
                </c:pt>
                <c:pt idx="1">
                  <c:v>0.1-0.2</c:v>
                </c:pt>
                <c:pt idx="2">
                  <c:v>0.2-0.3</c:v>
                </c:pt>
                <c:pt idx="3">
                  <c:v>0.3-0.4</c:v>
                </c:pt>
                <c:pt idx="4">
                  <c:v>0.4-0.5</c:v>
                </c:pt>
                <c:pt idx="5">
                  <c:v>0.5-0.75</c:v>
                </c:pt>
                <c:pt idx="6">
                  <c:v>0.75-1</c:v>
                </c:pt>
                <c:pt idx="7">
                  <c:v>1-1.5</c:v>
                </c:pt>
                <c:pt idx="8">
                  <c:v>1.5-2</c:v>
                </c:pt>
                <c:pt idx="9">
                  <c:v>&gt;2</c:v>
                </c:pt>
              </c:strCache>
            </c:strRef>
          </c:cat>
          <c:val>
            <c:numRef>
              <c:f>'RCV distribution'!$X$3:$X$12</c:f>
              <c:numCache>
                <c:formatCode>0.0</c:formatCode>
                <c:ptCount val="10"/>
                <c:pt idx="0">
                  <c:v>68.627450980392155</c:v>
                </c:pt>
                <c:pt idx="1">
                  <c:v>21.96078431372549</c:v>
                </c:pt>
                <c:pt idx="2">
                  <c:v>5.4901960784313726</c:v>
                </c:pt>
                <c:pt idx="3">
                  <c:v>1.5686274509803921</c:v>
                </c:pt>
                <c:pt idx="4">
                  <c:v>0.78431372549019607</c:v>
                </c:pt>
                <c:pt idx="5">
                  <c:v>0.39215686274509803</c:v>
                </c:pt>
                <c:pt idx="6">
                  <c:v>0</c:v>
                </c:pt>
                <c:pt idx="7">
                  <c:v>0.39215686274509803</c:v>
                </c:pt>
                <c:pt idx="8">
                  <c:v>0.39215686274509803</c:v>
                </c:pt>
                <c:pt idx="9">
                  <c:v>0.39215686274509803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416-4FC5-AEE3-A240096C2BC4}"/>
            </c:ext>
          </c:extLst>
        </c:ser>
        <c:ser>
          <c:idx val="2"/>
          <c:order val="2"/>
          <c:tx>
            <c:strRef>
              <c:f>'RCV distribution'!$Y$2</c:f>
              <c:strCache>
                <c:ptCount val="1"/>
                <c:pt idx="0">
                  <c:v>% novel genes without annotated homologs</c:v>
                </c:pt>
              </c:strCache>
            </c:strRef>
          </c:tx>
          <c:spPr>
            <a:pattFill prst="dkUpDiag">
              <a:fgClr>
                <a:schemeClr val="tx1"/>
              </a:fgClr>
              <a:bgClr>
                <a:schemeClr val="bg1"/>
              </a:bgClr>
            </a:pattFill>
          </c:spPr>
          <c:invertIfNegative val="0"/>
          <c:cat>
            <c:strRef>
              <c:f>'RCV distribution'!$S$3:$S$12</c:f>
              <c:strCache>
                <c:ptCount val="10"/>
                <c:pt idx="0">
                  <c:v>0-0.1</c:v>
                </c:pt>
                <c:pt idx="1">
                  <c:v>0.1-0.2</c:v>
                </c:pt>
                <c:pt idx="2">
                  <c:v>0.2-0.3</c:v>
                </c:pt>
                <c:pt idx="3">
                  <c:v>0.3-0.4</c:v>
                </c:pt>
                <c:pt idx="4">
                  <c:v>0.4-0.5</c:v>
                </c:pt>
                <c:pt idx="5">
                  <c:v>0.5-0.75</c:v>
                </c:pt>
                <c:pt idx="6">
                  <c:v>0.75-1</c:v>
                </c:pt>
                <c:pt idx="7">
                  <c:v>1-1.5</c:v>
                </c:pt>
                <c:pt idx="8">
                  <c:v>1.5-2</c:v>
                </c:pt>
                <c:pt idx="9">
                  <c:v>&gt;2</c:v>
                </c:pt>
              </c:strCache>
            </c:strRef>
          </c:cat>
          <c:val>
            <c:numRef>
              <c:f>'RCV distribution'!$Y$3:$Y$12</c:f>
              <c:numCache>
                <c:formatCode>0.0</c:formatCode>
                <c:ptCount val="10"/>
                <c:pt idx="0">
                  <c:v>65.714285714285708</c:v>
                </c:pt>
                <c:pt idx="1">
                  <c:v>21.904761904761905</c:v>
                </c:pt>
                <c:pt idx="2">
                  <c:v>6.1904761904761907</c:v>
                </c:pt>
                <c:pt idx="3">
                  <c:v>3.8095238095238093</c:v>
                </c:pt>
                <c:pt idx="4">
                  <c:v>0.95238095238095233</c:v>
                </c:pt>
                <c:pt idx="5">
                  <c:v>1.4285714285714286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416-4FC5-AEE3-A240096C2B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9256064"/>
        <c:axId val="135253952"/>
      </c:barChart>
      <c:catAx>
        <c:axId val="1592560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b="0">
                    <a:latin typeface="Arial" panose="020B0604020202020204" pitchFamily="34" charset="0"/>
                    <a:cs typeface="Arial" panose="020B0604020202020204" pitchFamily="34" charset="0"/>
                  </a:rPr>
                  <a:t>Ribosomal</a:t>
                </a:r>
                <a:r>
                  <a:rPr lang="en-US" b="0" baseline="0">
                    <a:latin typeface="Arial" panose="020B0604020202020204" pitchFamily="34" charset="0"/>
                    <a:cs typeface="Arial" panose="020B0604020202020204" pitchFamily="34" charset="0"/>
                  </a:rPr>
                  <a:t> coverage value</a:t>
                </a:r>
                <a:endParaRPr lang="en-US" b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135253952"/>
        <c:crosses val="autoZero"/>
        <c:auto val="1"/>
        <c:lblAlgn val="ctr"/>
        <c:lblOffset val="100"/>
        <c:noMultiLvlLbl val="0"/>
      </c:catAx>
      <c:valAx>
        <c:axId val="135253952"/>
        <c:scaling>
          <c:orientation val="minMax"/>
          <c:max val="7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b="0"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r>
                  <a:rPr lang="en-US" b="0" baseline="0">
                    <a:latin typeface="Arial" panose="020B0604020202020204" pitchFamily="34" charset="0"/>
                    <a:cs typeface="Arial" panose="020B0604020202020204" pitchFamily="34" charset="0"/>
                  </a:rPr>
                  <a:t> of open reading frames</a:t>
                </a:r>
                <a:endParaRPr lang="en-US" b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1592560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2162489063867015"/>
          <c:y val="7.7552128900554101E-2"/>
          <c:w val="0.56726399825021867"/>
          <c:h val="0.24786081653088163"/>
        </c:manualLayout>
      </c:layout>
      <c:overlay val="0"/>
      <c:txPr>
        <a:bodyPr/>
        <a:lstStyle/>
        <a:p>
          <a:pPr>
            <a:defRPr>
              <a:latin typeface="Arial" panose="020B0604020202020204" pitchFamily="34" charset="0"/>
              <a:cs typeface="Arial" panose="020B0604020202020204" pitchFamily="34" charset="0"/>
            </a:defRPr>
          </a:pPr>
          <a:endParaRPr lang="de-DE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75ED9-4033-44FB-B13D-B2781BBE3864}" type="datetimeFigureOut">
              <a:rPr lang="en-US" smtClean="0"/>
              <a:t>8/22/2017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B80D-12C1-42FA-A7AB-B68F8F43ACF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838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75ED9-4033-44FB-B13D-B2781BBE3864}" type="datetimeFigureOut">
              <a:rPr lang="en-US" smtClean="0"/>
              <a:t>8/22/2017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B80D-12C1-42FA-A7AB-B68F8F43ACF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072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75ED9-4033-44FB-B13D-B2781BBE3864}" type="datetimeFigureOut">
              <a:rPr lang="en-US" smtClean="0"/>
              <a:t>8/22/2017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B80D-12C1-42FA-A7AB-B68F8F43ACF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973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75ED9-4033-44FB-B13D-B2781BBE3864}" type="datetimeFigureOut">
              <a:rPr lang="en-US" smtClean="0"/>
              <a:t>8/22/2017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B80D-12C1-42FA-A7AB-B68F8F43ACF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914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75ED9-4033-44FB-B13D-B2781BBE3864}" type="datetimeFigureOut">
              <a:rPr lang="en-US" smtClean="0"/>
              <a:t>8/22/2017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B80D-12C1-42FA-A7AB-B68F8F43ACF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563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75ED9-4033-44FB-B13D-B2781BBE3864}" type="datetimeFigureOut">
              <a:rPr lang="en-US" smtClean="0"/>
              <a:t>8/22/2017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B80D-12C1-42FA-A7AB-B68F8F43ACF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966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75ED9-4033-44FB-B13D-B2781BBE3864}" type="datetimeFigureOut">
              <a:rPr lang="en-US" smtClean="0"/>
              <a:t>8/22/2017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B80D-12C1-42FA-A7AB-B68F8F43ACF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044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75ED9-4033-44FB-B13D-B2781BBE3864}" type="datetimeFigureOut">
              <a:rPr lang="en-US" smtClean="0"/>
              <a:t>8/22/2017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B80D-12C1-42FA-A7AB-B68F8F43ACF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516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75ED9-4033-44FB-B13D-B2781BBE3864}" type="datetimeFigureOut">
              <a:rPr lang="en-US" smtClean="0"/>
              <a:t>8/22/2017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B80D-12C1-42FA-A7AB-B68F8F43ACF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627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75ED9-4033-44FB-B13D-B2781BBE3864}" type="datetimeFigureOut">
              <a:rPr lang="en-US" smtClean="0"/>
              <a:t>8/22/2017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B80D-12C1-42FA-A7AB-B68F8F43ACF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917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75ED9-4033-44FB-B13D-B2781BBE3864}" type="datetimeFigureOut">
              <a:rPr lang="en-US" smtClean="0"/>
              <a:t>8/22/2017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B80D-12C1-42FA-A7AB-B68F8F43ACF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849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75ED9-4033-44FB-B13D-B2781BBE3864}" type="datetimeFigureOut">
              <a:rPr lang="en-US" smtClean="0"/>
              <a:t>8/22/2017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0B80D-12C1-42FA-A7AB-B68F8F43ACF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776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548640" y="586048"/>
            <a:ext cx="360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548637" y="3804696"/>
            <a:ext cx="360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Diagramm 9">
            <a:extLst>
              <a:ext uri="{FF2B5EF4-FFF2-40B4-BE49-F238E27FC236}">
                <a16:creationId xmlns:a16="http://schemas.microsoft.com/office/drawing/2014/main" id="{00000000-0008-0000-04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6631610"/>
              </p:ext>
            </p:extLst>
          </p:nvPr>
        </p:nvGraphicFramePr>
        <p:xfrm>
          <a:off x="862965" y="1065588"/>
          <a:ext cx="4726305" cy="2628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Diagramm 10">
            <a:extLst>
              <a:ext uri="{FF2B5EF4-FFF2-40B4-BE49-F238E27FC236}">
                <a16:creationId xmlns:a16="http://schemas.microsoft.com/office/drawing/2014/main" id="{00000000-0008-0000-0400-000004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5117253"/>
              </p:ext>
            </p:extLst>
          </p:nvPr>
        </p:nvGraphicFramePr>
        <p:xfrm>
          <a:off x="893445" y="4174028"/>
          <a:ext cx="4695825" cy="2636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11900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Bildschirmpräsentation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Sarah</dc:creator>
  <cp:lastModifiedBy>KN</cp:lastModifiedBy>
  <cp:revision>6</cp:revision>
  <dcterms:created xsi:type="dcterms:W3CDTF">2017-03-28T07:44:29Z</dcterms:created>
  <dcterms:modified xsi:type="dcterms:W3CDTF">2017-08-22T13:38:24Z</dcterms:modified>
</cp:coreProperties>
</file>