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wdp" ContentType="image/vnd.ms-photo"/>
  <Default Extension="png" ContentType="image/pn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94" r:id="rId2"/>
    <p:sldId id="269" r:id="rId3"/>
    <p:sldId id="289" r:id="rId4"/>
    <p:sldId id="312" r:id="rId5"/>
    <p:sldId id="310" r:id="rId6"/>
    <p:sldId id="313" r:id="rId7"/>
    <p:sldId id="319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48C3E3"/>
    <a:srgbClr val="B491DA"/>
    <a:srgbClr val="FA6553"/>
    <a:srgbClr val="FCF882"/>
    <a:srgbClr val="28D196"/>
    <a:srgbClr val="1C23A2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8"/>
    <p:restoredTop sz="50000" autoAdjust="0"/>
  </p:normalViewPr>
  <p:slideViewPr>
    <p:cSldViewPr snapToGrid="0" snapToObjects="1">
      <p:cViewPr varScale="1">
        <p:scale>
          <a:sx n="97" d="100"/>
          <a:sy n="97" d="100"/>
        </p:scale>
        <p:origin x="154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D828C2-2E53-D847-9D68-8173D60C64E1}" type="datetimeFigureOut">
              <a:t>8/26/17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CE8BCB-A407-BF46-9990-1EC84D30581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4346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D55F73-05ED-7644-8C07-3768F3C87DA9}" type="datetimeFigureOut">
              <a:t>8/26/17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C58D9-472A-664D-A3D9-457D6B709DE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9021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90028-F268-F149-A5C6-98D6406591C3}" type="datetimeFigureOut">
              <a:rPr lang="en-US" smtClean="0"/>
              <a:t>8/26/17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45AFB-6905-B140-8D00-4EFAF0B7E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208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90028-F268-F149-A5C6-98D6406591C3}" type="datetimeFigureOut">
              <a:rPr lang="en-US" smtClean="0"/>
              <a:t>8/26/17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45AFB-6905-B140-8D00-4EFAF0B7E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79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90028-F268-F149-A5C6-98D6406591C3}" type="datetimeFigureOut">
              <a:rPr lang="en-US" smtClean="0"/>
              <a:t>8/26/17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45AFB-6905-B140-8D00-4EFAF0B7E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694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90028-F268-F149-A5C6-98D6406591C3}" type="datetimeFigureOut">
              <a:rPr lang="en-US" smtClean="0"/>
              <a:t>8/26/17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45AFB-6905-B140-8D00-4EFAF0B7E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921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90028-F268-F149-A5C6-98D6406591C3}" type="datetimeFigureOut">
              <a:rPr lang="en-US" smtClean="0"/>
              <a:t>8/26/17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45AFB-6905-B140-8D00-4EFAF0B7E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585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90028-F268-F149-A5C6-98D6406591C3}" type="datetimeFigureOut">
              <a:rPr lang="en-US" smtClean="0"/>
              <a:t>8/26/17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45AFB-6905-B140-8D00-4EFAF0B7E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648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90028-F268-F149-A5C6-98D6406591C3}" type="datetimeFigureOut">
              <a:rPr lang="en-US" smtClean="0"/>
              <a:t>8/26/17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45AFB-6905-B140-8D00-4EFAF0B7E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38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90028-F268-F149-A5C6-98D6406591C3}" type="datetimeFigureOut">
              <a:rPr lang="en-US" smtClean="0"/>
              <a:t>8/26/17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45AFB-6905-B140-8D00-4EFAF0B7E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589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90028-F268-F149-A5C6-98D6406591C3}" type="datetimeFigureOut">
              <a:rPr lang="en-US" smtClean="0"/>
              <a:t>8/26/17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45AFB-6905-B140-8D00-4EFAF0B7E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228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90028-F268-F149-A5C6-98D6406591C3}" type="datetimeFigureOut">
              <a:rPr lang="en-US" smtClean="0"/>
              <a:t>8/26/17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45AFB-6905-B140-8D00-4EFAF0B7E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816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90028-F268-F149-A5C6-98D6406591C3}" type="datetimeFigureOut">
              <a:rPr lang="en-US" smtClean="0"/>
              <a:t>8/26/17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45AFB-6905-B140-8D00-4EFAF0B7E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833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F90028-F268-F149-A5C6-98D6406591C3}" type="datetimeFigureOut">
              <a:rPr lang="en-US" smtClean="0"/>
              <a:t>8/26/17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A45AFB-6905-B140-8D00-4EFAF0B7EA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716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2.jpeg"/><Relationship Id="rId5" Type="http://schemas.microsoft.com/office/2007/relationships/hdphoto" Target="../media/hdphoto2.wdp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2.png"/><Relationship Id="rId12" Type="http://schemas.openxmlformats.org/officeDocument/2006/relationships/image" Target="../media/image13.png"/><Relationship Id="rId13" Type="http://schemas.openxmlformats.org/officeDocument/2006/relationships/image" Target="../media/image14.png"/><Relationship Id="rId14" Type="http://schemas.openxmlformats.org/officeDocument/2006/relationships/image" Target="../media/image15.png"/><Relationship Id="rId15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emf"/><Relationship Id="rId7" Type="http://schemas.openxmlformats.org/officeDocument/2006/relationships/image" Target="../media/image24.emf"/><Relationship Id="rId8" Type="http://schemas.openxmlformats.org/officeDocument/2006/relationships/image" Target="../media/image25.png"/><Relationship Id="rId9" Type="http://schemas.openxmlformats.org/officeDocument/2006/relationships/image" Target="../media/image26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13345" y="365279"/>
            <a:ext cx="1031502" cy="2769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454 GS FLX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00044" y="385486"/>
            <a:ext cx="1310800" cy="2769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Ion Torrent PGM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31581" y="400234"/>
            <a:ext cx="1193881" cy="2769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Illumina MiSeq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0634" y="987549"/>
            <a:ext cx="1003154" cy="276999"/>
          </a:xfrm>
          <a:prstGeom prst="homePlate">
            <a:avLst/>
          </a:prstGeom>
          <a:ln/>
          <a:effec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Arial"/>
                <a:cs typeface="Arial"/>
              </a:rPr>
              <a:t>DNA Input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04879" y="987549"/>
            <a:ext cx="781600" cy="289441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Arial"/>
                <a:cs typeface="Arial"/>
              </a:rPr>
              <a:t>50 ng</a:t>
            </a:r>
            <a:endParaRPr lang="en-US" sz="1100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6059" y="1031890"/>
            <a:ext cx="680667" cy="289441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latin typeface="Arial"/>
                <a:cs typeface="Arial"/>
              </a:rPr>
              <a:t>12.5 ng</a:t>
            </a:r>
            <a:endParaRPr lang="en-US" sz="1100" dirty="0"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0634" y="1664934"/>
            <a:ext cx="1821495" cy="276999"/>
          </a:xfrm>
          <a:prstGeom prst="homePlate">
            <a:avLst/>
          </a:prstGeom>
          <a:ln/>
          <a:effec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Arial"/>
                <a:cs typeface="Arial"/>
              </a:rPr>
              <a:t>Amplicon Generation 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40650" y="1565843"/>
            <a:ext cx="1517613" cy="430887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latin typeface="Arial"/>
                <a:cs typeface="Arial"/>
              </a:rPr>
              <a:t>1 Round Fusion PCR</a:t>
            </a:r>
          </a:p>
          <a:p>
            <a:pPr algn="ctr"/>
            <a:r>
              <a:rPr lang="en-US" sz="1100" dirty="0" smtClean="0">
                <a:latin typeface="Arial"/>
                <a:cs typeface="Arial"/>
              </a:rPr>
              <a:t>(2 PCR </a:t>
            </a:r>
            <a:r>
              <a:rPr lang="en-US" sz="1100" dirty="0" err="1" smtClean="0">
                <a:latin typeface="Arial"/>
                <a:cs typeface="Arial"/>
              </a:rPr>
              <a:t>rxns</a:t>
            </a:r>
            <a:r>
              <a:rPr lang="en-US" sz="1100" dirty="0" smtClean="0">
                <a:latin typeface="Arial"/>
                <a:cs typeface="Arial"/>
              </a:rPr>
              <a:t>/sample)</a:t>
            </a:r>
            <a:endParaRPr lang="en-US" sz="1100" dirty="0">
              <a:latin typeface="Arial"/>
              <a:cs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172865" y="1614052"/>
            <a:ext cx="1530769" cy="430887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latin typeface="Arial"/>
                <a:cs typeface="Arial"/>
              </a:rPr>
              <a:t>2 Round Tailed PCRs</a:t>
            </a:r>
          </a:p>
          <a:p>
            <a:pPr algn="ctr"/>
            <a:r>
              <a:rPr lang="en-US" sz="1100" dirty="0" smtClean="0">
                <a:latin typeface="Arial"/>
                <a:cs typeface="Arial"/>
              </a:rPr>
              <a:t>(1 PCR </a:t>
            </a:r>
            <a:r>
              <a:rPr lang="en-US" sz="1100" dirty="0" err="1" smtClean="0">
                <a:latin typeface="Arial"/>
                <a:cs typeface="Arial"/>
              </a:rPr>
              <a:t>rxn</a:t>
            </a:r>
            <a:r>
              <a:rPr lang="en-US" sz="1100" dirty="0" smtClean="0">
                <a:latin typeface="Arial"/>
                <a:cs typeface="Arial"/>
              </a:rPr>
              <a:t>/sample)</a:t>
            </a:r>
            <a:endParaRPr lang="en-US" sz="1100" dirty="0">
              <a:latin typeface="Arial"/>
              <a:cs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31196" y="2286029"/>
            <a:ext cx="2526513" cy="430887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Arial"/>
                <a:cs typeface="Arial"/>
              </a:rPr>
              <a:t>Qiagen Hot </a:t>
            </a:r>
            <a:r>
              <a:rPr lang="en-US" sz="1100" dirty="0">
                <a:latin typeface="Arial"/>
                <a:cs typeface="Arial"/>
              </a:rPr>
              <a:t>Star </a:t>
            </a:r>
            <a:r>
              <a:rPr lang="en-US" sz="1100" dirty="0" err="1" smtClean="0">
                <a:latin typeface="Arial"/>
                <a:cs typeface="Arial"/>
              </a:rPr>
              <a:t>HiFidelity</a:t>
            </a:r>
            <a:r>
              <a:rPr lang="en-US" sz="1100" dirty="0" smtClean="0">
                <a:latin typeface="Arial"/>
                <a:cs typeface="Arial"/>
              </a:rPr>
              <a:t> Polymerase (1U)</a:t>
            </a:r>
            <a:endParaRPr lang="en-US" sz="1100" dirty="0">
              <a:latin typeface="Arial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93112" y="2286029"/>
            <a:ext cx="1729140" cy="430887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100" dirty="0" err="1" smtClean="0">
                <a:latin typeface="Arial"/>
                <a:cs typeface="Arial"/>
              </a:rPr>
              <a:t>Kapa</a:t>
            </a:r>
            <a:r>
              <a:rPr lang="en-US" sz="1100" dirty="0" smtClean="0">
                <a:latin typeface="Arial"/>
                <a:cs typeface="Arial"/>
              </a:rPr>
              <a:t> </a:t>
            </a:r>
            <a:r>
              <a:rPr lang="en-US" sz="1100" dirty="0" err="1" smtClean="0">
                <a:latin typeface="Arial"/>
                <a:cs typeface="Arial"/>
              </a:rPr>
              <a:t>HiFidelity</a:t>
            </a:r>
            <a:r>
              <a:rPr lang="en-US" sz="1100" dirty="0" smtClean="0">
                <a:latin typeface="Arial"/>
                <a:cs typeface="Arial"/>
              </a:rPr>
              <a:t> Hot Start</a:t>
            </a:r>
          </a:p>
          <a:p>
            <a:pPr algn="ctr"/>
            <a:r>
              <a:rPr lang="en-US" sz="1100" dirty="0" smtClean="0">
                <a:latin typeface="Arial"/>
                <a:cs typeface="Arial"/>
              </a:rPr>
              <a:t>Polymerase (0.5 U)</a:t>
            </a:r>
            <a:endParaRPr lang="en-US" sz="1100" dirty="0">
              <a:latin typeface="Arial"/>
              <a:cs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98246" y="3019223"/>
            <a:ext cx="2662589" cy="430887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latin typeface="Arial"/>
                <a:cs typeface="Arial"/>
              </a:rPr>
              <a:t>Primer F</a:t>
            </a:r>
            <a:r>
              <a:rPr lang="en-US" sz="1100" dirty="0" smtClean="0">
                <a:latin typeface="Arial"/>
                <a:cs typeface="Arial"/>
              </a:rPr>
              <a:t>:  Adapter A + Barcode + 8F</a:t>
            </a:r>
          </a:p>
          <a:p>
            <a:pPr algn="ctr"/>
            <a:r>
              <a:rPr lang="en-US" sz="1100" b="1" dirty="0" smtClean="0">
                <a:latin typeface="Arial"/>
                <a:cs typeface="Arial"/>
              </a:rPr>
              <a:t>Primer R: </a:t>
            </a:r>
            <a:r>
              <a:rPr lang="en-US" sz="1100" dirty="0" smtClean="0">
                <a:latin typeface="Arial"/>
                <a:cs typeface="Arial"/>
              </a:rPr>
              <a:t>338R + Barcode + Adapter B </a:t>
            </a:r>
            <a:endParaRPr lang="en-US" sz="1100" dirty="0"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041191" y="3028612"/>
            <a:ext cx="2729568" cy="430887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/>
                <a:cs typeface="Arial"/>
              </a:rPr>
              <a:t>Primer F:</a:t>
            </a:r>
            <a:r>
              <a:rPr lang="en-US" sz="1100" dirty="0" smtClean="0">
                <a:latin typeface="Arial"/>
                <a:cs typeface="Arial"/>
              </a:rPr>
              <a:t> Adapter A + Barcode + 8F</a:t>
            </a:r>
          </a:p>
          <a:p>
            <a:r>
              <a:rPr lang="en-US" sz="1100" b="1" dirty="0" smtClean="0">
                <a:latin typeface="Arial"/>
                <a:cs typeface="Arial"/>
              </a:rPr>
              <a:t>Primer R: </a:t>
            </a:r>
            <a:r>
              <a:rPr lang="en-US" sz="1100" dirty="0" smtClean="0">
                <a:latin typeface="Arial"/>
                <a:cs typeface="Arial"/>
              </a:rPr>
              <a:t>338R + Adapter trP1</a:t>
            </a:r>
            <a:endParaRPr lang="en-US" sz="1100" dirty="0">
              <a:latin typeface="Arial"/>
              <a:cs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024855" y="2928211"/>
            <a:ext cx="2027313" cy="1107996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/>
                <a:cs typeface="Arial"/>
              </a:rPr>
              <a:t>1 Round PCR </a:t>
            </a:r>
          </a:p>
          <a:p>
            <a:r>
              <a:rPr lang="en-US" sz="1100" b="1" dirty="0" smtClean="0">
                <a:latin typeface="Arial"/>
                <a:cs typeface="Arial"/>
              </a:rPr>
              <a:t>Primer F</a:t>
            </a:r>
            <a:r>
              <a:rPr lang="en-US" sz="1100" dirty="0" smtClean="0">
                <a:latin typeface="Arial"/>
                <a:cs typeface="Arial"/>
              </a:rPr>
              <a:t>: Overhang + 8F</a:t>
            </a:r>
          </a:p>
          <a:p>
            <a:r>
              <a:rPr lang="en-US" sz="1100" b="1" dirty="0" smtClean="0">
                <a:latin typeface="Arial"/>
                <a:cs typeface="Arial"/>
              </a:rPr>
              <a:t>Primer R</a:t>
            </a:r>
            <a:r>
              <a:rPr lang="en-US" sz="1100" dirty="0" smtClean="0">
                <a:latin typeface="Arial"/>
                <a:cs typeface="Arial"/>
              </a:rPr>
              <a:t>: 338R + Overhang</a:t>
            </a:r>
          </a:p>
          <a:p>
            <a:pPr algn="ctr"/>
            <a:r>
              <a:rPr lang="en-US" sz="1100" b="1" dirty="0">
                <a:latin typeface="Arial"/>
                <a:cs typeface="Arial"/>
              </a:rPr>
              <a:t>2 Round PCR </a:t>
            </a:r>
          </a:p>
          <a:p>
            <a:r>
              <a:rPr lang="en-US" sz="1100" b="1" dirty="0">
                <a:latin typeface="Arial"/>
                <a:cs typeface="Arial"/>
              </a:rPr>
              <a:t>Primer F</a:t>
            </a:r>
            <a:r>
              <a:rPr lang="en-US" sz="1100" dirty="0">
                <a:latin typeface="Arial"/>
                <a:cs typeface="Arial"/>
              </a:rPr>
              <a:t>: </a:t>
            </a:r>
            <a:r>
              <a:rPr lang="en-US" sz="1100" dirty="0" err="1">
                <a:latin typeface="Arial"/>
                <a:cs typeface="Arial"/>
              </a:rPr>
              <a:t>Nextera</a:t>
            </a:r>
            <a:r>
              <a:rPr lang="en-US" sz="1100" dirty="0">
                <a:latin typeface="Arial"/>
                <a:cs typeface="Arial"/>
              </a:rPr>
              <a:t> Index 1 </a:t>
            </a:r>
          </a:p>
          <a:p>
            <a:r>
              <a:rPr lang="en-US" sz="1100" b="1" dirty="0">
                <a:latin typeface="Arial"/>
                <a:cs typeface="Arial"/>
              </a:rPr>
              <a:t>Primer R</a:t>
            </a:r>
            <a:r>
              <a:rPr lang="en-US" sz="1100" dirty="0">
                <a:latin typeface="Arial"/>
                <a:cs typeface="Arial"/>
              </a:rPr>
              <a:t>: </a:t>
            </a:r>
            <a:r>
              <a:rPr lang="en-US" sz="1100" dirty="0" err="1">
                <a:latin typeface="Arial"/>
                <a:cs typeface="Arial"/>
              </a:rPr>
              <a:t>Nextera</a:t>
            </a:r>
            <a:r>
              <a:rPr lang="en-US" sz="1100" dirty="0">
                <a:latin typeface="Arial"/>
                <a:cs typeface="Arial"/>
              </a:rPr>
              <a:t> Index 2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85334" y="4406691"/>
            <a:ext cx="1309426" cy="461665"/>
          </a:xfrm>
          <a:prstGeom prst="homePlate">
            <a:avLst/>
          </a:prstGeom>
          <a:ln/>
          <a:effec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200" b="1" dirty="0" err="1" smtClean="0">
                <a:latin typeface="Arial"/>
                <a:cs typeface="Arial"/>
              </a:rPr>
              <a:t>Thermocycler</a:t>
            </a:r>
            <a:r>
              <a:rPr lang="en-US" sz="1200" b="1" dirty="0" smtClean="0">
                <a:latin typeface="Arial"/>
                <a:cs typeface="Arial"/>
              </a:rPr>
              <a:t> </a:t>
            </a:r>
          </a:p>
          <a:p>
            <a:pPr algn="ctr"/>
            <a:r>
              <a:rPr lang="en-US" sz="1200" b="1" dirty="0" smtClean="0">
                <a:latin typeface="Arial"/>
                <a:cs typeface="Arial"/>
              </a:rPr>
              <a:t>Conditions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69313" y="4417911"/>
            <a:ext cx="1499648" cy="430887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latin typeface="Arial"/>
                <a:cs typeface="Arial"/>
              </a:rPr>
              <a:t>35 Cycles, </a:t>
            </a:r>
          </a:p>
          <a:p>
            <a:pPr algn="ctr"/>
            <a:r>
              <a:rPr lang="en-US" sz="1100" dirty="0" smtClean="0">
                <a:latin typeface="Arial"/>
                <a:cs typeface="Arial"/>
              </a:rPr>
              <a:t>Annealing T°C: 50°C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200305" y="4430378"/>
            <a:ext cx="1499648" cy="430887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latin typeface="Arial"/>
                <a:cs typeface="Arial"/>
              </a:rPr>
              <a:t>25 Cycles, </a:t>
            </a:r>
          </a:p>
          <a:p>
            <a:pPr algn="ctr"/>
            <a:r>
              <a:rPr lang="en-US" sz="1100" dirty="0" smtClean="0">
                <a:latin typeface="Arial"/>
                <a:cs typeface="Arial"/>
              </a:rPr>
              <a:t>Annealing T°C: 55°C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24355" y="5263437"/>
            <a:ext cx="1224284" cy="461665"/>
          </a:xfrm>
          <a:prstGeom prst="homePlate">
            <a:avLst/>
          </a:prstGeom>
          <a:ln/>
          <a:effec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 err="1" smtClean="0">
                <a:latin typeface="Arial"/>
                <a:cs typeface="Arial"/>
              </a:rPr>
              <a:t>Amplicon</a:t>
            </a:r>
            <a:r>
              <a:rPr lang="en-US" sz="1200" b="1" dirty="0" smtClean="0">
                <a:latin typeface="Arial"/>
                <a:cs typeface="Arial"/>
              </a:rPr>
              <a:t> </a:t>
            </a:r>
          </a:p>
          <a:p>
            <a:pPr algn="ctr"/>
            <a:r>
              <a:rPr lang="en-US" sz="1200" b="1" dirty="0" smtClean="0">
                <a:latin typeface="Arial"/>
                <a:cs typeface="Arial"/>
              </a:rPr>
              <a:t>Purification 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746566" y="5306558"/>
            <a:ext cx="1345140" cy="261610"/>
          </a:xfrm>
          <a:prstGeom prst="rect">
            <a:avLst/>
          </a:prstGeom>
          <a:ln>
            <a:solidFill>
              <a:schemeClr val="tx1"/>
            </a:solidFill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100" dirty="0">
                <a:latin typeface="Arial"/>
                <a:cs typeface="Arial"/>
              </a:rPr>
              <a:t>2% Agarose E-Gel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366222" y="5313063"/>
            <a:ext cx="1196223" cy="261610"/>
          </a:xfrm>
          <a:prstGeom prst="rect">
            <a:avLst/>
          </a:prstGeom>
          <a:ln>
            <a:solidFill>
              <a:schemeClr val="tx1"/>
            </a:solidFill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100" dirty="0">
                <a:latin typeface="Arial"/>
                <a:cs typeface="Arial"/>
              </a:rPr>
              <a:t>Magnetic Beads</a:t>
            </a:r>
          </a:p>
        </p:txBody>
      </p:sp>
      <p:cxnSp>
        <p:nvCxnSpPr>
          <p:cNvPr id="32" name="Elbow Connector 31"/>
          <p:cNvCxnSpPr>
            <a:stCxn id="3" idx="2"/>
            <a:endCxn id="7" idx="0"/>
          </p:cNvCxnSpPr>
          <p:nvPr/>
        </p:nvCxnSpPr>
        <p:spPr>
          <a:xfrm rot="16200000" flipH="1">
            <a:off x="2889752" y="81621"/>
            <a:ext cx="345271" cy="1466583"/>
          </a:xfrm>
          <a:prstGeom prst="bentConnector3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stCxn id="4" idx="2"/>
            <a:endCxn id="7" idx="0"/>
          </p:cNvCxnSpPr>
          <p:nvPr/>
        </p:nvCxnSpPr>
        <p:spPr>
          <a:xfrm rot="5400000">
            <a:off x="4363030" y="95135"/>
            <a:ext cx="325064" cy="1459765"/>
          </a:xfrm>
          <a:prstGeom prst="bentConnector3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Elbow Connector 36"/>
          <p:cNvCxnSpPr>
            <a:stCxn id="7" idx="2"/>
          </p:cNvCxnSpPr>
          <p:nvPr/>
        </p:nvCxnSpPr>
        <p:spPr>
          <a:xfrm rot="16200000" flipH="1">
            <a:off x="3651578" y="1421090"/>
            <a:ext cx="291982" cy="3781"/>
          </a:xfrm>
          <a:prstGeom prst="bentConnector3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27"/>
          <p:cNvCxnSpPr/>
          <p:nvPr/>
        </p:nvCxnSpPr>
        <p:spPr>
          <a:xfrm rot="16200000" flipH="1">
            <a:off x="7761150" y="857365"/>
            <a:ext cx="371443" cy="3778"/>
          </a:xfrm>
          <a:prstGeom prst="bentConnector3">
            <a:avLst>
              <a:gd name="adj1" fmla="val 16476"/>
            </a:avLst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Elbow Connector 30"/>
          <p:cNvCxnSpPr/>
          <p:nvPr/>
        </p:nvCxnSpPr>
        <p:spPr>
          <a:xfrm rot="16200000" flipH="1">
            <a:off x="7805613" y="1480660"/>
            <a:ext cx="274957" cy="3781"/>
          </a:xfrm>
          <a:prstGeom prst="bentConnector3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/>
          <p:nvPr/>
        </p:nvCxnSpPr>
        <p:spPr>
          <a:xfrm rot="16200000" flipH="1">
            <a:off x="7762911" y="4252221"/>
            <a:ext cx="363348" cy="6769"/>
          </a:xfrm>
          <a:prstGeom prst="bentConnector3">
            <a:avLst>
              <a:gd name="adj1" fmla="val -5373"/>
            </a:avLst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/>
          <p:cNvCxnSpPr>
            <a:stCxn id="24" idx="2"/>
          </p:cNvCxnSpPr>
          <p:nvPr/>
        </p:nvCxnSpPr>
        <p:spPr>
          <a:xfrm rot="16200000" flipH="1">
            <a:off x="7718202" y="5093191"/>
            <a:ext cx="464682" cy="829"/>
          </a:xfrm>
          <a:prstGeom prst="bentConnector3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>
            <a:endCxn id="26" idx="0"/>
          </p:cNvCxnSpPr>
          <p:nvPr/>
        </p:nvCxnSpPr>
        <p:spPr>
          <a:xfrm rot="16200000" flipH="1">
            <a:off x="2192533" y="5079955"/>
            <a:ext cx="451314" cy="1891"/>
          </a:xfrm>
          <a:prstGeom prst="bentConnector3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7319130" y="5861630"/>
            <a:ext cx="1403599" cy="27699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MiSeq1 = MiSeq2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672560" y="4405334"/>
            <a:ext cx="1015495" cy="600164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Arial"/>
                <a:cs typeface="Arial"/>
              </a:rPr>
              <a:t>35 Cycles, </a:t>
            </a:r>
          </a:p>
          <a:p>
            <a:pPr algn="ctr"/>
            <a:r>
              <a:rPr lang="en-US" sz="1100" dirty="0" smtClean="0">
                <a:latin typeface="Arial"/>
                <a:cs typeface="Arial"/>
              </a:rPr>
              <a:t>Annealing</a:t>
            </a:r>
          </a:p>
          <a:p>
            <a:pPr algn="ctr"/>
            <a:r>
              <a:rPr lang="en-US" sz="1100" dirty="0" smtClean="0">
                <a:latin typeface="Arial"/>
                <a:cs typeface="Arial"/>
              </a:rPr>
              <a:t> T°C: 50°C</a:t>
            </a:r>
          </a:p>
        </p:txBody>
      </p:sp>
      <p:sp>
        <p:nvSpPr>
          <p:cNvPr id="48" name="Rectangle 47"/>
          <p:cNvSpPr/>
          <p:nvPr/>
        </p:nvSpPr>
        <p:spPr>
          <a:xfrm>
            <a:off x="4676404" y="5306558"/>
            <a:ext cx="1345140" cy="261610"/>
          </a:xfrm>
          <a:prstGeom prst="rect">
            <a:avLst/>
          </a:prstGeom>
          <a:ln>
            <a:solidFill>
              <a:schemeClr val="tx1"/>
            </a:solidFill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100" dirty="0">
                <a:latin typeface="Arial"/>
                <a:cs typeface="Arial"/>
              </a:rPr>
              <a:t>2% Agarose E-Gel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4896714" y="4405334"/>
            <a:ext cx="920286" cy="600164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/>
                <a:cs typeface="Arial"/>
              </a:rPr>
              <a:t>2</a:t>
            </a:r>
            <a:r>
              <a:rPr lang="en-US" sz="1100" dirty="0" smtClean="0">
                <a:latin typeface="Arial"/>
                <a:cs typeface="Arial"/>
              </a:rPr>
              <a:t>5 Cycles, </a:t>
            </a:r>
          </a:p>
          <a:p>
            <a:pPr algn="ctr"/>
            <a:r>
              <a:rPr lang="en-US" sz="1100" dirty="0" smtClean="0">
                <a:latin typeface="Arial"/>
                <a:cs typeface="Arial"/>
              </a:rPr>
              <a:t>Annealing T°C: 50°C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901493" y="5861630"/>
            <a:ext cx="1031502" cy="27699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454 GS FLX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980867" y="4405334"/>
            <a:ext cx="920286" cy="600164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Arial"/>
                <a:cs typeface="Arial"/>
              </a:rPr>
              <a:t>35 Cycles, </a:t>
            </a:r>
          </a:p>
          <a:p>
            <a:pPr algn="ctr"/>
            <a:r>
              <a:rPr lang="en-US" sz="1100" dirty="0" smtClean="0">
                <a:latin typeface="Arial"/>
                <a:cs typeface="Arial"/>
              </a:rPr>
              <a:t>Annealing T°C: 55°C</a:t>
            </a:r>
          </a:p>
        </p:txBody>
      </p:sp>
      <p:cxnSp>
        <p:nvCxnSpPr>
          <p:cNvPr id="77" name="Elbow Connector 76"/>
          <p:cNvCxnSpPr/>
          <p:nvPr/>
        </p:nvCxnSpPr>
        <p:spPr>
          <a:xfrm rot="16200000" flipH="1">
            <a:off x="1926159" y="3950586"/>
            <a:ext cx="982173" cy="2"/>
          </a:xfrm>
          <a:prstGeom prst="bentConnector3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3856695" y="5856655"/>
            <a:ext cx="620783" cy="27699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PGM1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051577" y="5855034"/>
            <a:ext cx="620783" cy="27699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PGM2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191913" y="5861630"/>
            <a:ext cx="620783" cy="276999"/>
          </a:xfrm>
          <a:prstGeom prst="rect">
            <a:avLst/>
          </a:prstGeom>
          <a:solidFill>
            <a:srgbClr val="7F7F7F"/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PGM3</a:t>
            </a:r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84" name="Elbow Connector 83"/>
          <p:cNvCxnSpPr/>
          <p:nvPr/>
        </p:nvCxnSpPr>
        <p:spPr>
          <a:xfrm rot="16200000" flipH="1">
            <a:off x="2272472" y="5725315"/>
            <a:ext cx="306464" cy="3781"/>
          </a:xfrm>
          <a:prstGeom prst="bentConnector3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Elbow Connector 86"/>
          <p:cNvCxnSpPr/>
          <p:nvPr/>
        </p:nvCxnSpPr>
        <p:spPr>
          <a:xfrm rot="16200000" flipH="1">
            <a:off x="7793543" y="5726815"/>
            <a:ext cx="306464" cy="3781"/>
          </a:xfrm>
          <a:prstGeom prst="bentConnector3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8" name="Group 147"/>
          <p:cNvGrpSpPr/>
          <p:nvPr/>
        </p:nvGrpSpPr>
        <p:grpSpPr>
          <a:xfrm>
            <a:off x="4161577" y="3459499"/>
            <a:ext cx="2338057" cy="947192"/>
            <a:chOff x="4161577" y="3459499"/>
            <a:chExt cx="2338057" cy="947192"/>
          </a:xfrm>
          <a:effectLst/>
        </p:grpSpPr>
        <p:cxnSp>
          <p:nvCxnSpPr>
            <p:cNvPr id="120" name="Straight Connector 119"/>
            <p:cNvCxnSpPr/>
            <p:nvPr/>
          </p:nvCxnSpPr>
          <p:spPr>
            <a:xfrm>
              <a:off x="5355336" y="3459499"/>
              <a:ext cx="0" cy="379894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7" name="Group 146"/>
            <p:cNvGrpSpPr/>
            <p:nvPr/>
          </p:nvGrpSpPr>
          <p:grpSpPr>
            <a:xfrm>
              <a:off x="4161577" y="3839393"/>
              <a:ext cx="2338057" cy="567298"/>
              <a:chOff x="4161577" y="3839393"/>
              <a:chExt cx="2338057" cy="567298"/>
            </a:xfrm>
          </p:grpSpPr>
          <p:cxnSp>
            <p:nvCxnSpPr>
              <p:cNvPr id="123" name="Straight Connector 122"/>
              <p:cNvCxnSpPr/>
              <p:nvPr/>
            </p:nvCxnSpPr>
            <p:spPr>
              <a:xfrm>
                <a:off x="4161577" y="3851845"/>
                <a:ext cx="2338057" cy="0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Arrow Connector 126"/>
              <p:cNvCxnSpPr/>
              <p:nvPr/>
            </p:nvCxnSpPr>
            <p:spPr>
              <a:xfrm>
                <a:off x="4167857" y="3839393"/>
                <a:ext cx="0" cy="565941"/>
              </a:xfrm>
              <a:prstGeom prst="straightConnector1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Arrow Connector 128"/>
              <p:cNvCxnSpPr/>
              <p:nvPr/>
            </p:nvCxnSpPr>
            <p:spPr>
              <a:xfrm>
                <a:off x="5354956" y="3840750"/>
                <a:ext cx="0" cy="565941"/>
              </a:xfrm>
              <a:prstGeom prst="straightConnector1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Arrow Connector 129"/>
              <p:cNvCxnSpPr/>
              <p:nvPr/>
            </p:nvCxnSpPr>
            <p:spPr>
              <a:xfrm>
                <a:off x="6499634" y="3839393"/>
                <a:ext cx="0" cy="565941"/>
              </a:xfrm>
              <a:prstGeom prst="straightConnector1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36" name="Straight Arrow Connector 135"/>
          <p:cNvCxnSpPr/>
          <p:nvPr/>
        </p:nvCxnSpPr>
        <p:spPr>
          <a:xfrm>
            <a:off x="5357623" y="5568168"/>
            <a:ext cx="0" cy="296261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2" name="Group 101"/>
          <p:cNvGrpSpPr/>
          <p:nvPr/>
        </p:nvGrpSpPr>
        <p:grpSpPr>
          <a:xfrm>
            <a:off x="4152052" y="5009527"/>
            <a:ext cx="744662" cy="302898"/>
            <a:chOff x="4152052" y="5009527"/>
            <a:chExt cx="744662" cy="302898"/>
          </a:xfrm>
          <a:effectLst/>
        </p:grpSpPr>
        <p:cxnSp>
          <p:nvCxnSpPr>
            <p:cNvPr id="139" name="Straight Connector 138"/>
            <p:cNvCxnSpPr/>
            <p:nvPr/>
          </p:nvCxnSpPr>
          <p:spPr>
            <a:xfrm>
              <a:off x="4896714" y="5118452"/>
              <a:ext cx="0" cy="193973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/>
          </p:nvCxnSpPr>
          <p:spPr>
            <a:xfrm>
              <a:off x="4152052" y="5131280"/>
              <a:ext cx="735137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/>
          </p:nvCxnSpPr>
          <p:spPr>
            <a:xfrm>
              <a:off x="4166016" y="5009527"/>
              <a:ext cx="0" cy="115076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9" name="Elbow Connector 148"/>
          <p:cNvCxnSpPr/>
          <p:nvPr/>
        </p:nvCxnSpPr>
        <p:spPr>
          <a:xfrm rot="16200000" flipH="1">
            <a:off x="3654566" y="2146282"/>
            <a:ext cx="291982" cy="3781"/>
          </a:xfrm>
          <a:prstGeom prst="bentConnector3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5" name="Group 104"/>
          <p:cNvGrpSpPr/>
          <p:nvPr/>
        </p:nvGrpSpPr>
        <p:grpSpPr>
          <a:xfrm>
            <a:off x="4152052" y="5568168"/>
            <a:ext cx="769564" cy="299007"/>
            <a:chOff x="4152052" y="5568168"/>
            <a:chExt cx="769564" cy="299007"/>
          </a:xfrm>
          <a:effectLst/>
        </p:grpSpPr>
        <p:cxnSp>
          <p:nvCxnSpPr>
            <p:cNvPr id="135" name="Straight Arrow Connector 134"/>
            <p:cNvCxnSpPr/>
            <p:nvPr/>
          </p:nvCxnSpPr>
          <p:spPr>
            <a:xfrm>
              <a:off x="4164752" y="5688264"/>
              <a:ext cx="0" cy="178911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4152052" y="5683346"/>
              <a:ext cx="769564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4907995" y="5568168"/>
              <a:ext cx="0" cy="106835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9" name="Straight Connector 68"/>
          <p:cNvCxnSpPr/>
          <p:nvPr/>
        </p:nvCxnSpPr>
        <p:spPr>
          <a:xfrm>
            <a:off x="5354956" y="5008889"/>
            <a:ext cx="0" cy="303536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3" name="Group 102"/>
          <p:cNvGrpSpPr/>
          <p:nvPr/>
        </p:nvGrpSpPr>
        <p:grpSpPr>
          <a:xfrm>
            <a:off x="5757884" y="5006551"/>
            <a:ext cx="746181" cy="300007"/>
            <a:chOff x="5757884" y="5006551"/>
            <a:chExt cx="746181" cy="300007"/>
          </a:xfrm>
          <a:effectLst/>
        </p:grpSpPr>
        <p:cxnSp>
          <p:nvCxnSpPr>
            <p:cNvPr id="144" name="Straight Connector 143"/>
            <p:cNvCxnSpPr/>
            <p:nvPr/>
          </p:nvCxnSpPr>
          <p:spPr>
            <a:xfrm>
              <a:off x="6491365" y="5006551"/>
              <a:ext cx="0" cy="115076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5768928" y="5129267"/>
              <a:ext cx="735137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5757884" y="5117462"/>
              <a:ext cx="0" cy="189096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4" name="Group 103"/>
          <p:cNvGrpSpPr/>
          <p:nvPr/>
        </p:nvGrpSpPr>
        <p:grpSpPr>
          <a:xfrm>
            <a:off x="5765990" y="5568168"/>
            <a:ext cx="745717" cy="299007"/>
            <a:chOff x="5765990" y="5568168"/>
            <a:chExt cx="745717" cy="299007"/>
          </a:xfrm>
          <a:effectLst/>
        </p:grpSpPr>
        <p:cxnSp>
          <p:nvCxnSpPr>
            <p:cNvPr id="137" name="Straight Arrow Connector 136"/>
            <p:cNvCxnSpPr/>
            <p:nvPr/>
          </p:nvCxnSpPr>
          <p:spPr>
            <a:xfrm>
              <a:off x="6511707" y="5675003"/>
              <a:ext cx="0" cy="192172"/>
            </a:xfrm>
            <a:prstGeom prst="straightConnector1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flipH="1">
              <a:off x="5765990" y="5568168"/>
              <a:ext cx="2938" cy="12765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>
              <a:off x="5776570" y="5683346"/>
              <a:ext cx="735137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0" name="Elbow Connector 69"/>
          <p:cNvCxnSpPr/>
          <p:nvPr/>
        </p:nvCxnSpPr>
        <p:spPr>
          <a:xfrm rot="16200000" flipH="1">
            <a:off x="7845474" y="2147460"/>
            <a:ext cx="274957" cy="3781"/>
          </a:xfrm>
          <a:prstGeom prst="bentConnector3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Elbow Connector 71"/>
          <p:cNvCxnSpPr/>
          <p:nvPr/>
        </p:nvCxnSpPr>
        <p:spPr>
          <a:xfrm rot="16200000" flipH="1">
            <a:off x="7837104" y="2766035"/>
            <a:ext cx="274957" cy="3781"/>
          </a:xfrm>
          <a:prstGeom prst="bentConnector3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8"/>
          <p:cNvCxnSpPr>
            <a:stCxn id="17" idx="2"/>
            <a:endCxn id="19" idx="0"/>
          </p:cNvCxnSpPr>
          <p:nvPr/>
        </p:nvCxnSpPr>
        <p:spPr>
          <a:xfrm rot="5400000">
            <a:off x="2910844" y="2135613"/>
            <a:ext cx="302307" cy="1464912"/>
          </a:xfrm>
          <a:prstGeom prst="bentConnector3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>
            <a:stCxn id="17" idx="2"/>
            <a:endCxn id="20" idx="0"/>
          </p:cNvCxnSpPr>
          <p:nvPr/>
        </p:nvCxnSpPr>
        <p:spPr>
          <a:xfrm rot="16200000" flipH="1">
            <a:off x="4444366" y="2067003"/>
            <a:ext cx="311696" cy="1611522"/>
          </a:xfrm>
          <a:prstGeom prst="bentConnector3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41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Rounded Rectangle 96"/>
          <p:cNvSpPr/>
          <p:nvPr/>
        </p:nvSpPr>
        <p:spPr>
          <a:xfrm>
            <a:off x="6924120" y="3685143"/>
            <a:ext cx="1936931" cy="3013494"/>
          </a:xfrm>
          <a:prstGeom prst="round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/>
              <a:cs typeface="Cambri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27983" y="11866"/>
            <a:ext cx="870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/>
                <a:cs typeface="Cambria"/>
              </a:rPr>
              <a:t>GS FLX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ambria"/>
              <a:cs typeface="Cambri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88803" y="7231"/>
            <a:ext cx="646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/>
                <a:cs typeface="Cambria"/>
              </a:rPr>
              <a:t>PGM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ambria"/>
              <a:cs typeface="Cambri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82330" y="6224"/>
            <a:ext cx="790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/>
                <a:cs typeface="Cambria"/>
              </a:rPr>
              <a:t>MiSeq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ambria"/>
              <a:cs typeface="Cambria"/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4435042" y="282943"/>
            <a:ext cx="0" cy="213946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5711868" y="282943"/>
            <a:ext cx="0" cy="213946"/>
          </a:xfrm>
          <a:prstGeom prst="straightConnector1">
            <a:avLst/>
          </a:prstGeom>
          <a:ln w="31750"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3252620" y="282943"/>
            <a:ext cx="0" cy="213946"/>
          </a:xfrm>
          <a:prstGeom prst="straightConnector1">
            <a:avLst/>
          </a:prstGeom>
          <a:ln w="31750"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782329" y="530597"/>
            <a:ext cx="13561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/>
                <a:cs typeface="Cambria"/>
              </a:rPr>
              <a:t>Raw sequences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Cambria"/>
              <a:cs typeface="Cambria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4388241" y="832959"/>
            <a:ext cx="0" cy="1783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851814" y="974127"/>
            <a:ext cx="13318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/>
                <a:cs typeface="Cambria"/>
              </a:rPr>
              <a:t>Quality control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Cambria"/>
              <a:cs typeface="Cambria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4392536" y="1294246"/>
            <a:ext cx="0" cy="1783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366918" y="1447670"/>
            <a:ext cx="2296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/>
                <a:cs typeface="Cambria"/>
              </a:rPr>
              <a:t>Trimmed and filtered reads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Cambria"/>
              <a:cs typeface="Cambria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4394809" y="1775088"/>
            <a:ext cx="0" cy="1783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288078" y="1953472"/>
            <a:ext cx="22134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/>
                <a:cs typeface="Cambria"/>
              </a:rPr>
              <a:t>Combined fna files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Cambria"/>
              <a:cs typeface="Cambria"/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2596518" y="535479"/>
            <a:ext cx="3575009" cy="2000894"/>
          </a:xfrm>
          <a:prstGeom prst="round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Cambria"/>
              <a:cs typeface="Cambria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927508" y="1198719"/>
            <a:ext cx="2087506" cy="497902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ambria"/>
                <a:cs typeface="Cambria"/>
              </a:rPr>
              <a:t>Initial Processing</a:t>
            </a:r>
            <a:endParaRPr lang="en-US" dirty="0">
              <a:latin typeface="Cambria"/>
              <a:cs typeface="Cambria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398032" y="3704100"/>
            <a:ext cx="4087757" cy="3013494"/>
          </a:xfrm>
          <a:prstGeom prst="round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4714932" y="3668761"/>
            <a:ext cx="1936931" cy="3013494"/>
          </a:xfrm>
          <a:prstGeom prst="roundRect">
            <a:avLst/>
          </a:prstGeom>
          <a:noFill/>
          <a:ln w="38100">
            <a:solidFill>
              <a:srgbClr val="2D641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/>
              <a:cs typeface="Cambria"/>
            </a:endParaRPr>
          </a:p>
        </p:txBody>
      </p:sp>
      <p:sp>
        <p:nvSpPr>
          <p:cNvPr id="64" name="Rounded Rectangle 63"/>
          <p:cNvSpPr/>
          <p:nvPr/>
        </p:nvSpPr>
        <p:spPr>
          <a:xfrm>
            <a:off x="5033616" y="3041594"/>
            <a:ext cx="1230895" cy="648696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latin typeface="Cambria"/>
                <a:cs typeface="Cambria"/>
              </a:rPr>
              <a:t>UPARSE</a:t>
            </a:r>
          </a:p>
        </p:txBody>
      </p:sp>
      <p:sp>
        <p:nvSpPr>
          <p:cNvPr id="65" name="Rounded Rectangle 64"/>
          <p:cNvSpPr/>
          <p:nvPr/>
        </p:nvSpPr>
        <p:spPr>
          <a:xfrm>
            <a:off x="1646078" y="3140233"/>
            <a:ext cx="1299280" cy="606062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latin typeface="Cambria"/>
                <a:cs typeface="Cambria"/>
              </a:rPr>
              <a:t>QIIME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662853" y="3710252"/>
            <a:ext cx="89159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dirty="0" smtClean="0">
                <a:solidFill>
                  <a:srgbClr val="31859C"/>
                </a:solidFill>
                <a:latin typeface="Cambria"/>
                <a:cs typeface="Cambria"/>
              </a:rPr>
              <a:t>QIIME1</a:t>
            </a:r>
            <a:endParaRPr lang="en-US" sz="1700" dirty="0">
              <a:solidFill>
                <a:srgbClr val="31859C"/>
              </a:solidFill>
              <a:latin typeface="Cambria"/>
              <a:cs typeface="Cambria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577195" y="3710252"/>
            <a:ext cx="89159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dirty="0" smtClean="0">
                <a:solidFill>
                  <a:srgbClr val="31859C"/>
                </a:solidFill>
                <a:latin typeface="Cambria"/>
                <a:cs typeface="Cambria"/>
              </a:rPr>
              <a:t>QIIME2</a:t>
            </a:r>
            <a:endParaRPr lang="en-US" sz="1700" dirty="0">
              <a:solidFill>
                <a:srgbClr val="31859C"/>
              </a:solidFill>
              <a:latin typeface="Cambria"/>
              <a:cs typeface="Cambria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2566337" y="3720761"/>
            <a:ext cx="89159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dirty="0" smtClean="0">
                <a:solidFill>
                  <a:srgbClr val="31859C"/>
                </a:solidFill>
                <a:latin typeface="Cambria"/>
                <a:cs typeface="Cambria"/>
              </a:rPr>
              <a:t>QIIME3</a:t>
            </a:r>
            <a:endParaRPr lang="en-US" sz="1700" dirty="0">
              <a:solidFill>
                <a:srgbClr val="31859C"/>
              </a:solidFill>
              <a:latin typeface="Cambria"/>
              <a:cs typeface="Cambria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454103" y="3712294"/>
            <a:ext cx="89159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dirty="0" smtClean="0">
                <a:solidFill>
                  <a:srgbClr val="31859C"/>
                </a:solidFill>
                <a:latin typeface="Cambria"/>
                <a:cs typeface="Cambria"/>
              </a:rPr>
              <a:t>QIIME4</a:t>
            </a:r>
            <a:endParaRPr lang="en-US" sz="1700" dirty="0">
              <a:solidFill>
                <a:srgbClr val="31859C"/>
              </a:solidFill>
              <a:latin typeface="Cambria"/>
              <a:cs typeface="Cambria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698146" y="3711647"/>
            <a:ext cx="105458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dirty="0" smtClean="0">
                <a:solidFill>
                  <a:srgbClr val="2D6411"/>
                </a:solidFill>
                <a:latin typeface="Cambria"/>
                <a:cs typeface="Cambria"/>
              </a:rPr>
              <a:t>UPARSE1</a:t>
            </a:r>
            <a:endParaRPr lang="en-US" sz="1700" dirty="0">
              <a:solidFill>
                <a:srgbClr val="2D6411"/>
              </a:solidFill>
              <a:latin typeface="Cambria"/>
              <a:cs typeface="Cambria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661353" y="3711647"/>
            <a:ext cx="105458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dirty="0" smtClean="0">
                <a:solidFill>
                  <a:srgbClr val="2D6411"/>
                </a:solidFill>
                <a:latin typeface="Cambria"/>
                <a:cs typeface="Cambria"/>
              </a:rPr>
              <a:t>UPARSE2</a:t>
            </a:r>
            <a:endParaRPr lang="en-US" sz="1700" dirty="0">
              <a:solidFill>
                <a:srgbClr val="2D6411"/>
              </a:solidFill>
              <a:latin typeface="Cambria"/>
              <a:cs typeface="Cambria"/>
            </a:endParaRPr>
          </a:p>
        </p:txBody>
      </p:sp>
      <p:cxnSp>
        <p:nvCxnSpPr>
          <p:cNvPr id="81" name="Straight Arrow Connector 80"/>
          <p:cNvCxnSpPr/>
          <p:nvPr/>
        </p:nvCxnSpPr>
        <p:spPr>
          <a:xfrm>
            <a:off x="1023543" y="3990422"/>
            <a:ext cx="0" cy="178384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>
            <a:off x="1938489" y="3997320"/>
            <a:ext cx="0" cy="178384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>
            <a:off x="2942197" y="3990422"/>
            <a:ext cx="0" cy="178384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>
            <a:off x="3802520" y="3990422"/>
            <a:ext cx="0" cy="178384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>
            <a:off x="5234852" y="4016279"/>
            <a:ext cx="0" cy="178384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>
            <a:off x="6095174" y="4016279"/>
            <a:ext cx="0" cy="178384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340125" y="4076330"/>
            <a:ext cx="222621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/>
                <a:cs typeface="Cambria"/>
              </a:rPr>
              <a:t>De novo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/>
                <a:cs typeface="Cambria"/>
              </a:rPr>
              <a:t>OTU picking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ambria"/>
              <a:cs typeface="Cambria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2515911" y="4022943"/>
            <a:ext cx="1697926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/>
                <a:cs typeface="Cambria"/>
              </a:rPr>
              <a:t>Open reference</a:t>
            </a:r>
          </a:p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/>
                <a:cs typeface="Cambria"/>
              </a:rPr>
              <a:t>OTU picking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ambria"/>
              <a:cs typeface="Cambria"/>
            </a:endParaRPr>
          </a:p>
        </p:txBody>
      </p:sp>
      <p:cxnSp>
        <p:nvCxnSpPr>
          <p:cNvPr id="93" name="Straight Arrow Connector 92"/>
          <p:cNvCxnSpPr/>
          <p:nvPr/>
        </p:nvCxnSpPr>
        <p:spPr>
          <a:xfrm>
            <a:off x="1023543" y="4421601"/>
            <a:ext cx="0" cy="893150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3253287" y="4716624"/>
            <a:ext cx="1111377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/>
                <a:cs typeface="Cambria"/>
              </a:rPr>
              <a:t>Chimera </a:t>
            </a: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/>
                <a:cs typeface="Cambria"/>
              </a:rPr>
              <a:t>detection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ambria"/>
              <a:cs typeface="Cambria"/>
            </a:endParaRPr>
          </a:p>
        </p:txBody>
      </p:sp>
      <p:cxnSp>
        <p:nvCxnSpPr>
          <p:cNvPr id="100" name="Straight Arrow Connector 99"/>
          <p:cNvCxnSpPr/>
          <p:nvPr/>
        </p:nvCxnSpPr>
        <p:spPr>
          <a:xfrm>
            <a:off x="3802520" y="4670081"/>
            <a:ext cx="0" cy="178384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>
            <a:off x="3801399" y="5304656"/>
            <a:ext cx="0" cy="178384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/>
          <p:nvPr/>
        </p:nvCxnSpPr>
        <p:spPr>
          <a:xfrm>
            <a:off x="2942197" y="4615883"/>
            <a:ext cx="0" cy="698868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964444" y="5307883"/>
            <a:ext cx="296322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/>
                <a:cs typeface="Cambria"/>
              </a:rPr>
              <a:t>Taxonomy assignment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ambria"/>
              <a:cs typeface="Cambria"/>
            </a:endParaRPr>
          </a:p>
        </p:txBody>
      </p:sp>
      <p:cxnSp>
        <p:nvCxnSpPr>
          <p:cNvPr id="113" name="Straight Arrow Connector 112"/>
          <p:cNvCxnSpPr/>
          <p:nvPr/>
        </p:nvCxnSpPr>
        <p:spPr>
          <a:xfrm>
            <a:off x="1023543" y="5634880"/>
            <a:ext cx="0" cy="278059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/>
          <p:nvPr/>
        </p:nvCxnSpPr>
        <p:spPr>
          <a:xfrm>
            <a:off x="1940422" y="5634880"/>
            <a:ext cx="0" cy="278059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/>
          <p:nvPr/>
        </p:nvCxnSpPr>
        <p:spPr>
          <a:xfrm>
            <a:off x="2942197" y="5634880"/>
            <a:ext cx="0" cy="278059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/>
          <p:nvPr/>
        </p:nvCxnSpPr>
        <p:spPr>
          <a:xfrm>
            <a:off x="3801399" y="5633810"/>
            <a:ext cx="1121" cy="279129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781078" y="5945218"/>
            <a:ext cx="348079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/>
                <a:cs typeface="Cambria"/>
              </a:rPr>
              <a:t>Alpha and beta diversity analyses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ambria"/>
              <a:cs typeface="Cambria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5048917" y="4100980"/>
            <a:ext cx="139507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/>
                <a:cs typeface="Cambria"/>
              </a:rPr>
              <a:t>OTU picking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ambria"/>
              <a:cs typeface="Cambria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4696926" y="4553154"/>
            <a:ext cx="1111377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/>
                <a:cs typeface="Cambria"/>
              </a:rPr>
              <a:t>Chimera </a:t>
            </a: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/>
                <a:cs typeface="Cambria"/>
              </a:rPr>
              <a:t>detection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ambria"/>
              <a:cs typeface="Cambria"/>
            </a:endParaRPr>
          </a:p>
        </p:txBody>
      </p:sp>
      <p:cxnSp>
        <p:nvCxnSpPr>
          <p:cNvPr id="127" name="Straight Arrow Connector 126"/>
          <p:cNvCxnSpPr/>
          <p:nvPr/>
        </p:nvCxnSpPr>
        <p:spPr>
          <a:xfrm>
            <a:off x="5241236" y="4450783"/>
            <a:ext cx="0" cy="178384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/>
          <p:nvPr/>
        </p:nvCxnSpPr>
        <p:spPr>
          <a:xfrm>
            <a:off x="6095174" y="4450783"/>
            <a:ext cx="0" cy="698868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/>
          <p:cNvCxnSpPr/>
          <p:nvPr/>
        </p:nvCxnSpPr>
        <p:spPr>
          <a:xfrm>
            <a:off x="5265454" y="5124257"/>
            <a:ext cx="0" cy="178384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0" name="TextBox 129"/>
          <p:cNvSpPr txBox="1"/>
          <p:nvPr/>
        </p:nvSpPr>
        <p:spPr>
          <a:xfrm>
            <a:off x="5056487" y="5163410"/>
            <a:ext cx="132925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/>
                <a:cs typeface="Cambria"/>
              </a:rPr>
              <a:t>Taxonomy </a:t>
            </a:r>
          </a:p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/>
                <a:cs typeface="Cambria"/>
              </a:rPr>
              <a:t>assignment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ambria"/>
              <a:cs typeface="Cambria"/>
            </a:endParaRPr>
          </a:p>
        </p:txBody>
      </p:sp>
      <p:cxnSp>
        <p:nvCxnSpPr>
          <p:cNvPr id="133" name="Straight Arrow Connector 132"/>
          <p:cNvCxnSpPr/>
          <p:nvPr/>
        </p:nvCxnSpPr>
        <p:spPr>
          <a:xfrm>
            <a:off x="5241801" y="5725071"/>
            <a:ext cx="0" cy="178384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/>
          <p:cNvCxnSpPr/>
          <p:nvPr/>
        </p:nvCxnSpPr>
        <p:spPr>
          <a:xfrm>
            <a:off x="6095174" y="5725071"/>
            <a:ext cx="0" cy="178384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5" name="TextBox 134"/>
          <p:cNvSpPr txBox="1"/>
          <p:nvPr/>
        </p:nvSpPr>
        <p:spPr>
          <a:xfrm>
            <a:off x="4883768" y="5781397"/>
            <a:ext cx="1623913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/>
                <a:cs typeface="Cambria"/>
              </a:rPr>
              <a:t>Alpha and </a:t>
            </a:r>
          </a:p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/>
                <a:cs typeface="Cambria"/>
              </a:rPr>
              <a:t>b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/>
                <a:cs typeface="Cambria"/>
              </a:rPr>
              <a:t>eta diversity analyses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ambria"/>
              <a:cs typeface="Cambria"/>
            </a:endParaRPr>
          </a:p>
        </p:txBody>
      </p:sp>
      <p:sp>
        <p:nvSpPr>
          <p:cNvPr id="137" name="Right Brace 136"/>
          <p:cNvSpPr/>
          <p:nvPr/>
        </p:nvSpPr>
        <p:spPr>
          <a:xfrm>
            <a:off x="5641304" y="614456"/>
            <a:ext cx="144301" cy="1279644"/>
          </a:xfrm>
          <a:prstGeom prst="righ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Cambria"/>
              <a:cs typeface="Cambria"/>
            </a:endParaRPr>
          </a:p>
        </p:txBody>
      </p:sp>
      <p:sp>
        <p:nvSpPr>
          <p:cNvPr id="139" name="Rounded Rectangle 138"/>
          <p:cNvSpPr/>
          <p:nvPr/>
        </p:nvSpPr>
        <p:spPr>
          <a:xfrm>
            <a:off x="5838148" y="978114"/>
            <a:ext cx="2597898" cy="607580"/>
          </a:xfrm>
          <a:prstGeom prst="roundRect">
            <a:avLst/>
          </a:prstGeom>
          <a:solidFill>
            <a:schemeClr val="bg1"/>
          </a:solidFill>
          <a:ln w="19050" cmpd="sng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/>
                <a:cs typeface="Cambria"/>
              </a:rPr>
              <a:t>Performed for each platform </a:t>
            </a:r>
          </a:p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/>
                <a:cs typeface="Cambria"/>
              </a:rPr>
              <a:t>separately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Cambria"/>
              <a:cs typeface="Cambria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365820" y="4686690"/>
            <a:ext cx="1111377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/>
                <a:cs typeface="Cambria"/>
              </a:rPr>
              <a:t>Chimera </a:t>
            </a: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/>
                <a:cs typeface="Cambria"/>
              </a:rPr>
              <a:t>detection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ambria"/>
              <a:cs typeface="Cambria"/>
            </a:endParaRPr>
          </a:p>
        </p:txBody>
      </p:sp>
      <p:cxnSp>
        <p:nvCxnSpPr>
          <p:cNvPr id="88" name="Straight Arrow Connector 87"/>
          <p:cNvCxnSpPr/>
          <p:nvPr/>
        </p:nvCxnSpPr>
        <p:spPr>
          <a:xfrm>
            <a:off x="1930354" y="4441258"/>
            <a:ext cx="0" cy="370404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>
            <a:off x="1944534" y="5299952"/>
            <a:ext cx="0" cy="178384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6832314" y="3703568"/>
            <a:ext cx="2018962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/>
                <a:cs typeface="Cambria"/>
              </a:rPr>
              <a:t>Error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/>
                <a:cs typeface="Cambria"/>
              </a:rPr>
              <a:t>Suppression/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mbria"/>
                <a:cs typeface="Cambria"/>
              </a:rPr>
              <a:t>Dereplication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ambria"/>
              <a:cs typeface="Cambria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7075548" y="4927274"/>
            <a:ext cx="151423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/>
                <a:cs typeface="Cambria"/>
              </a:rPr>
              <a:t>Taxonomy </a:t>
            </a:r>
          </a:p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/>
                <a:cs typeface="Cambria"/>
              </a:rPr>
              <a:t>assignment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ambria"/>
              <a:cs typeface="Cambria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7059641" y="5766098"/>
            <a:ext cx="1623913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/>
                <a:cs typeface="Cambria"/>
              </a:rPr>
              <a:t>Alpha and </a:t>
            </a:r>
          </a:p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/>
                <a:cs typeface="Cambria"/>
              </a:rPr>
              <a:t>b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/>
                <a:cs typeface="Cambria"/>
              </a:rPr>
              <a:t>eta diversity analyses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Cambria"/>
              <a:cs typeface="Cambria"/>
            </a:endParaRPr>
          </a:p>
        </p:txBody>
      </p:sp>
      <p:cxnSp>
        <p:nvCxnSpPr>
          <p:cNvPr id="105" name="Straight Arrow Connector 104"/>
          <p:cNvCxnSpPr/>
          <p:nvPr/>
        </p:nvCxnSpPr>
        <p:spPr>
          <a:xfrm>
            <a:off x="7869430" y="4609016"/>
            <a:ext cx="0" cy="415402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/>
          <p:nvPr/>
        </p:nvCxnSpPr>
        <p:spPr>
          <a:xfrm>
            <a:off x="7869430" y="5572883"/>
            <a:ext cx="0" cy="333826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/>
          <p:cNvSpPr/>
          <p:nvPr/>
        </p:nvSpPr>
        <p:spPr>
          <a:xfrm>
            <a:off x="7025831" y="3056893"/>
            <a:ext cx="1732262" cy="645937"/>
          </a:xfrm>
          <a:prstGeom prst="round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latin typeface="Cambria"/>
                <a:cs typeface="Cambria"/>
              </a:rPr>
              <a:t>DADA2</a:t>
            </a:r>
          </a:p>
          <a:p>
            <a:pPr algn="ctr"/>
            <a:r>
              <a:rPr lang="en-US" sz="1600" b="1">
                <a:latin typeface="Cambria"/>
                <a:cs typeface="Cambria"/>
              </a:rPr>
              <a:t> (Illumina only)</a:t>
            </a:r>
          </a:p>
        </p:txBody>
      </p:sp>
      <p:sp>
        <p:nvSpPr>
          <p:cNvPr id="10" name="Down Arrow 9"/>
          <p:cNvSpPr/>
          <p:nvPr/>
        </p:nvSpPr>
        <p:spPr>
          <a:xfrm>
            <a:off x="2138674" y="2704662"/>
            <a:ext cx="277991" cy="395492"/>
          </a:xfrm>
          <a:prstGeom prst="downArrow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Down Arrow 106"/>
          <p:cNvSpPr/>
          <p:nvPr/>
        </p:nvSpPr>
        <p:spPr>
          <a:xfrm>
            <a:off x="5496544" y="2646102"/>
            <a:ext cx="277991" cy="395492"/>
          </a:xfrm>
          <a:prstGeom prst="downArrow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Down Arrow 107"/>
          <p:cNvSpPr/>
          <p:nvPr/>
        </p:nvSpPr>
        <p:spPr>
          <a:xfrm>
            <a:off x="7730434" y="2640458"/>
            <a:ext cx="277991" cy="395492"/>
          </a:xfrm>
          <a:prstGeom prst="downArrow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15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D.jpg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06" t="4651" r="6051" b="3874"/>
          <a:stretch/>
        </p:blipFill>
        <p:spPr>
          <a:xfrm>
            <a:off x="754585" y="935832"/>
            <a:ext cx="3431611" cy="2468031"/>
          </a:xfrm>
          <a:prstGeom prst="rect">
            <a:avLst/>
          </a:prstGeom>
        </p:spPr>
      </p:pic>
      <p:sp>
        <p:nvSpPr>
          <p:cNvPr id="9" name="Rectangle 8"/>
          <p:cNvSpPr>
            <a:spLocks/>
          </p:cNvSpPr>
          <p:nvPr/>
        </p:nvSpPr>
        <p:spPr>
          <a:xfrm>
            <a:off x="6669483" y="6463514"/>
            <a:ext cx="148293" cy="10065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10" name="Rectangle 9"/>
          <p:cNvSpPr>
            <a:spLocks/>
          </p:cNvSpPr>
          <p:nvPr/>
        </p:nvSpPr>
        <p:spPr>
          <a:xfrm>
            <a:off x="6669483" y="6610941"/>
            <a:ext cx="155448" cy="100584"/>
          </a:xfrm>
          <a:prstGeom prst="rect">
            <a:avLst/>
          </a:prstGeom>
          <a:solidFill>
            <a:srgbClr val="00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11" name="TextBox 10"/>
          <p:cNvSpPr txBox="1"/>
          <p:nvPr/>
        </p:nvSpPr>
        <p:spPr>
          <a:xfrm>
            <a:off x="6762311" y="6385401"/>
            <a:ext cx="15440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latin typeface="Arial"/>
                <a:cs typeface="Arial"/>
              </a:rPr>
              <a:t>Significantly different (p&lt;0.05)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772421" y="6543334"/>
            <a:ext cx="172354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latin typeface="Arial"/>
                <a:cs typeface="Arial"/>
              </a:rPr>
              <a:t>Not significantly different (p&gt;0.05)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9850148"/>
              </p:ext>
            </p:extLst>
          </p:nvPr>
        </p:nvGraphicFramePr>
        <p:xfrm>
          <a:off x="4966896" y="1029813"/>
          <a:ext cx="3275758" cy="2374050"/>
        </p:xfrm>
        <a:graphic>
          <a:graphicData uri="http://schemas.openxmlformats.org/drawingml/2006/table">
            <a:tbl>
              <a:tblPr/>
              <a:tblGrid>
                <a:gridCol w="458304"/>
                <a:gridCol w="482861"/>
                <a:gridCol w="386859"/>
                <a:gridCol w="512710"/>
                <a:gridCol w="354954"/>
                <a:gridCol w="304430"/>
                <a:gridCol w="407540"/>
                <a:gridCol w="368100"/>
              </a:tblGrid>
              <a:tr h="1582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GSFLEX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MiSeq1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0.015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9C0006"/>
                          </a:solidFill>
                          <a:effectLst/>
                          <a:latin typeface="Arial"/>
                        </a:rPr>
                        <a:t>0.06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</a:rPr>
                        <a:t>0.18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0.015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0.015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0.015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</a:tr>
              <a:tr h="1582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GSFLEX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MiSeq2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0.03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9C0006"/>
                          </a:solidFill>
                          <a:effectLst/>
                          <a:latin typeface="Arial"/>
                        </a:rPr>
                        <a:t>0.075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9C0006"/>
                          </a:solidFill>
                          <a:effectLst/>
                          <a:latin typeface="Arial"/>
                        </a:rPr>
                        <a:t>0.075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0.03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0.015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0.03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</a:tr>
              <a:tr h="1582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MiSeq1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MiSeq2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</a:tr>
              <a:tr h="1582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PGM1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MiSeq2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</a:rPr>
                        <a:t>0.135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9C0006"/>
                          </a:solidFill>
                          <a:effectLst/>
                          <a:latin typeface="Arial"/>
                        </a:rPr>
                        <a:t>0.06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</a:rPr>
                        <a:t>0.69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</a:rPr>
                        <a:t>0.555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</a:tr>
              <a:tr h="1582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PGM1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MiSeq1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9C0006"/>
                          </a:solidFill>
                          <a:effectLst/>
                          <a:latin typeface="Arial"/>
                        </a:rPr>
                        <a:t>0.06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</a:rPr>
                        <a:t>0.12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</a:rPr>
                        <a:t>0.645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0.045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</a:rPr>
                        <a:t>0.105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</a:tr>
              <a:tr h="1582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PGM1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GSFLEX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0.015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0.015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</a:rPr>
                        <a:t>0.225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</a:rPr>
                        <a:t>0.195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0.015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</a:tr>
              <a:tr h="1582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PGM2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PGM3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0.015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0.03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0.015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1" u="none" strike="noStrike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0.015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0.015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</a:tr>
              <a:tr h="1582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PGM2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MiSeq2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</a:tr>
              <a:tr h="1582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PGM2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MiSeq1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</a:rPr>
                        <a:t>0.15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</a:tr>
              <a:tr h="1582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PGM2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GSFLEX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0.015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0.015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</a:rPr>
                        <a:t>0.33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0.03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0.015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0.015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</a:tr>
              <a:tr h="1582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PGM2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PGM1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</a:rPr>
                        <a:t>0.36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</a:rPr>
                        <a:t>0.435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</a:tr>
              <a:tr h="1582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PGM3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PGM1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0.015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0.015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9C0006"/>
                          </a:solidFill>
                          <a:effectLst/>
                          <a:latin typeface="Arial"/>
                        </a:rPr>
                        <a:t>0.075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0.015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</a:rPr>
                        <a:t>0.105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0.015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</a:tr>
              <a:tr h="1582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PGM3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GSFLEX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</a:tr>
              <a:tr h="1582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PGM3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MiSeq1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0.015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0.015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0.015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0.015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0.015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0.015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</a:tr>
              <a:tr h="1582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PGM3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MiSeq2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0.045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0.03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0.015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0.015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0.015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0.015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 rot="18820060">
            <a:off x="5934792" y="677503"/>
            <a:ext cx="53241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latin typeface="Arial"/>
                <a:cs typeface="Arial"/>
              </a:rPr>
              <a:t>QIIME1</a:t>
            </a:r>
          </a:p>
        </p:txBody>
      </p:sp>
      <p:sp>
        <p:nvSpPr>
          <p:cNvPr id="15" name="TextBox 14"/>
          <p:cNvSpPr txBox="1"/>
          <p:nvPr/>
        </p:nvSpPr>
        <p:spPr>
          <a:xfrm rot="18820060">
            <a:off x="6334151" y="665069"/>
            <a:ext cx="53241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latin typeface="Arial"/>
                <a:cs typeface="Arial"/>
              </a:rPr>
              <a:t>QIIME2</a:t>
            </a:r>
          </a:p>
        </p:txBody>
      </p:sp>
      <p:sp>
        <p:nvSpPr>
          <p:cNvPr id="16" name="TextBox 15"/>
          <p:cNvSpPr txBox="1"/>
          <p:nvPr/>
        </p:nvSpPr>
        <p:spPr>
          <a:xfrm rot="18820060">
            <a:off x="6828355" y="665068"/>
            <a:ext cx="53241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latin typeface="Arial"/>
                <a:cs typeface="Arial"/>
              </a:rPr>
              <a:t>QIIME3</a:t>
            </a:r>
          </a:p>
        </p:txBody>
      </p:sp>
      <p:sp>
        <p:nvSpPr>
          <p:cNvPr id="17" name="TextBox 16"/>
          <p:cNvSpPr txBox="1"/>
          <p:nvPr/>
        </p:nvSpPr>
        <p:spPr>
          <a:xfrm rot="18820060">
            <a:off x="7178334" y="666401"/>
            <a:ext cx="53241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latin typeface="Arial"/>
                <a:cs typeface="Arial"/>
              </a:rPr>
              <a:t>QIIME4</a:t>
            </a:r>
          </a:p>
        </p:txBody>
      </p:sp>
      <p:sp>
        <p:nvSpPr>
          <p:cNvPr id="18" name="TextBox 17"/>
          <p:cNvSpPr txBox="1"/>
          <p:nvPr/>
        </p:nvSpPr>
        <p:spPr>
          <a:xfrm rot="18820060">
            <a:off x="7544360" y="610451"/>
            <a:ext cx="65599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latin typeface="Arial"/>
                <a:cs typeface="Arial"/>
              </a:rPr>
              <a:t>UPARSE1</a:t>
            </a:r>
          </a:p>
        </p:txBody>
      </p:sp>
      <p:sp>
        <p:nvSpPr>
          <p:cNvPr id="19" name="TextBox 18"/>
          <p:cNvSpPr txBox="1"/>
          <p:nvPr/>
        </p:nvSpPr>
        <p:spPr>
          <a:xfrm rot="18820060">
            <a:off x="8019098" y="594964"/>
            <a:ext cx="65599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latin typeface="Arial"/>
                <a:cs typeface="Arial"/>
              </a:rPr>
              <a:t>UPARSE2</a:t>
            </a:r>
          </a:p>
        </p:txBody>
      </p:sp>
      <p:sp>
        <p:nvSpPr>
          <p:cNvPr id="20" name="TextBox 19"/>
          <p:cNvSpPr txBox="1"/>
          <p:nvPr/>
        </p:nvSpPr>
        <p:spPr>
          <a:xfrm rot="16200000">
            <a:off x="4364509" y="1983798"/>
            <a:ext cx="7606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i="1">
                <a:latin typeface="Arial"/>
                <a:cs typeface="Arial"/>
              </a:rPr>
              <a:t>PLATFORM</a:t>
            </a:r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315668"/>
              </p:ext>
            </p:extLst>
          </p:nvPr>
        </p:nvGraphicFramePr>
        <p:xfrm>
          <a:off x="4908154" y="3995281"/>
          <a:ext cx="3398169" cy="2372460"/>
        </p:xfrm>
        <a:graphic>
          <a:graphicData uri="http://schemas.openxmlformats.org/drawingml/2006/table">
            <a:tbl>
              <a:tblPr/>
              <a:tblGrid>
                <a:gridCol w="483848"/>
                <a:gridCol w="483848"/>
                <a:gridCol w="423366"/>
                <a:gridCol w="381684"/>
                <a:gridCol w="415805"/>
                <a:gridCol w="403206"/>
                <a:gridCol w="466208"/>
                <a:gridCol w="340204"/>
              </a:tblGrid>
              <a:tr h="1581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GSFLEX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MiSeq1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0.075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0.195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0.105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  <a:cs typeface="Arial"/>
                        </a:rPr>
                        <a:t>0.03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  <a:cs typeface="Arial"/>
                        </a:rPr>
                        <a:t>0.03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</a:tr>
              <a:tr h="1581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GSFLEX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MiSeq2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0.36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0.93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</a:tr>
              <a:tr h="1581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MiSeq1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MiSeq2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  <a:cs typeface="Arial"/>
                        </a:rPr>
                        <a:t>0.015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  <a:cs typeface="Arial"/>
                        </a:rPr>
                        <a:t>0.015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0.105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0.225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0.075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  <a:cs typeface="Arial"/>
                        </a:rPr>
                        <a:t>0.015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</a:tr>
              <a:tr h="1581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PGM1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MiSeq2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</a:tr>
              <a:tr h="1581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PGM1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MiSeq1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  <a:cs typeface="Arial"/>
                        </a:rPr>
                        <a:t>0.015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  <a:cs typeface="Arial"/>
                        </a:rPr>
                        <a:t>0.015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0.705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0.195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</a:tr>
              <a:tr h="1581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PGM1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GSFLEX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</a:tr>
              <a:tr h="1581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PGM2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PGM3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0.18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0.165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  <a:cs typeface="Arial"/>
                        </a:rPr>
                        <a:t>0.03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  <a:cs typeface="Arial"/>
                        </a:rPr>
                        <a:t>0.03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0.105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</a:tr>
              <a:tr h="1581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PGM2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MiSeq2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</a:tr>
              <a:tr h="1581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PGM2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MiSeq1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0.255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0.255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  <a:cs typeface="Arial"/>
                        </a:rPr>
                        <a:t>0.015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  <a:cs typeface="Arial"/>
                        </a:rPr>
                        <a:t>0.015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  <a:cs typeface="Arial"/>
                        </a:rPr>
                        <a:t>0.015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  <a:cs typeface="Arial"/>
                        </a:rPr>
                        <a:t>0.015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</a:tr>
              <a:tr h="1581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PGM2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GSFLEX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0.285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</a:tr>
              <a:tr h="1581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PGM2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PGM1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  <a:cs typeface="Arial"/>
                        </a:rPr>
                        <a:t>0.015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  <a:cs typeface="Arial"/>
                        </a:rPr>
                        <a:t>0.03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</a:tr>
              <a:tr h="1581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PGM3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PGM1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  <a:cs typeface="Arial"/>
                        </a:rPr>
                        <a:t>0.015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  <a:cs typeface="Arial"/>
                        </a:rPr>
                        <a:t>0.03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</a:tr>
              <a:tr h="1581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PGM3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GSFLEX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0.3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0.225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  <a:cs typeface="Arial"/>
                        </a:rPr>
                        <a:t>0.015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  <a:cs typeface="Arial"/>
                        </a:rPr>
                        <a:t>0.015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  <a:cs typeface="Arial"/>
                        </a:rPr>
                        <a:t>0.015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  <a:cs typeface="Arial"/>
                        </a:rPr>
                        <a:t>0.015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</a:tr>
              <a:tr h="1581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PGM3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MiSeq1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FF00"/>
                          </a:solidFill>
                          <a:effectLst/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  <a:cs typeface="Arial"/>
                        </a:rPr>
                        <a:t>0.03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0.075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0.09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</a:tr>
              <a:tr h="1581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PGM3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MiSeq2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  <a:cs typeface="Arial"/>
                        </a:rPr>
                        <a:t>0.015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  <a:cs typeface="Arial"/>
                        </a:rPr>
                        <a:t>0.015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  <a:cs typeface="Arial"/>
                        </a:rPr>
                        <a:t>0.015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  <a:cs typeface="Arial"/>
                        </a:rPr>
                        <a:t>0.03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  <a:cs typeface="Arial"/>
                        </a:rPr>
                        <a:t>0.015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1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  <a:cs typeface="Arial"/>
                        </a:rPr>
                        <a:t>0.015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5111" y="6536246"/>
            <a:ext cx="8432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Figure 3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21312" y="885990"/>
            <a:ext cx="505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Arial"/>
                <a:cs typeface="Arial"/>
              </a:rPr>
              <a:t>(A)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75559" y="3976907"/>
            <a:ext cx="505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Arial"/>
                <a:cs typeface="Arial"/>
              </a:rPr>
              <a:t>(B)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4852566" y="1069957"/>
            <a:ext cx="0" cy="2333906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>
            <a:off x="5983159" y="505846"/>
            <a:ext cx="2583381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669483" y="291257"/>
            <a:ext cx="119993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i="1">
                <a:latin typeface="Arial"/>
                <a:cs typeface="Arial"/>
              </a:rPr>
              <a:t>ANALYSIS PIPELINE</a:t>
            </a:r>
          </a:p>
        </p:txBody>
      </p:sp>
      <p:pic>
        <p:nvPicPr>
          <p:cNvPr id="36" name="Picture 35" descr="species.jpg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48" t="6467" r="6630" b="6578"/>
          <a:stretch/>
        </p:blipFill>
        <p:spPr>
          <a:xfrm>
            <a:off x="754585" y="4051495"/>
            <a:ext cx="3438144" cy="2332723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 rot="16200000">
            <a:off x="4364509" y="4965336"/>
            <a:ext cx="7606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i="1">
                <a:latin typeface="Arial"/>
                <a:cs typeface="Arial"/>
              </a:rPr>
              <a:t>PLATFORM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4852566" y="4051495"/>
            <a:ext cx="0" cy="2333906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329214" y="199571"/>
            <a:ext cx="1994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>
                <a:latin typeface="Arial"/>
                <a:cs typeface="Arial"/>
              </a:rPr>
              <a:t>Phylogenetic Diversity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94800" y="3666664"/>
            <a:ext cx="16551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>
                <a:latin typeface="Arial"/>
                <a:cs typeface="Arial"/>
              </a:rPr>
              <a:t>Species Richness</a:t>
            </a:r>
          </a:p>
        </p:txBody>
      </p:sp>
    </p:spTree>
    <p:extLst>
      <p:ext uri="{BB962C8B-B14F-4D97-AF65-F5344CB8AC3E}">
        <p14:creationId xmlns:p14="http://schemas.microsoft.com/office/powerpoint/2010/main" val="190102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 descr="Screenshot 2016-07-20 07.27.25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49" t="36611" r="43964" b="25561"/>
          <a:stretch/>
        </p:blipFill>
        <p:spPr>
          <a:xfrm>
            <a:off x="3356124" y="4576174"/>
            <a:ext cx="2167128" cy="1404262"/>
          </a:xfrm>
          <a:prstGeom prst="rect">
            <a:avLst/>
          </a:prstGeom>
        </p:spPr>
      </p:pic>
      <p:pic>
        <p:nvPicPr>
          <p:cNvPr id="19" name="Picture 18" descr="Screenshot 2016-07-20 07.23.24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27" t="35288" r="27904" b="22916"/>
          <a:stretch/>
        </p:blipFill>
        <p:spPr>
          <a:xfrm>
            <a:off x="1234402" y="4626984"/>
            <a:ext cx="2342060" cy="1363575"/>
          </a:xfrm>
          <a:prstGeom prst="rect">
            <a:avLst/>
          </a:prstGeom>
          <a:noFill/>
        </p:spPr>
      </p:pic>
      <p:grpSp>
        <p:nvGrpSpPr>
          <p:cNvPr id="6" name="Group 5"/>
          <p:cNvGrpSpPr/>
          <p:nvPr/>
        </p:nvGrpSpPr>
        <p:grpSpPr>
          <a:xfrm>
            <a:off x="1211227" y="378309"/>
            <a:ext cx="2014647" cy="1767486"/>
            <a:chOff x="0" y="790014"/>
            <a:chExt cx="2014647" cy="1767486"/>
          </a:xfrm>
        </p:grpSpPr>
        <p:pic>
          <p:nvPicPr>
            <p:cNvPr id="3" name="Picture 2" descr="Screen Shot 2015-10-23 at 10.26.35 PM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90014"/>
              <a:ext cx="1828800" cy="1613598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>
              <a:off x="444987" y="797569"/>
              <a:ext cx="57588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900">
                  <a:latin typeface="Arial"/>
                  <a:cs typeface="Arial"/>
                </a:defRPr>
              </a:lvl1pPr>
            </a:lstStyle>
            <a:p>
              <a:r>
                <a:rPr lang="en-US" dirty="0"/>
                <a:t>QIIME1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44987" y="2249723"/>
              <a:ext cx="15696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>
                  <a:latin typeface="Arial"/>
                  <a:cs typeface="Arial"/>
                </a:rPr>
                <a:t>ANOSIM R=0.4946, P=</a:t>
              </a:r>
              <a:r>
                <a:rPr lang="en-US" sz="700" dirty="0" smtClean="0">
                  <a:latin typeface="Arial"/>
                  <a:cs typeface="Arial"/>
                </a:rPr>
                <a:t>0.001</a:t>
              </a:r>
              <a:r>
                <a:rPr lang="en-US" sz="700" dirty="0">
                  <a:latin typeface="Arial"/>
                  <a:cs typeface="Arial"/>
                </a:rPr>
                <a:t>, </a:t>
              </a:r>
            </a:p>
            <a:p>
              <a:r>
                <a:rPr lang="en-US" sz="700" dirty="0">
                  <a:latin typeface="Arial"/>
                  <a:cs typeface="Arial"/>
                </a:rPr>
                <a:t>PERMANOVA F=7.2165, P=</a:t>
              </a:r>
              <a:r>
                <a:rPr lang="en-US" sz="700" dirty="0" smtClean="0">
                  <a:latin typeface="Arial"/>
                  <a:cs typeface="Arial"/>
                </a:rPr>
                <a:t>0.001, </a:t>
              </a:r>
              <a:endParaRPr lang="en-US" sz="700" dirty="0">
                <a:latin typeface="Arial"/>
                <a:cs typeface="Arial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295197" y="481909"/>
            <a:ext cx="2014861" cy="1663886"/>
            <a:chOff x="3232992" y="790015"/>
            <a:chExt cx="2014861" cy="1663886"/>
          </a:xfrm>
        </p:grpSpPr>
        <p:pic>
          <p:nvPicPr>
            <p:cNvPr id="10" name="Picture 9" descr="Screen Shot 2015-10-23 at 10.29.33 PM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2992" y="790015"/>
              <a:ext cx="1828800" cy="1651345"/>
            </a:xfrm>
            <a:prstGeom prst="rect">
              <a:avLst/>
            </a:prstGeom>
          </p:spPr>
        </p:pic>
        <p:sp>
          <p:nvSpPr>
            <p:cNvPr id="31" name="TextBox 30"/>
            <p:cNvSpPr txBox="1"/>
            <p:nvPr/>
          </p:nvSpPr>
          <p:spPr>
            <a:xfrm>
              <a:off x="3906373" y="797569"/>
              <a:ext cx="57588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900">
                  <a:latin typeface="Arial"/>
                  <a:cs typeface="Arial"/>
                </a:defRPr>
              </a:lvl1pPr>
            </a:lstStyle>
            <a:p>
              <a:r>
                <a:rPr lang="en-US" dirty="0"/>
                <a:t>QIIME2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716665" y="2146124"/>
              <a:ext cx="15311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700">
                  <a:latin typeface="Arial"/>
                  <a:cs typeface="Arial"/>
                </a:defRPr>
              </a:lvl1pPr>
            </a:lstStyle>
            <a:p>
              <a:r>
                <a:rPr lang="en-US" dirty="0"/>
                <a:t>ANOSIM p=0.001, R=0.4998</a:t>
              </a:r>
            </a:p>
            <a:p>
              <a:r>
                <a:rPr lang="en-US" dirty="0"/>
                <a:t>PERMANOVA p=0.001, F=7.3045 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310058" y="385864"/>
            <a:ext cx="2084331" cy="1787337"/>
            <a:chOff x="6156086" y="770163"/>
            <a:chExt cx="2084331" cy="1787337"/>
          </a:xfrm>
        </p:grpSpPr>
        <p:pic>
          <p:nvPicPr>
            <p:cNvPr id="17" name="Picture 16" descr="Screen Shot 2015-10-23 at 10.31.52 PM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6086" y="770163"/>
              <a:ext cx="1828800" cy="1683738"/>
            </a:xfrm>
            <a:prstGeom prst="rect">
              <a:avLst/>
            </a:prstGeom>
          </p:spPr>
        </p:pic>
        <p:sp>
          <p:nvSpPr>
            <p:cNvPr id="39" name="TextBox 38"/>
            <p:cNvSpPr txBox="1"/>
            <p:nvPr/>
          </p:nvSpPr>
          <p:spPr>
            <a:xfrm>
              <a:off x="6976629" y="840719"/>
              <a:ext cx="57588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900">
                  <a:latin typeface="Arial"/>
                  <a:cs typeface="Arial"/>
                </a:defRPr>
              </a:lvl1pPr>
            </a:lstStyle>
            <a:p>
              <a:r>
                <a:rPr lang="en-US" dirty="0"/>
                <a:t>QIIME3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709229" y="2249723"/>
              <a:ext cx="15311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700">
                  <a:latin typeface="Arial"/>
                  <a:cs typeface="Arial"/>
                </a:defRPr>
              </a:lvl1pPr>
            </a:lstStyle>
            <a:p>
              <a:r>
                <a:rPr lang="en-US" dirty="0"/>
                <a:t>ANOSIM p=0.001, R=0.5015 </a:t>
              </a:r>
            </a:p>
            <a:p>
              <a:r>
                <a:rPr lang="en-US" dirty="0"/>
                <a:t>PERMANOVA p=0.001, F=8.4217 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234402" y="2246312"/>
            <a:ext cx="1887526" cy="1642201"/>
            <a:chOff x="1" y="4024312"/>
            <a:chExt cx="1887526" cy="1642201"/>
          </a:xfrm>
        </p:grpSpPr>
        <p:pic>
          <p:nvPicPr>
            <p:cNvPr id="18" name="Picture 17" descr="Screen Shot 2015-10-23 at 10.33.50 PM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4024312"/>
              <a:ext cx="1828800" cy="1642201"/>
            </a:xfrm>
            <a:prstGeom prst="rect">
              <a:avLst/>
            </a:prstGeom>
            <a:noFill/>
          </p:spPr>
        </p:pic>
        <p:sp>
          <p:nvSpPr>
            <p:cNvPr id="14" name="TextBox 13"/>
            <p:cNvSpPr txBox="1"/>
            <p:nvPr/>
          </p:nvSpPr>
          <p:spPr>
            <a:xfrm>
              <a:off x="539722" y="4024312"/>
              <a:ext cx="58221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latin typeface="Arial"/>
                  <a:cs typeface="Arial"/>
                </a:rPr>
                <a:t>QIIME4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56339" y="5337402"/>
              <a:ext cx="15311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700">
                  <a:latin typeface="Arial"/>
                  <a:cs typeface="Arial"/>
                </a:defRPr>
              </a:lvl1pPr>
            </a:lstStyle>
            <a:p>
              <a:r>
                <a:rPr lang="en-US" dirty="0"/>
                <a:t>ANOSIM p=0.001, R=0.5052</a:t>
              </a:r>
            </a:p>
            <a:p>
              <a:r>
                <a:rPr lang="en-US" dirty="0"/>
                <a:t>PERMANOVA p=0.001, F=8.6540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187402" y="2219190"/>
            <a:ext cx="1979177" cy="1619966"/>
            <a:chOff x="3232992" y="3947344"/>
            <a:chExt cx="1979177" cy="1619966"/>
          </a:xfrm>
        </p:grpSpPr>
        <p:pic>
          <p:nvPicPr>
            <p:cNvPr id="21" name="Picture 20" descr="Screen Shot 2015-10-23 at 10.36.08 PM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2992" y="3947344"/>
              <a:ext cx="1828800" cy="1556708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3629685" y="4010840"/>
              <a:ext cx="71491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900">
                  <a:latin typeface="Arial"/>
                  <a:cs typeface="Arial"/>
                </a:defRPr>
              </a:lvl1pPr>
            </a:lstStyle>
            <a:p>
              <a:r>
                <a:rPr lang="en-US" dirty="0"/>
                <a:t>UPARSE1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629685" y="5259533"/>
              <a:ext cx="15824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700">
                  <a:latin typeface="Arial"/>
                  <a:cs typeface="Arial"/>
                </a:defRPr>
              </a:lvl1pPr>
            </a:lstStyle>
            <a:p>
              <a:r>
                <a:rPr lang="en-US" dirty="0"/>
                <a:t>ANOSIM p=0.001, R=0.5768</a:t>
              </a:r>
            </a:p>
            <a:p>
              <a:r>
                <a:rPr lang="en-US" dirty="0"/>
                <a:t>PERMANOVA p=0.001, F=10.1628 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310058" y="2145795"/>
            <a:ext cx="2430286" cy="1668331"/>
            <a:chOff x="6219586" y="3898979"/>
            <a:chExt cx="2430286" cy="1668331"/>
          </a:xfrm>
        </p:grpSpPr>
        <p:pic>
          <p:nvPicPr>
            <p:cNvPr id="23" name="Picture 22" descr="Screen Shot 2015-10-23 at 10.37.59 PM.png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19586" y="3898979"/>
              <a:ext cx="1828800" cy="1654159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6976629" y="3972374"/>
              <a:ext cx="71491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900">
                  <a:latin typeface="Arial"/>
                  <a:cs typeface="Arial"/>
                </a:defRPr>
              </a:lvl1pPr>
            </a:lstStyle>
            <a:p>
              <a:r>
                <a:rPr lang="en-US" dirty="0"/>
                <a:t>UPARSE2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7118684" y="5259533"/>
              <a:ext cx="15311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700">
                  <a:latin typeface="Arial"/>
                  <a:cs typeface="Arial"/>
                </a:defRPr>
              </a:lvl1pPr>
            </a:lstStyle>
            <a:p>
              <a:r>
                <a:rPr lang="en-US" dirty="0"/>
                <a:t>ANOSIM p=0.001, R=0.5554 </a:t>
              </a:r>
            </a:p>
            <a:p>
              <a:r>
                <a:rPr lang="en-US" dirty="0"/>
                <a:t>PERMANOVA p=0.001, F=9.4836 </a:t>
              </a:r>
            </a:p>
          </p:txBody>
        </p:sp>
      </p:grpSp>
      <p:sp>
        <p:nvSpPr>
          <p:cNvPr id="2" name="Rectangle 1"/>
          <p:cNvSpPr/>
          <p:nvPr/>
        </p:nvSpPr>
        <p:spPr>
          <a:xfrm>
            <a:off x="1705515" y="3910618"/>
            <a:ext cx="117911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rial"/>
                <a:cs typeface="Arial"/>
              </a:rPr>
              <a:t>Control-Challenged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990407" y="3910618"/>
            <a:ext cx="75533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900">
                <a:latin typeface="Arial"/>
                <a:cs typeface="Arial"/>
              </a:defRPr>
            </a:lvl1pPr>
          </a:lstStyle>
          <a:p>
            <a:r>
              <a:rPr lang="en-US" dirty="0"/>
              <a:t>Vaccinated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906953" y="3910618"/>
            <a:ext cx="144142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900">
                <a:latin typeface="Arial"/>
                <a:cs typeface="Arial"/>
              </a:defRPr>
            </a:lvl1pPr>
          </a:lstStyle>
          <a:p>
            <a:r>
              <a:rPr lang="en-US" dirty="0"/>
              <a:t>Vaccinated - </a:t>
            </a:r>
            <a:r>
              <a:rPr lang="en-US" dirty="0"/>
              <a:t>Challenged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485304" y="3910618"/>
            <a:ext cx="6914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900">
                <a:latin typeface="Arial"/>
                <a:cs typeface="Arial"/>
              </a:defRPr>
            </a:lvl1pPr>
          </a:lstStyle>
          <a:p>
            <a:r>
              <a:rPr lang="en-US" dirty="0"/>
              <a:t>Prebiotics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237389" y="3910618"/>
            <a:ext cx="13138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900">
                <a:latin typeface="Arial"/>
                <a:cs typeface="Arial"/>
              </a:defRPr>
            </a:lvl1pPr>
          </a:lstStyle>
          <a:p>
            <a:r>
              <a:rPr lang="en-US" dirty="0"/>
              <a:t>Prebiotics-Challenged</a:t>
            </a:r>
          </a:p>
        </p:txBody>
      </p:sp>
      <p:pic>
        <p:nvPicPr>
          <p:cNvPr id="34" name="Picture 33" descr="Screen Shot 2015-05-27 at 11.27.28 AM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763767" y="3989023"/>
            <a:ext cx="91440" cy="74023"/>
          </a:xfrm>
          <a:prstGeom prst="rect">
            <a:avLst/>
          </a:prstGeom>
        </p:spPr>
      </p:pic>
      <p:pic>
        <p:nvPicPr>
          <p:cNvPr id="36" name="Picture 35" descr="Screen Shot 2015-05-27 at 11.11.08 AM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9795" y="3989023"/>
            <a:ext cx="91440" cy="74023"/>
          </a:xfrm>
          <a:prstGeom prst="rect">
            <a:avLst/>
          </a:prstGeom>
        </p:spPr>
      </p:pic>
      <p:pic>
        <p:nvPicPr>
          <p:cNvPr id="47" name="Picture 46" descr="Screen Shot 2015-05-27 at 11.11.12 AM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6358" y="3989023"/>
            <a:ext cx="91440" cy="74023"/>
          </a:xfrm>
          <a:prstGeom prst="rect">
            <a:avLst/>
          </a:prstGeom>
        </p:spPr>
      </p:pic>
      <p:pic>
        <p:nvPicPr>
          <p:cNvPr id="5" name="Picture 4" descr="Screen Shot 2016-02-05 at 9.50.17 PM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3232" y="3989023"/>
            <a:ext cx="91440" cy="74023"/>
          </a:xfrm>
          <a:prstGeom prst="rect">
            <a:avLst/>
          </a:prstGeom>
        </p:spPr>
      </p:pic>
      <p:pic>
        <p:nvPicPr>
          <p:cNvPr id="48" name="Picture 47" descr="Screen Shot 2016-02-05 at 10.10.34 PM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4222" y="3989023"/>
            <a:ext cx="91440" cy="74023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211227" y="247487"/>
            <a:ext cx="6529117" cy="3893963"/>
          </a:xfrm>
          <a:prstGeom prst="rect">
            <a:avLst/>
          </a:prstGeom>
          <a:noFill/>
          <a:ln w="6350" cmpd="sng"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6" name="Group 25"/>
          <p:cNvGrpSpPr/>
          <p:nvPr/>
        </p:nvGrpSpPr>
        <p:grpSpPr>
          <a:xfrm>
            <a:off x="1228560" y="4379323"/>
            <a:ext cx="6529117" cy="1973523"/>
            <a:chOff x="1217692" y="4538083"/>
            <a:chExt cx="6529117" cy="1973523"/>
          </a:xfrm>
        </p:grpSpPr>
        <p:sp>
          <p:nvSpPr>
            <p:cNvPr id="46" name="TextBox 45"/>
            <p:cNvSpPr txBox="1"/>
            <p:nvPr/>
          </p:nvSpPr>
          <p:spPr>
            <a:xfrm>
              <a:off x="2003662" y="6035964"/>
              <a:ext cx="11456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800">
                  <a:latin typeface="Arial"/>
                  <a:cs typeface="Arial"/>
                </a:defRPr>
              </a:lvl1pPr>
            </a:lstStyle>
            <a:p>
              <a:r>
                <a:rPr lang="en-US" dirty="0"/>
                <a:t>Monte Carlo p &lt; 0.01</a:t>
              </a:r>
            </a:p>
            <a:p>
              <a:r>
                <a:rPr lang="en-US" dirty="0"/>
                <a:t>M</a:t>
              </a:r>
              <a:r>
                <a:rPr lang="en-US" baseline="30000" dirty="0"/>
                <a:t>2</a:t>
              </a:r>
              <a:r>
                <a:rPr lang="en-US" dirty="0"/>
                <a:t>= 0.387 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6251844" y="6035964"/>
              <a:ext cx="11456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700">
                  <a:latin typeface="Arial"/>
                  <a:cs typeface="Arial"/>
                </a:defRPr>
              </a:lvl1pPr>
            </a:lstStyle>
            <a:p>
              <a:r>
                <a:rPr lang="en-US" sz="800" dirty="0"/>
                <a:t>Monte Carlo p &lt; 0.01</a:t>
              </a:r>
            </a:p>
            <a:p>
              <a:r>
                <a:rPr lang="en-US" sz="800" dirty="0"/>
                <a:t>M</a:t>
              </a:r>
              <a:r>
                <a:rPr lang="en-US" sz="800" baseline="30000" dirty="0"/>
                <a:t>2</a:t>
              </a:r>
              <a:r>
                <a:rPr lang="en-US" sz="800" dirty="0"/>
                <a:t>= 0.482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029718" y="6042668"/>
              <a:ext cx="11456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800">
                  <a:latin typeface="Arial"/>
                  <a:cs typeface="Arial"/>
                </a:defRPr>
              </a:lvl1pPr>
            </a:lstStyle>
            <a:p>
              <a:r>
                <a:rPr lang="en-US" dirty="0"/>
                <a:t>Monte Carlo p &lt; 0.01</a:t>
              </a:r>
            </a:p>
            <a:p>
              <a:r>
                <a:rPr lang="en-US" dirty="0"/>
                <a:t>M</a:t>
              </a:r>
              <a:r>
                <a:rPr lang="en-US" baseline="30000" dirty="0"/>
                <a:t>2</a:t>
              </a:r>
              <a:r>
                <a:rPr lang="en-US" dirty="0"/>
                <a:t>= 0.345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604870" y="4591544"/>
              <a:ext cx="119179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900">
                  <a:latin typeface="Arial"/>
                  <a:cs typeface="Arial"/>
                </a:defRPr>
              </a:lvl1pPr>
            </a:lstStyle>
            <a:p>
              <a:r>
                <a:rPr lang="en-US" dirty="0"/>
                <a:t>GS FLEX – </a:t>
              </a:r>
              <a:r>
                <a:rPr lang="en-US" dirty="0" err="1"/>
                <a:t>MiSeq1 </a:t>
              </a:r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852205" y="4538083"/>
              <a:ext cx="112755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900">
                  <a:latin typeface="Arial"/>
                  <a:cs typeface="Arial"/>
                </a:defRPr>
              </a:lvl1pPr>
            </a:lstStyle>
            <a:p>
              <a:r>
                <a:rPr lang="en-US"/>
                <a:t>GS FLEX – PGM1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6060875" y="4554912"/>
              <a:ext cx="93515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900">
                  <a:latin typeface="Arial"/>
                  <a:cs typeface="Arial"/>
                </a:defRPr>
              </a:lvl1pPr>
            </a:lstStyle>
            <a:p>
              <a:r>
                <a:rPr lang="en-US"/>
                <a:t>MiSeq– PGM1</a:t>
              </a: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1217692" y="4538083"/>
              <a:ext cx="6529117" cy="1973523"/>
            </a:xfrm>
            <a:prstGeom prst="rect">
              <a:avLst/>
            </a:prstGeom>
            <a:noFill/>
            <a:ln w="6350" cmpd="sng">
              <a:solidFill>
                <a:schemeClr val="tx1">
                  <a:lumMod val="85000"/>
                  <a:lumOff val="1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829798" y="201198"/>
            <a:ext cx="458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(A)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793948" y="4367063"/>
            <a:ext cx="450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(B)</a:t>
            </a:r>
          </a:p>
        </p:txBody>
      </p:sp>
      <p:pic>
        <p:nvPicPr>
          <p:cNvPr id="35" name="Picture 34" descr="Screenshot 2016-07-20 07.29.34.png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43" t="33436" r="40193" b="23180"/>
          <a:stretch/>
        </p:blipFill>
        <p:spPr>
          <a:xfrm>
            <a:off x="5459964" y="4622328"/>
            <a:ext cx="2167128" cy="1327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0" y="184728"/>
            <a:ext cx="9082424" cy="6120007"/>
            <a:chOff x="2213355" y="1652552"/>
            <a:chExt cx="5959569" cy="3558296"/>
          </a:xfrm>
        </p:grpSpPr>
        <p:pic>
          <p:nvPicPr>
            <p:cNvPr id="9" name="Picture 8" descr="All2.png"/>
            <p:cNvPicPr>
              <a:picLocks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327" b="95029"/>
            <a:stretch/>
          </p:blipFill>
          <p:spPr>
            <a:xfrm>
              <a:off x="2213355" y="1862276"/>
              <a:ext cx="5952493" cy="331360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3509752" y="1862276"/>
              <a:ext cx="747498" cy="3348572"/>
            </a:xfrm>
            <a:prstGeom prst="rect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268951" y="1859793"/>
              <a:ext cx="749808" cy="3345505"/>
            </a:xfrm>
            <a:prstGeom prst="rect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022509" y="1862276"/>
              <a:ext cx="758952" cy="3345505"/>
            </a:xfrm>
            <a:prstGeom prst="rect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787162" y="1860868"/>
              <a:ext cx="777239" cy="3345505"/>
            </a:xfrm>
            <a:prstGeom prst="rect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574314" y="1857983"/>
              <a:ext cx="786383" cy="3345505"/>
            </a:xfrm>
            <a:prstGeom prst="rect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366373" y="1856876"/>
              <a:ext cx="749808" cy="3345505"/>
            </a:xfrm>
            <a:prstGeom prst="rect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602889" y="1659007"/>
              <a:ext cx="57588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>
                  <a:latin typeface="Arial"/>
                  <a:cs typeface="Arial"/>
                </a:rPr>
                <a:t>QIIME1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394349" y="1659007"/>
              <a:ext cx="57588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>
                  <a:latin typeface="Arial"/>
                  <a:cs typeface="Arial"/>
                </a:rPr>
                <a:t>QIIME2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149625" y="1657873"/>
              <a:ext cx="57588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>
                  <a:latin typeface="Arial"/>
                  <a:cs typeface="Arial"/>
                </a:rPr>
                <a:t>QIIME3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892509" y="1652552"/>
              <a:ext cx="58221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>
                  <a:latin typeface="Arial"/>
                  <a:cs typeface="Arial"/>
                </a:rPr>
                <a:t>QIIME4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639757" y="1658241"/>
              <a:ext cx="71491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>
                  <a:latin typeface="Arial"/>
                  <a:cs typeface="Arial"/>
                </a:rPr>
                <a:t>UPARSE1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375864" y="1658837"/>
              <a:ext cx="71491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>
                  <a:latin typeface="Arial"/>
                  <a:cs typeface="Arial"/>
                </a:rPr>
                <a:t>UPARSE2</a:t>
              </a:r>
            </a:p>
          </p:txBody>
        </p:sp>
        <p:pic>
          <p:nvPicPr>
            <p:cNvPr id="28" name="Picture 27" descr="All2.png"/>
            <p:cNvPicPr>
              <a:picLocks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327" t="35380" b="21894"/>
            <a:stretch/>
          </p:blipFill>
          <p:spPr>
            <a:xfrm>
              <a:off x="2220431" y="2263031"/>
              <a:ext cx="5952493" cy="2848079"/>
            </a:xfrm>
            <a:prstGeom prst="rect">
              <a:avLst/>
            </a:prstGeom>
          </p:spPr>
        </p:pic>
        <p:sp>
          <p:nvSpPr>
            <p:cNvPr id="29" name="Rectangle 28"/>
            <p:cNvSpPr/>
            <p:nvPr/>
          </p:nvSpPr>
          <p:spPr>
            <a:xfrm rot="5400000">
              <a:off x="4996388" y="-926157"/>
              <a:ext cx="336760" cy="5902826"/>
            </a:xfrm>
            <a:prstGeom prst="rect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 rot="5400000">
              <a:off x="3696997" y="777228"/>
              <a:ext cx="2949694" cy="5902826"/>
            </a:xfrm>
            <a:prstGeom prst="rect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354055" y="6467912"/>
            <a:ext cx="192929" cy="20897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1322481" y="6472170"/>
            <a:ext cx="192929" cy="208975"/>
          </a:xfrm>
          <a:prstGeom prst="rect">
            <a:avLst/>
          </a:prstGeom>
          <a:solidFill>
            <a:srgbClr val="00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2202316" y="6469738"/>
            <a:ext cx="192929" cy="208975"/>
          </a:xfrm>
          <a:prstGeom prst="rect">
            <a:avLst/>
          </a:prstGeom>
          <a:solidFill>
            <a:srgbClr val="00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3123524" y="6453428"/>
            <a:ext cx="192929" cy="208975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4784138" y="6453462"/>
            <a:ext cx="192929" cy="208975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3936807" y="6452312"/>
            <a:ext cx="192929" cy="208975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491292" y="6457046"/>
            <a:ext cx="6721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>
                <a:latin typeface="Arial"/>
                <a:cs typeface="Arial"/>
              </a:rPr>
              <a:t>GS FLEX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467752" y="6453903"/>
            <a:ext cx="64655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>
                <a:latin typeface="Arial"/>
                <a:cs typeface="Arial"/>
              </a:rPr>
              <a:t>Illumina1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348757" y="6446055"/>
            <a:ext cx="64655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>
                <a:latin typeface="Arial"/>
                <a:cs typeface="Arial"/>
              </a:rPr>
              <a:t>Illumina2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282585" y="6452312"/>
            <a:ext cx="51175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>
                <a:latin typeface="Arial"/>
                <a:cs typeface="Arial"/>
              </a:rPr>
              <a:t>PGM1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094113" y="6442357"/>
            <a:ext cx="51175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>
                <a:latin typeface="Arial"/>
                <a:cs typeface="Arial"/>
              </a:rPr>
              <a:t>PGM2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934752" y="6442741"/>
            <a:ext cx="51175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>
                <a:latin typeface="Arial"/>
                <a:cs typeface="Arial"/>
              </a:rPr>
              <a:t>PGM3</a:t>
            </a:r>
          </a:p>
        </p:txBody>
      </p:sp>
    </p:spTree>
    <p:extLst>
      <p:ext uri="{BB962C8B-B14F-4D97-AF65-F5344CB8AC3E}">
        <p14:creationId xmlns:p14="http://schemas.microsoft.com/office/powerpoint/2010/main" val="149006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ntitl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3681973" y="-567478"/>
            <a:ext cx="2321105" cy="8398124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391057" y="675365"/>
            <a:ext cx="8752128" cy="2145315"/>
            <a:chOff x="391024" y="305107"/>
            <a:chExt cx="8752128" cy="2145315"/>
          </a:xfrm>
        </p:grpSpPr>
        <p:sp>
          <p:nvSpPr>
            <p:cNvPr id="5" name="TextBox 4"/>
            <p:cNvSpPr txBox="1"/>
            <p:nvPr/>
          </p:nvSpPr>
          <p:spPr>
            <a:xfrm>
              <a:off x="391024" y="2138465"/>
              <a:ext cx="13223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latin typeface="Arial"/>
                  <a:cs typeface="Arial"/>
                </a:rPr>
                <a:t>Actinobacteria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689129" y="2142645"/>
              <a:ext cx="128248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latin typeface="Arial"/>
                  <a:cs typeface="Arial"/>
                </a:rPr>
                <a:t>Bacteroidetes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102441" y="2120264"/>
              <a:ext cx="10125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latin typeface="Arial"/>
                  <a:cs typeface="Arial"/>
                </a:rPr>
                <a:t>Firmicutes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5899346" y="853719"/>
              <a:ext cx="12225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latin typeface="Arial"/>
                  <a:cs typeface="Arial"/>
                </a:rPr>
                <a:t>Fusobacteria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 rot="16200000">
              <a:off x="6408623" y="1159608"/>
              <a:ext cx="63368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latin typeface="Arial"/>
                  <a:cs typeface="Arial"/>
                </a:rPr>
                <a:t>Other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 flipV="1">
              <a:off x="6692650" y="1819052"/>
              <a:ext cx="0" cy="250681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 flipV="1">
              <a:off x="6724595" y="1587377"/>
              <a:ext cx="0" cy="482357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 flipV="1">
              <a:off x="6536180" y="1574720"/>
              <a:ext cx="156470" cy="250682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Group 12"/>
            <p:cNvGrpSpPr/>
            <p:nvPr/>
          </p:nvGrpSpPr>
          <p:grpSpPr>
            <a:xfrm>
              <a:off x="2601293" y="442919"/>
              <a:ext cx="745668" cy="1628015"/>
              <a:chOff x="2661415" y="59174"/>
              <a:chExt cx="745668" cy="1628015"/>
            </a:xfrm>
          </p:grpSpPr>
          <p:sp>
            <p:nvSpPr>
              <p:cNvPr id="27" name="TextBox 26"/>
              <p:cNvSpPr txBox="1"/>
              <p:nvPr/>
            </p:nvSpPr>
            <p:spPr>
              <a:xfrm rot="16200000">
                <a:off x="2680096" y="509162"/>
                <a:ext cx="117697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>
                    <a:latin typeface="Arial"/>
                    <a:cs typeface="Arial"/>
                  </a:rPr>
                  <a:t>Cyanobacteria</a:t>
                </a: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 rot="16200000">
                <a:off x="2388663" y="644191"/>
                <a:ext cx="85328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>
                    <a:latin typeface="Arial"/>
                    <a:cs typeface="Arial"/>
                  </a:rPr>
                  <a:t>Chlorobi</a:t>
                </a: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 rot="16200000">
                <a:off x="2494792" y="554469"/>
                <a:ext cx="103281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>
                    <a:latin typeface="Arial"/>
                    <a:cs typeface="Arial"/>
                  </a:rPr>
                  <a:t>Chloroflexi</a:t>
                </a:r>
              </a:p>
            </p:txBody>
          </p:sp>
          <p:cxnSp>
            <p:nvCxnSpPr>
              <p:cNvPr id="30" name="Straight Connector 29"/>
              <p:cNvCxnSpPr/>
              <p:nvPr/>
            </p:nvCxnSpPr>
            <p:spPr>
              <a:xfrm flipV="1">
                <a:off x="2978286" y="1436507"/>
                <a:ext cx="0" cy="250681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flipH="1" flipV="1">
                <a:off x="3010231" y="1204832"/>
                <a:ext cx="0" cy="482357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 flipH="1" flipV="1">
                <a:off x="2821816" y="1192175"/>
                <a:ext cx="156470" cy="250682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flipH="1" flipV="1">
                <a:off x="3121329" y="1420260"/>
                <a:ext cx="0" cy="263890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flipV="1">
                <a:off x="3117987" y="1190975"/>
                <a:ext cx="162847" cy="244334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13"/>
            <p:cNvSpPr txBox="1"/>
            <p:nvPr/>
          </p:nvSpPr>
          <p:spPr>
            <a:xfrm>
              <a:off x="6997272" y="2120264"/>
              <a:ext cx="135235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latin typeface="Arial"/>
                  <a:cs typeface="Arial"/>
                </a:rPr>
                <a:t>Proteobacteria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 rot="16200000">
              <a:off x="8349979" y="821281"/>
              <a:ext cx="130934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>
                  <a:latin typeface="Arial"/>
                  <a:cs typeface="Arial"/>
                </a:rPr>
                <a:t>Verrucomicrobia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8021111" y="1028849"/>
              <a:ext cx="9716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>
                  <a:latin typeface="Arial"/>
                  <a:cs typeface="Arial"/>
                </a:rPr>
                <a:t>Tenericutes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 rot="16200000">
              <a:off x="8326635" y="1193127"/>
              <a:ext cx="6634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>
                  <a:latin typeface="Arial"/>
                  <a:cs typeface="Arial"/>
                </a:rPr>
                <a:t>Thermi</a:t>
              </a:r>
            </a:p>
          </p:txBody>
        </p:sp>
        <p:cxnSp>
          <p:nvCxnSpPr>
            <p:cNvPr id="18" name="Straight Connector 17"/>
            <p:cNvCxnSpPr/>
            <p:nvPr/>
          </p:nvCxnSpPr>
          <p:spPr>
            <a:xfrm flipH="1" flipV="1">
              <a:off x="8901154" y="1580451"/>
              <a:ext cx="0" cy="482357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Group 18"/>
            <p:cNvGrpSpPr/>
            <p:nvPr/>
          </p:nvGrpSpPr>
          <p:grpSpPr>
            <a:xfrm>
              <a:off x="8557880" y="1574144"/>
              <a:ext cx="156470" cy="495013"/>
              <a:chOff x="8618002" y="1184049"/>
              <a:chExt cx="156470" cy="495013"/>
            </a:xfrm>
          </p:grpSpPr>
          <p:cxnSp>
            <p:nvCxnSpPr>
              <p:cNvPr id="25" name="Straight Connector 24"/>
              <p:cNvCxnSpPr/>
              <p:nvPr/>
            </p:nvCxnSpPr>
            <p:spPr>
              <a:xfrm flipV="1">
                <a:off x="8774472" y="1428381"/>
                <a:ext cx="0" cy="250681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H="1" flipV="1">
                <a:off x="8618002" y="1184049"/>
                <a:ext cx="156470" cy="250682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0" name="Straight Connector 19"/>
            <p:cNvCxnSpPr/>
            <p:nvPr/>
          </p:nvCxnSpPr>
          <p:spPr>
            <a:xfrm flipH="1" flipV="1">
              <a:off x="8971004" y="1580451"/>
              <a:ext cx="0" cy="482357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 20"/>
            <p:cNvGrpSpPr/>
            <p:nvPr/>
          </p:nvGrpSpPr>
          <p:grpSpPr>
            <a:xfrm>
              <a:off x="8665830" y="1567794"/>
              <a:ext cx="156470" cy="495013"/>
              <a:chOff x="8618002" y="1184049"/>
              <a:chExt cx="156470" cy="495013"/>
            </a:xfrm>
          </p:grpSpPr>
          <p:cxnSp>
            <p:nvCxnSpPr>
              <p:cNvPr id="23" name="Straight Connector 22"/>
              <p:cNvCxnSpPr/>
              <p:nvPr/>
            </p:nvCxnSpPr>
            <p:spPr>
              <a:xfrm flipV="1">
                <a:off x="8774472" y="1428381"/>
                <a:ext cx="0" cy="250681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 flipH="1" flipV="1">
                <a:off x="8618002" y="1184049"/>
                <a:ext cx="156470" cy="250682"/>
              </a:xfrm>
              <a:prstGeom prst="line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" name="TextBox 21"/>
            <p:cNvSpPr txBox="1"/>
            <p:nvPr/>
          </p:nvSpPr>
          <p:spPr>
            <a:xfrm rot="16200000">
              <a:off x="8621695" y="1294727"/>
              <a:ext cx="4924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>
                  <a:latin typeface="Arial"/>
                  <a:cs typeface="Arial"/>
                </a:rPr>
                <a:t>TM7</a:t>
              </a:r>
            </a:p>
          </p:txBody>
        </p:sp>
      </p:grpSp>
      <p:sp>
        <p:nvSpPr>
          <p:cNvPr id="36" name="TextBox 35"/>
          <p:cNvSpPr txBox="1"/>
          <p:nvPr/>
        </p:nvSpPr>
        <p:spPr>
          <a:xfrm rot="16200000">
            <a:off x="-60727" y="2831363"/>
            <a:ext cx="896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>
                <a:latin typeface="Arial"/>
                <a:cs typeface="Arial"/>
              </a:rPr>
              <a:t>De novo</a:t>
            </a:r>
          </a:p>
        </p:txBody>
      </p:sp>
      <p:sp>
        <p:nvSpPr>
          <p:cNvPr id="37" name="TextBox 36"/>
          <p:cNvSpPr txBox="1"/>
          <p:nvPr/>
        </p:nvSpPr>
        <p:spPr>
          <a:xfrm rot="16200000">
            <a:off x="-57273" y="3725252"/>
            <a:ext cx="8899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Arial"/>
                <a:cs typeface="Arial"/>
              </a:rPr>
              <a:t>Open ref</a:t>
            </a:r>
          </a:p>
        </p:txBody>
      </p:sp>
      <p:sp>
        <p:nvSpPr>
          <p:cNvPr id="38" name="TextBox 37"/>
          <p:cNvSpPr txBox="1"/>
          <p:nvPr/>
        </p:nvSpPr>
        <p:spPr>
          <a:xfrm rot="16200000">
            <a:off x="-32054" y="4547328"/>
            <a:ext cx="9195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Arial"/>
                <a:cs typeface="Arial"/>
              </a:rPr>
              <a:t>UPARSE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41250" y="3160291"/>
            <a:ext cx="299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*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41250" y="3767779"/>
            <a:ext cx="299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*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43834" y="4124927"/>
            <a:ext cx="299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*</a:t>
            </a:r>
          </a:p>
        </p:txBody>
      </p:sp>
      <p:sp>
        <p:nvSpPr>
          <p:cNvPr id="42" name="TextBox 41"/>
          <p:cNvSpPr txBox="1"/>
          <p:nvPr/>
        </p:nvSpPr>
        <p:spPr>
          <a:xfrm rot="16200000">
            <a:off x="-226742" y="3299577"/>
            <a:ext cx="6933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Arial"/>
                <a:cs typeface="Arial"/>
              </a:rPr>
              <a:t>QIIME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267249" y="2641575"/>
            <a:ext cx="1" cy="1618816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657928" y="2939211"/>
            <a:ext cx="236981" cy="2158428"/>
          </a:xfrm>
          <a:prstGeom prst="rect">
            <a:avLst/>
          </a:prstGeom>
          <a:noFill/>
          <a:ln w="28575" cmpd="sng">
            <a:solidFill>
              <a:srgbClr val="1C23A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212485" y="5117266"/>
            <a:ext cx="21815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>
                <a:solidFill>
                  <a:srgbClr val="1C23A2"/>
                </a:solidFill>
                <a:latin typeface="Arial"/>
                <a:cs typeface="Arial"/>
              </a:rPr>
              <a:t>Bifidobacterium adolescentis</a:t>
            </a:r>
          </a:p>
          <a:p>
            <a:r>
              <a:rPr lang="en-US" sz="1200" i="1">
                <a:solidFill>
                  <a:srgbClr val="1C23A2"/>
                </a:solidFill>
                <a:latin typeface="Arial"/>
                <a:cs typeface="Arial"/>
              </a:rPr>
              <a:t>Bifidobacterium spp.</a:t>
            </a:r>
          </a:p>
        </p:txBody>
      </p:sp>
      <p:sp>
        <p:nvSpPr>
          <p:cNvPr id="46" name="Rectangle 45"/>
          <p:cNvSpPr/>
          <p:nvPr/>
        </p:nvSpPr>
        <p:spPr>
          <a:xfrm>
            <a:off x="4817014" y="2929436"/>
            <a:ext cx="378031" cy="2157984"/>
          </a:xfrm>
          <a:prstGeom prst="rect">
            <a:avLst/>
          </a:prstGeom>
          <a:noFill/>
          <a:ln w="28575" cmpd="sng">
            <a:solidFill>
              <a:srgbClr val="1C23A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4097726" y="5118644"/>
            <a:ext cx="15004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>
                <a:solidFill>
                  <a:srgbClr val="1C23A2"/>
                </a:solidFill>
              </a:rPr>
              <a:t>Lactobacillus</a:t>
            </a:r>
            <a:r>
              <a:rPr lang="en-US" sz="1200">
                <a:solidFill>
                  <a:srgbClr val="1C23A2"/>
                </a:solidFill>
              </a:rPr>
              <a:t> </a:t>
            </a:r>
          </a:p>
          <a:p>
            <a:r>
              <a:rPr lang="en-US" sz="1200" i="1">
                <a:solidFill>
                  <a:srgbClr val="1C23A2"/>
                </a:solidFill>
              </a:rPr>
              <a:t>Lactobacillus_agilis</a:t>
            </a:r>
            <a:r>
              <a:rPr lang="en-US" sz="1200">
                <a:solidFill>
                  <a:srgbClr val="1C23A2"/>
                </a:solidFill>
              </a:rPr>
              <a:t> </a:t>
            </a:r>
          </a:p>
          <a:p>
            <a:r>
              <a:rPr lang="en-US" sz="1200" i="1">
                <a:solidFill>
                  <a:srgbClr val="1C23A2"/>
                </a:solidFill>
              </a:rPr>
              <a:t>Lactobacillus_iners</a:t>
            </a:r>
            <a:r>
              <a:rPr lang="en-US" sz="1200">
                <a:solidFill>
                  <a:srgbClr val="1C23A2"/>
                </a:solidFill>
              </a:rPr>
              <a:t> </a:t>
            </a:r>
          </a:p>
          <a:p>
            <a:r>
              <a:rPr lang="en-US" sz="1200" i="1">
                <a:solidFill>
                  <a:srgbClr val="1C23A2"/>
                </a:solidFill>
              </a:rPr>
              <a:t>Lactobacillus_reuteri</a:t>
            </a:r>
            <a:r>
              <a:rPr lang="en-US" sz="1200">
                <a:solidFill>
                  <a:srgbClr val="1C23A2"/>
                </a:solidFill>
              </a:rPr>
              <a:t> </a:t>
            </a:r>
          </a:p>
          <a:p>
            <a:r>
              <a:rPr lang="en-US" sz="1200" i="1">
                <a:solidFill>
                  <a:srgbClr val="1C23A2"/>
                </a:solidFill>
              </a:rPr>
              <a:t>Lactobacillus_spp.</a:t>
            </a:r>
            <a:r>
              <a:rPr lang="en-US" sz="1200">
                <a:solidFill>
                  <a:srgbClr val="1C23A2"/>
                </a:solidFill>
              </a:rPr>
              <a:t> </a:t>
            </a:r>
          </a:p>
          <a:p>
            <a:r>
              <a:rPr lang="en-US" sz="1200" i="1">
                <a:solidFill>
                  <a:srgbClr val="1C23A2"/>
                </a:solidFill>
              </a:rPr>
              <a:t>Lactobacillus_zeae</a:t>
            </a:r>
            <a:r>
              <a:rPr lang="en-US" sz="1200">
                <a:solidFill>
                  <a:srgbClr val="1C23A2"/>
                </a:solidFill>
              </a:rPr>
              <a:t> </a:t>
            </a:r>
          </a:p>
        </p:txBody>
      </p:sp>
      <p:sp>
        <p:nvSpPr>
          <p:cNvPr id="48" name="Rectangle 47"/>
          <p:cNvSpPr/>
          <p:nvPr/>
        </p:nvSpPr>
        <p:spPr>
          <a:xfrm>
            <a:off x="5790058" y="2920475"/>
            <a:ext cx="236981" cy="2157984"/>
          </a:xfrm>
          <a:prstGeom prst="rect">
            <a:avLst/>
          </a:prstGeom>
          <a:noFill/>
          <a:ln w="28575" cmpd="sng">
            <a:solidFill>
              <a:srgbClr val="1C23A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5660455" y="5202485"/>
            <a:ext cx="21677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>
                <a:solidFill>
                  <a:srgbClr val="1C23A2"/>
                </a:solidFill>
              </a:rPr>
              <a:t>Tepidimicrobium_spp.</a:t>
            </a:r>
            <a:r>
              <a:rPr lang="en-US" sz="1200">
                <a:solidFill>
                  <a:srgbClr val="1C23A2"/>
                </a:solidFill>
              </a:rPr>
              <a:t> </a:t>
            </a:r>
          </a:p>
          <a:p>
            <a:r>
              <a:rPr lang="en-US" sz="1200" i="1">
                <a:solidFill>
                  <a:srgbClr val="1C23A2"/>
                </a:solidFill>
              </a:rPr>
              <a:t>Thermacetogenium_spp.</a:t>
            </a:r>
            <a:r>
              <a:rPr lang="en-US" sz="1200">
                <a:solidFill>
                  <a:srgbClr val="1C23A2"/>
                </a:solidFill>
              </a:rPr>
              <a:t> </a:t>
            </a:r>
          </a:p>
          <a:p>
            <a:r>
              <a:rPr lang="en-US" sz="1200" i="1">
                <a:solidFill>
                  <a:srgbClr val="1C23A2"/>
                </a:solidFill>
              </a:rPr>
              <a:t>Tindallia_Anoxynatronum_spp.</a:t>
            </a:r>
          </a:p>
          <a:p>
            <a:r>
              <a:rPr lang="en-US" sz="1200">
                <a:solidFill>
                  <a:srgbClr val="1C23A2"/>
                </a:solidFill>
              </a:rPr>
              <a:t> </a:t>
            </a:r>
            <a:r>
              <a:rPr lang="en-US" sz="1200" i="1">
                <a:solidFill>
                  <a:srgbClr val="1C23A2"/>
                </a:solidFill>
              </a:rPr>
              <a:t>Tissierella_Soehngenia_spp.</a:t>
            </a:r>
            <a:r>
              <a:rPr lang="en-US" sz="1200">
                <a:solidFill>
                  <a:srgbClr val="1C23A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98349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77464" y="449194"/>
            <a:ext cx="8963682" cy="2142440"/>
            <a:chOff x="31000" y="278804"/>
            <a:chExt cx="8963682" cy="2142440"/>
          </a:xfrm>
        </p:grpSpPr>
        <p:grpSp>
          <p:nvGrpSpPr>
            <p:cNvPr id="15" name="Group 14"/>
            <p:cNvGrpSpPr/>
            <p:nvPr/>
          </p:nvGrpSpPr>
          <p:grpSpPr>
            <a:xfrm>
              <a:off x="31000" y="294294"/>
              <a:ext cx="2288382" cy="2126950"/>
              <a:chOff x="309784" y="387234"/>
              <a:chExt cx="2288382" cy="2126950"/>
            </a:xfrm>
          </p:grpSpPr>
          <p:pic>
            <p:nvPicPr>
              <p:cNvPr id="2" name="Picture 1" descr="Screen Shot 2017-05-29 at 7.53.54 AM.png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173" t="29870" r="34618" b="10503"/>
              <a:stretch/>
            </p:blipFill>
            <p:spPr>
              <a:xfrm>
                <a:off x="312429" y="664232"/>
                <a:ext cx="2194560" cy="1849952"/>
              </a:xfrm>
              <a:prstGeom prst="rect">
                <a:avLst/>
              </a:prstGeom>
            </p:spPr>
          </p:pic>
          <p:sp>
            <p:nvSpPr>
              <p:cNvPr id="3" name="TextBox 2"/>
              <p:cNvSpPr txBox="1"/>
              <p:nvPr/>
            </p:nvSpPr>
            <p:spPr>
              <a:xfrm>
                <a:off x="309784" y="387234"/>
                <a:ext cx="228838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>
                    <a:latin typeface="Arial"/>
                    <a:cs typeface="Arial"/>
                  </a:rPr>
                  <a:t>DADA2.DADA2/DADA2.QIIME</a:t>
                </a: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4462093" y="294294"/>
              <a:ext cx="2271857" cy="2070269"/>
              <a:chOff x="495640" y="2355465"/>
              <a:chExt cx="2262713" cy="2070269"/>
            </a:xfrm>
          </p:grpSpPr>
          <p:pic>
            <p:nvPicPr>
              <p:cNvPr id="4" name="Picture 3" descr="Screen Shot 2017-05-29 at 7.38.54 AM.png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479" t="30954" r="34956" b="10502"/>
              <a:stretch/>
            </p:blipFill>
            <p:spPr>
              <a:xfrm>
                <a:off x="563793" y="2663435"/>
                <a:ext cx="2194560" cy="1762299"/>
              </a:xfrm>
              <a:prstGeom prst="rect">
                <a:avLst/>
              </a:prstGeom>
            </p:spPr>
          </p:pic>
          <p:sp>
            <p:nvSpPr>
              <p:cNvPr id="5" name="TextBox 4"/>
              <p:cNvSpPr txBox="1"/>
              <p:nvPr/>
            </p:nvSpPr>
            <p:spPr>
              <a:xfrm>
                <a:off x="495640" y="2355465"/>
                <a:ext cx="221128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>
                    <a:latin typeface="Arial"/>
                    <a:cs typeface="Arial"/>
                  </a:rPr>
                  <a:t>DADA2.DADA2/QIIME.QIIME</a:t>
                </a:r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2243727" y="294294"/>
              <a:ext cx="2271655" cy="2003083"/>
              <a:chOff x="3080079" y="387234"/>
              <a:chExt cx="2271655" cy="2003083"/>
            </a:xfrm>
          </p:grpSpPr>
          <p:pic>
            <p:nvPicPr>
              <p:cNvPr id="6" name="Picture 5" descr="Screen Shot 2017-05-30 at 5.59.08 AM.png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961" t="29599" r="31949" b="12400"/>
              <a:stretch/>
            </p:blipFill>
            <p:spPr>
              <a:xfrm>
                <a:off x="3157174" y="664233"/>
                <a:ext cx="2194560" cy="1726084"/>
              </a:xfrm>
              <a:prstGeom prst="rect">
                <a:avLst/>
              </a:prstGeom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3080079" y="387234"/>
                <a:ext cx="225404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>
                    <a:latin typeface="Arial"/>
                    <a:cs typeface="Arial"/>
                  </a:rPr>
                  <a:t>DADA2.QIIME/ QIIME.DADA2</a:t>
                </a: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6693485" y="294294"/>
              <a:ext cx="2301197" cy="2080623"/>
              <a:chOff x="2955830" y="2355465"/>
              <a:chExt cx="2301197" cy="2080623"/>
            </a:xfrm>
          </p:grpSpPr>
          <p:pic>
            <p:nvPicPr>
              <p:cNvPr id="8" name="Picture 7" descr="Screen Shot 2017-05-30 at 6.02.42 AM.png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261" t="29328" r="39700" b="13755"/>
              <a:stretch/>
            </p:blipFill>
            <p:spPr>
              <a:xfrm>
                <a:off x="2955830" y="2663434"/>
                <a:ext cx="2194560" cy="1772654"/>
              </a:xfrm>
              <a:prstGeom prst="rect">
                <a:avLst/>
              </a:prstGeom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3080079" y="2355465"/>
                <a:ext cx="217694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>
                    <a:latin typeface="Arial"/>
                    <a:cs typeface="Arial"/>
                  </a:rPr>
                  <a:t>QIIME.QIIME/ QIIME.DADA2</a:t>
                </a:r>
              </a:p>
            </p:txBody>
          </p:sp>
        </p:grpSp>
        <p:sp>
          <p:nvSpPr>
            <p:cNvPr id="17" name="Rectangle 16"/>
            <p:cNvSpPr/>
            <p:nvPr/>
          </p:nvSpPr>
          <p:spPr>
            <a:xfrm>
              <a:off x="46489" y="294294"/>
              <a:ext cx="8864409" cy="2126950"/>
            </a:xfrm>
            <a:prstGeom prst="rect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6673380" y="278804"/>
              <a:ext cx="0" cy="2126343"/>
            </a:xfrm>
            <a:prstGeom prst="line">
              <a:avLst/>
            </a:prstGeom>
            <a:ln>
              <a:solidFill>
                <a:srgbClr val="5959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4497770" y="294294"/>
              <a:ext cx="0" cy="2126343"/>
            </a:xfrm>
            <a:prstGeom prst="line">
              <a:avLst/>
            </a:prstGeom>
            <a:ln>
              <a:solidFill>
                <a:srgbClr val="5959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2254584" y="294294"/>
              <a:ext cx="0" cy="2126343"/>
            </a:xfrm>
            <a:prstGeom prst="line">
              <a:avLst/>
            </a:prstGeom>
            <a:ln>
              <a:solidFill>
                <a:srgbClr val="5959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33"/>
          <p:cNvSpPr txBox="1"/>
          <p:nvPr/>
        </p:nvSpPr>
        <p:spPr>
          <a:xfrm>
            <a:off x="0" y="61955"/>
            <a:ext cx="4239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(A)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92953" y="2971439"/>
            <a:ext cx="4239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(B)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178861" y="2982077"/>
            <a:ext cx="4338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(D)</a:t>
            </a:r>
            <a:endParaRPr lang="en-US" sz="1400" dirty="0">
              <a:latin typeface="Arial"/>
              <a:cs typeface="Arial"/>
            </a:endParaRPr>
          </a:p>
        </p:txBody>
      </p:sp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2415348" y="3055112"/>
            <a:ext cx="3657600" cy="2800054"/>
            <a:chOff x="3657600" y="2690769"/>
            <a:chExt cx="5486400" cy="4200081"/>
          </a:xfrm>
        </p:grpSpPr>
        <p:pic>
          <p:nvPicPr>
            <p:cNvPr id="12" name="Picture 11" descr="Taxa_summayr_6-3-2017.eps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7600" y="2690769"/>
              <a:ext cx="5486400" cy="4200081"/>
            </a:xfrm>
            <a:prstGeom prst="rect">
              <a:avLst/>
            </a:prstGeom>
          </p:spPr>
        </p:pic>
        <p:grpSp>
          <p:nvGrpSpPr>
            <p:cNvPr id="10" name="Group 9"/>
            <p:cNvGrpSpPr/>
            <p:nvPr/>
          </p:nvGrpSpPr>
          <p:grpSpPr>
            <a:xfrm>
              <a:off x="4576985" y="6465102"/>
              <a:ext cx="3963040" cy="425024"/>
              <a:chOff x="4576985" y="6465102"/>
              <a:chExt cx="3963040" cy="425024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>
                <a:off x="4576985" y="6474627"/>
                <a:ext cx="1099680" cy="0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5976063" y="6474627"/>
                <a:ext cx="1099680" cy="0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7321074" y="6474627"/>
                <a:ext cx="1099680" cy="0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23"/>
              <p:cNvSpPr txBox="1"/>
              <p:nvPr/>
            </p:nvSpPr>
            <p:spPr>
              <a:xfrm>
                <a:off x="4632291" y="6465102"/>
                <a:ext cx="1021117" cy="4154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/>
                    <a:cs typeface="Arial"/>
                  </a:rPr>
                  <a:t>Control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7243517" y="6474627"/>
                <a:ext cx="1296508" cy="4154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/>
                    <a:cs typeface="Arial"/>
                  </a:rPr>
                  <a:t>Prebiotics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5856360" y="6474627"/>
                <a:ext cx="1397209" cy="4154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/>
                    <a:cs typeface="Arial"/>
                  </a:rPr>
                  <a:t>Vaccinated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/>
                  <a:cs typeface="Arial"/>
                </a:endParaRPr>
              </a:p>
            </p:txBody>
          </p:sp>
        </p:grpSp>
      </p:grpSp>
      <p:pic>
        <p:nvPicPr>
          <p:cNvPr id="18" name="Picture 17" descr="taxa_correlation_Jun2017.eps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1496" y="3055112"/>
            <a:ext cx="3820638" cy="2672587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2906608" y="2971439"/>
            <a:ext cx="4338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(C)</a:t>
            </a:r>
          </a:p>
        </p:txBody>
      </p:sp>
      <p:grpSp>
        <p:nvGrpSpPr>
          <p:cNvPr id="50" name="Group 49"/>
          <p:cNvGrpSpPr/>
          <p:nvPr/>
        </p:nvGrpSpPr>
        <p:grpSpPr>
          <a:xfrm>
            <a:off x="4123924" y="23534"/>
            <a:ext cx="4750401" cy="469989"/>
            <a:chOff x="4123924" y="23534"/>
            <a:chExt cx="4750401" cy="469989"/>
          </a:xfrm>
        </p:grpSpPr>
        <p:pic>
          <p:nvPicPr>
            <p:cNvPr id="51" name="Picture 50"/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372" t="28029" r="34348" b="65338"/>
            <a:stretch/>
          </p:blipFill>
          <p:spPr>
            <a:xfrm>
              <a:off x="4123924" y="70612"/>
              <a:ext cx="208393" cy="379100"/>
            </a:xfrm>
            <a:prstGeom prst="rect">
              <a:avLst/>
            </a:prstGeom>
          </p:spPr>
        </p:pic>
        <p:pic>
          <p:nvPicPr>
            <p:cNvPr id="52" name="Picture 51"/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153" t="34438" r="34639" b="59302"/>
            <a:stretch/>
          </p:blipFill>
          <p:spPr>
            <a:xfrm>
              <a:off x="5774244" y="61090"/>
              <a:ext cx="201819" cy="357809"/>
            </a:xfrm>
            <a:prstGeom prst="rect">
              <a:avLst/>
            </a:prstGeom>
          </p:spPr>
        </p:pic>
        <p:pic>
          <p:nvPicPr>
            <p:cNvPr id="53" name="Picture 52"/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372" t="40672" r="34532" b="52725"/>
            <a:stretch/>
          </p:blipFill>
          <p:spPr>
            <a:xfrm>
              <a:off x="7522186" y="70612"/>
              <a:ext cx="191573" cy="377374"/>
            </a:xfrm>
            <a:prstGeom prst="rect">
              <a:avLst/>
            </a:prstGeom>
          </p:spPr>
        </p:pic>
        <p:sp>
          <p:nvSpPr>
            <p:cNvPr id="54" name="TextBox 53"/>
            <p:cNvSpPr txBox="1"/>
            <p:nvPr/>
          </p:nvSpPr>
          <p:spPr>
            <a:xfrm>
              <a:off x="4320207" y="53009"/>
              <a:ext cx="1000595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>
                  <a:latin typeface="Arial" charset="0"/>
                  <a:ea typeface="Arial" charset="0"/>
                  <a:cs typeface="Arial" charset="0"/>
                </a:rPr>
                <a:t>Control_run1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313583" y="231913"/>
              <a:ext cx="100059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>
                  <a:latin typeface="Arial" charset="0"/>
                  <a:ea typeface="Arial" charset="0"/>
                  <a:cs typeface="Arial" charset="0"/>
                </a:rPr>
                <a:t>Control_run2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5986247" y="32393"/>
              <a:ext cx="1244251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>
                  <a:latin typeface="Arial" charset="0"/>
                  <a:ea typeface="Arial" charset="0"/>
                  <a:cs typeface="Arial" charset="0"/>
                </a:rPr>
                <a:t>Vaccinated_run1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5979623" y="211297"/>
              <a:ext cx="124425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>
                  <a:latin typeface="Arial" charset="0"/>
                  <a:ea typeface="Arial" charset="0"/>
                  <a:cs typeface="Arial" charset="0"/>
                </a:rPr>
                <a:t>Vaccinated_run2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7708621" y="23534"/>
              <a:ext cx="1165704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>
                  <a:latin typeface="Arial" charset="0"/>
                  <a:ea typeface="Arial" charset="0"/>
                  <a:cs typeface="Arial" charset="0"/>
                </a:rPr>
                <a:t>Prebiotics_run1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7701997" y="202438"/>
              <a:ext cx="116570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>
                  <a:latin typeface="Arial" charset="0"/>
                  <a:ea typeface="Arial" charset="0"/>
                  <a:cs typeface="Arial" charset="0"/>
                </a:rPr>
                <a:t>Prebiotics_run2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-203200" y="3055112"/>
            <a:ext cx="3200400" cy="2450046"/>
            <a:chOff x="-203200" y="3055112"/>
            <a:chExt cx="3200400" cy="2450046"/>
          </a:xfrm>
        </p:grpSpPr>
        <p:pic>
          <p:nvPicPr>
            <p:cNvPr id="33" name="Picture 32" descr="alpha_div_5-31-2017.eps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03200" y="3055112"/>
              <a:ext cx="3200400" cy="2450046"/>
            </a:xfrm>
            <a:prstGeom prst="rect">
              <a:avLst/>
            </a:prstGeom>
          </p:spPr>
        </p:pic>
        <p:sp>
          <p:nvSpPr>
            <p:cNvPr id="60" name="TextBox 59"/>
            <p:cNvSpPr txBox="1"/>
            <p:nvPr/>
          </p:nvSpPr>
          <p:spPr>
            <a:xfrm>
              <a:off x="1114008" y="5119705"/>
              <a:ext cx="657552" cy="20774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75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charset="0"/>
                  <a:ea typeface="Arial" charset="0"/>
                  <a:cs typeface="Arial" charset="0"/>
                </a:rPr>
                <a:t>Vaccinated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84524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59529</TotalTime>
  <Words>713</Words>
  <Application>Microsoft Macintosh PowerPoint</Application>
  <PresentationFormat>On-screen Show (4:3)</PresentationFormat>
  <Paragraphs>439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Cambria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Andrea Azcarate</dc:creator>
  <cp:keywords/>
  <dc:description/>
  <cp:lastModifiedBy>Andrea Azcarate</cp:lastModifiedBy>
  <cp:revision>474</cp:revision>
  <cp:lastPrinted>2016-07-08T16:35:58Z</cp:lastPrinted>
  <dcterms:created xsi:type="dcterms:W3CDTF">2014-11-21T20:19:55Z</dcterms:created>
  <dcterms:modified xsi:type="dcterms:W3CDTF">2017-08-26T11:04:03Z</dcterms:modified>
  <cp:category/>
</cp:coreProperties>
</file>