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9" autoAdjust="0"/>
    <p:restoredTop sz="94660"/>
  </p:normalViewPr>
  <p:slideViewPr>
    <p:cSldViewPr snapToGrid="0">
      <p:cViewPr>
        <p:scale>
          <a:sx n="75" d="100"/>
          <a:sy n="75" d="100"/>
        </p:scale>
        <p:origin x="14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36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7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90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1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1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67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955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0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61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5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4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5C6FC-F5EF-4CDD-9F14-A3E53FA55F6A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563A2-5908-444E-900C-8E40A3D6E8B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3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20" y="100955"/>
            <a:ext cx="8401050" cy="559117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85719" y="5787236"/>
            <a:ext cx="87908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Supplementary</a:t>
            </a:r>
            <a:r>
              <a:rPr lang="it-IT" sz="1400" b="1" dirty="0" smtClean="0"/>
              <a:t> Figure 1</a:t>
            </a:r>
            <a:r>
              <a:rPr lang="it-IT" sz="1400" dirty="0" smtClean="0"/>
              <a:t>. </a:t>
            </a:r>
            <a:r>
              <a:rPr lang="it-IT" sz="1400" dirty="0" err="1" smtClean="0"/>
              <a:t>Comparison</a:t>
            </a:r>
            <a:r>
              <a:rPr lang="it-IT" sz="1400" dirty="0" smtClean="0"/>
              <a:t> </a:t>
            </a:r>
            <a:r>
              <a:rPr lang="it-IT" sz="1400" dirty="0" err="1" smtClean="0"/>
              <a:t>across</a:t>
            </a:r>
            <a:r>
              <a:rPr lang="it-IT" sz="1400" dirty="0" smtClean="0"/>
              <a:t> the </a:t>
            </a:r>
            <a:r>
              <a:rPr lang="it-IT" sz="1400" dirty="0" err="1" smtClean="0"/>
              <a:t>two</a:t>
            </a:r>
            <a:r>
              <a:rPr lang="it-IT" sz="1400" dirty="0" smtClean="0"/>
              <a:t> </a:t>
            </a:r>
            <a:r>
              <a:rPr lang="it-IT" sz="1400" dirty="0" err="1" smtClean="0"/>
              <a:t>years</a:t>
            </a:r>
            <a:r>
              <a:rPr lang="it-IT" sz="1400" dirty="0" smtClean="0"/>
              <a:t> data in </a:t>
            </a:r>
            <a:r>
              <a:rPr lang="it-IT" sz="1400" dirty="0" err="1" smtClean="0"/>
              <a:t>phenotypic</a:t>
            </a:r>
            <a:r>
              <a:rPr lang="it-IT" sz="1400" dirty="0" smtClean="0"/>
              <a:t> </a:t>
            </a:r>
            <a:r>
              <a:rPr lang="it-IT" sz="1400" dirty="0" err="1" smtClean="0"/>
              <a:t>values</a:t>
            </a:r>
            <a:r>
              <a:rPr lang="it-IT" sz="1400" dirty="0" smtClean="0"/>
              <a:t> for </a:t>
            </a:r>
            <a:r>
              <a:rPr lang="it-IT" sz="1400" dirty="0" err="1" smtClean="0"/>
              <a:t>Septoria</a:t>
            </a:r>
            <a:r>
              <a:rPr lang="it-IT" sz="1400" dirty="0" smtClean="0"/>
              <a:t> </a:t>
            </a:r>
            <a:r>
              <a:rPr lang="it-IT" sz="1400" dirty="0" err="1" smtClean="0"/>
              <a:t>disese</a:t>
            </a:r>
            <a:r>
              <a:rPr lang="it-IT" sz="1400" dirty="0" smtClean="0"/>
              <a:t> </a:t>
            </a:r>
            <a:r>
              <a:rPr lang="it-IT" sz="1400" dirty="0" err="1" smtClean="0"/>
              <a:t>severity</a:t>
            </a:r>
            <a:r>
              <a:rPr lang="it-IT" sz="1400" dirty="0" smtClean="0"/>
              <a:t> </a:t>
            </a:r>
            <a:r>
              <a:rPr lang="it-IT" sz="1400" dirty="0" err="1" smtClean="0"/>
              <a:t>at</a:t>
            </a:r>
            <a:r>
              <a:rPr lang="it-IT" sz="1400" dirty="0" smtClean="0"/>
              <a:t> </a:t>
            </a:r>
            <a:r>
              <a:rPr lang="it-IT" sz="1400" dirty="0" err="1" smtClean="0"/>
              <a:t>heading</a:t>
            </a:r>
            <a:r>
              <a:rPr lang="it-IT" sz="1400" dirty="0" smtClean="0"/>
              <a:t> (SDSH), </a:t>
            </a:r>
            <a:r>
              <a:rPr lang="it-IT" sz="1400" dirty="0" err="1" smtClean="0"/>
              <a:t>at</a:t>
            </a:r>
            <a:r>
              <a:rPr lang="it-IT" sz="1400" dirty="0" smtClean="0"/>
              <a:t> </a:t>
            </a:r>
            <a:r>
              <a:rPr lang="it-IT" sz="1400" dirty="0" err="1" smtClean="0"/>
              <a:t>maturity</a:t>
            </a:r>
            <a:r>
              <a:rPr lang="it-IT" sz="1400" dirty="0" smtClean="0"/>
              <a:t> (SDSM), and for </a:t>
            </a:r>
            <a:r>
              <a:rPr lang="it-IT" sz="1400" dirty="0" err="1" smtClean="0"/>
              <a:t>Septoria</a:t>
            </a:r>
            <a:r>
              <a:rPr lang="it-IT" sz="1400" dirty="0" smtClean="0"/>
              <a:t> progress </a:t>
            </a:r>
            <a:r>
              <a:rPr lang="it-IT" sz="1400" dirty="0" err="1" smtClean="0"/>
              <a:t>coefficient</a:t>
            </a:r>
            <a:r>
              <a:rPr lang="it-IT" sz="1400" dirty="0" smtClean="0"/>
              <a:t> (SPC). On the y-</a:t>
            </a:r>
            <a:r>
              <a:rPr lang="it-IT" sz="1400" dirty="0" err="1" smtClean="0"/>
              <a:t>axis</a:t>
            </a:r>
            <a:r>
              <a:rPr lang="it-IT" sz="1400" dirty="0" smtClean="0"/>
              <a:t>, the </a:t>
            </a:r>
            <a:r>
              <a:rPr lang="it-IT" sz="1400" dirty="0" err="1" smtClean="0"/>
              <a:t>phenotypic</a:t>
            </a:r>
            <a:r>
              <a:rPr lang="it-IT" sz="1400" dirty="0" smtClean="0"/>
              <a:t> </a:t>
            </a:r>
            <a:r>
              <a:rPr lang="it-IT" sz="1400" dirty="0" err="1" smtClean="0"/>
              <a:t>values</a:t>
            </a:r>
            <a:r>
              <a:rPr lang="it-IT" sz="1400" dirty="0" smtClean="0"/>
              <a:t> in 2012 and 2013 (x-</a:t>
            </a:r>
            <a:r>
              <a:rPr lang="it-IT" sz="1400" dirty="0" err="1" smtClean="0"/>
              <a:t>axis</a:t>
            </a:r>
            <a:r>
              <a:rPr lang="it-IT" sz="1400" dirty="0" smtClean="0"/>
              <a:t>), </a:t>
            </a:r>
            <a:r>
              <a:rPr lang="it-IT" sz="1400" dirty="0" err="1" smtClean="0"/>
              <a:t>each</a:t>
            </a:r>
            <a:r>
              <a:rPr lang="it-IT" sz="1400" dirty="0" smtClean="0"/>
              <a:t> </a:t>
            </a:r>
            <a:r>
              <a:rPr lang="it-IT" sz="1400" dirty="0" err="1" smtClean="0"/>
              <a:t>variety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represented</a:t>
            </a:r>
            <a:r>
              <a:rPr lang="it-IT" sz="1400" dirty="0" smtClean="0"/>
              <a:t> by a dot. </a:t>
            </a:r>
            <a:r>
              <a:rPr lang="it-IT" sz="1400" dirty="0" err="1" smtClean="0"/>
              <a:t>Phenotypic</a:t>
            </a:r>
            <a:r>
              <a:rPr lang="it-IT" sz="1400" dirty="0" smtClean="0"/>
              <a:t> </a:t>
            </a:r>
            <a:r>
              <a:rPr lang="it-IT" sz="1400" dirty="0" err="1" smtClean="0"/>
              <a:t>values</a:t>
            </a:r>
            <a:r>
              <a:rPr lang="it-IT" sz="1400" dirty="0" smtClean="0"/>
              <a:t> </a:t>
            </a:r>
            <a:r>
              <a:rPr lang="it-IT" sz="1400" dirty="0" err="1" smtClean="0"/>
              <a:t>measured</a:t>
            </a:r>
            <a:r>
              <a:rPr lang="it-IT" sz="1400" dirty="0" smtClean="0"/>
              <a:t> on the </a:t>
            </a:r>
            <a:r>
              <a:rPr lang="it-IT" sz="1400" dirty="0" err="1" smtClean="0"/>
              <a:t>same</a:t>
            </a:r>
            <a:r>
              <a:rPr lang="it-IT" sz="1400" dirty="0" smtClean="0"/>
              <a:t> </a:t>
            </a:r>
            <a:r>
              <a:rPr lang="it-IT" sz="1400" dirty="0" err="1" smtClean="0"/>
              <a:t>variety</a:t>
            </a:r>
            <a:r>
              <a:rPr lang="it-IT" sz="1400" dirty="0" smtClean="0"/>
              <a:t> </a:t>
            </a:r>
            <a:r>
              <a:rPr lang="it-IT" sz="1400" dirty="0" err="1" smtClean="0"/>
              <a:t>across</a:t>
            </a:r>
            <a:r>
              <a:rPr lang="it-IT" sz="1400" dirty="0" smtClean="0"/>
              <a:t> </a:t>
            </a:r>
            <a:r>
              <a:rPr lang="it-IT" sz="1400" dirty="0" err="1" smtClean="0"/>
              <a:t>years</a:t>
            </a:r>
            <a:r>
              <a:rPr lang="it-IT" sz="1400" dirty="0" smtClean="0"/>
              <a:t> are </a:t>
            </a:r>
            <a:r>
              <a:rPr lang="it-IT" sz="1400" dirty="0" err="1" smtClean="0"/>
              <a:t>connected</a:t>
            </a:r>
            <a:r>
              <a:rPr lang="it-IT" sz="1400" dirty="0" smtClean="0"/>
              <a:t> with a line, and </a:t>
            </a:r>
            <a:r>
              <a:rPr lang="it-IT" sz="1400" dirty="0" err="1" smtClean="0"/>
              <a:t>colored</a:t>
            </a:r>
            <a:r>
              <a:rPr lang="it-IT" sz="1400" dirty="0" smtClean="0"/>
              <a:t> in </a:t>
            </a:r>
            <a:r>
              <a:rPr lang="it-IT" sz="1400" dirty="0" err="1" smtClean="0"/>
              <a:t>gray</a:t>
            </a:r>
            <a:r>
              <a:rPr lang="it-IT" sz="1400" dirty="0" smtClean="0"/>
              <a:t> </a:t>
            </a:r>
            <a:r>
              <a:rPr lang="it-IT" sz="1400" dirty="0" err="1" smtClean="0"/>
              <a:t>when</a:t>
            </a:r>
            <a:r>
              <a:rPr lang="it-IT" sz="1400" dirty="0" smtClean="0"/>
              <a:t> </a:t>
            </a:r>
            <a:r>
              <a:rPr lang="it-IT" sz="1400" dirty="0" err="1" smtClean="0"/>
              <a:t>decreasing</a:t>
            </a:r>
            <a:r>
              <a:rPr lang="it-IT" sz="1400" dirty="0" smtClean="0"/>
              <a:t>, in </a:t>
            </a:r>
            <a:r>
              <a:rPr lang="it-IT" sz="1400" dirty="0" err="1" smtClean="0"/>
              <a:t>red</a:t>
            </a:r>
            <a:r>
              <a:rPr lang="it-IT" sz="1400" dirty="0" smtClean="0"/>
              <a:t> </a:t>
            </a:r>
            <a:r>
              <a:rPr lang="it-IT" sz="1400" dirty="0" err="1" smtClean="0"/>
              <a:t>when</a:t>
            </a:r>
            <a:r>
              <a:rPr lang="it-IT" sz="1400" dirty="0" smtClean="0"/>
              <a:t> </a:t>
            </a:r>
            <a:r>
              <a:rPr lang="it-IT" sz="1400" dirty="0" err="1" smtClean="0"/>
              <a:t>increasing</a:t>
            </a:r>
            <a:r>
              <a:rPr lang="it-IT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6356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337" y="25563"/>
            <a:ext cx="5626666" cy="560812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0244" y="5747325"/>
            <a:ext cx="8790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2</a:t>
            </a:r>
            <a:r>
              <a:rPr lang="it-IT" sz="1200" dirty="0" smtClean="0"/>
              <a:t>. Quantile-quantile plots for the GWA model </a:t>
            </a:r>
            <a:r>
              <a:rPr lang="en-US" sz="1200" dirty="0" smtClean="0"/>
              <a:t>chosen</a:t>
            </a:r>
            <a:r>
              <a:rPr lang="it-IT" sz="1200" dirty="0" smtClean="0"/>
              <a:t> for </a:t>
            </a:r>
            <a:r>
              <a:rPr lang="it-IT" sz="1200" dirty="0" err="1" smtClean="0"/>
              <a:t>each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traits. GWA </a:t>
            </a:r>
            <a:r>
              <a:rPr lang="it-IT" sz="1200" dirty="0" err="1" smtClean="0"/>
              <a:t>scans</a:t>
            </a:r>
            <a:r>
              <a:rPr lang="it-IT" sz="1200" dirty="0"/>
              <a:t> </a:t>
            </a:r>
            <a:r>
              <a:rPr lang="it-IT" sz="1200" dirty="0" err="1" smtClean="0"/>
              <a:t>yileding</a:t>
            </a:r>
            <a:r>
              <a:rPr lang="it-IT" sz="1200" dirty="0" smtClean="0"/>
              <a:t> </a:t>
            </a:r>
            <a:r>
              <a:rPr lang="it-IT" sz="1200" dirty="0" err="1" smtClean="0"/>
              <a:t>significant</a:t>
            </a:r>
            <a:r>
              <a:rPr lang="it-IT" sz="1200" dirty="0" smtClean="0"/>
              <a:t> marker trait </a:t>
            </a:r>
            <a:r>
              <a:rPr lang="it-IT" sz="1200" dirty="0" err="1" smtClean="0"/>
              <a:t>associations</a:t>
            </a:r>
            <a:r>
              <a:rPr lang="it-IT" sz="1200" dirty="0" smtClean="0"/>
              <a:t> are the sole </a:t>
            </a:r>
            <a:r>
              <a:rPr lang="it-IT" sz="1200" dirty="0" err="1" smtClean="0"/>
              <a:t>reported</a:t>
            </a:r>
            <a:r>
              <a:rPr lang="it-IT" sz="1200" dirty="0" smtClean="0"/>
              <a:t>. In </a:t>
            </a:r>
            <a:r>
              <a:rPr lang="it-IT" sz="1200" dirty="0" err="1" smtClean="0"/>
              <a:t>each</a:t>
            </a:r>
            <a:r>
              <a:rPr lang="it-IT" sz="1200" dirty="0" smtClean="0"/>
              <a:t> </a:t>
            </a:r>
            <a:r>
              <a:rPr lang="it-IT" sz="1200" dirty="0" err="1" smtClean="0"/>
              <a:t>individual</a:t>
            </a:r>
            <a:r>
              <a:rPr lang="it-IT" sz="1200" dirty="0" smtClean="0"/>
              <a:t> plot,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 reports the </a:t>
            </a:r>
            <a:r>
              <a:rPr lang="it-IT" sz="1200" dirty="0" err="1" smtClean="0"/>
              <a:t>expected</a:t>
            </a:r>
            <a:r>
              <a:rPr lang="it-IT" sz="1200" dirty="0" smtClean="0"/>
              <a:t> p </a:t>
            </a:r>
            <a:r>
              <a:rPr lang="it-IT" sz="1200" dirty="0" err="1" smtClean="0"/>
              <a:t>values</a:t>
            </a:r>
            <a:r>
              <a:rPr lang="it-IT" sz="1200" dirty="0" smtClean="0"/>
              <a:t>, </a:t>
            </a:r>
            <a:r>
              <a:rPr lang="it-IT" sz="1200" dirty="0" err="1" smtClean="0"/>
              <a:t>that</a:t>
            </a:r>
            <a:r>
              <a:rPr lang="it-IT" sz="1200" dirty="0" smtClean="0"/>
              <a:t> are </a:t>
            </a:r>
            <a:r>
              <a:rPr lang="it-IT" sz="1200" dirty="0" err="1" smtClean="0"/>
              <a:t>compared</a:t>
            </a:r>
            <a:r>
              <a:rPr lang="it-IT" sz="1200" dirty="0" smtClean="0"/>
              <a:t> with the </a:t>
            </a:r>
            <a:r>
              <a:rPr lang="it-IT" sz="1200" dirty="0" err="1" smtClean="0"/>
              <a:t>observed</a:t>
            </a:r>
            <a:r>
              <a:rPr lang="it-IT" sz="1200" dirty="0" smtClean="0"/>
              <a:t> p </a:t>
            </a:r>
            <a:r>
              <a:rPr lang="it-IT" sz="1200" dirty="0" err="1" smtClean="0"/>
              <a:t>values</a:t>
            </a:r>
            <a:r>
              <a:rPr lang="it-IT" sz="1200" dirty="0" smtClean="0"/>
              <a:t> (y-</a:t>
            </a:r>
            <a:r>
              <a:rPr lang="it-IT" sz="1200" dirty="0" err="1" smtClean="0"/>
              <a:t>axis</a:t>
            </a:r>
            <a:r>
              <a:rPr lang="it-IT" sz="1200" dirty="0" smtClean="0"/>
              <a:t>). Black </a:t>
            </a:r>
            <a:r>
              <a:rPr lang="it-IT" sz="1200" dirty="0" err="1" smtClean="0"/>
              <a:t>dots</a:t>
            </a:r>
            <a:r>
              <a:rPr lang="it-IT" sz="1200" dirty="0" smtClean="0"/>
              <a:t> </a:t>
            </a:r>
            <a:r>
              <a:rPr lang="it-IT" sz="1200" dirty="0" err="1" smtClean="0"/>
              <a:t>represent</a:t>
            </a:r>
            <a:r>
              <a:rPr lang="it-IT" sz="1200" dirty="0" smtClean="0"/>
              <a:t> </a:t>
            </a:r>
            <a:r>
              <a:rPr lang="it-IT" sz="1200" dirty="0" err="1" smtClean="0"/>
              <a:t>individual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,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is</a:t>
            </a:r>
            <a:r>
              <a:rPr lang="it-IT" sz="1200" dirty="0" smtClean="0"/>
              <a:t> the </a:t>
            </a:r>
            <a:r>
              <a:rPr lang="it-IT" sz="1200" dirty="0" err="1" smtClean="0"/>
              <a:t>null</a:t>
            </a:r>
            <a:r>
              <a:rPr lang="it-IT" sz="1200" dirty="0" smtClean="0"/>
              <a:t> model. SDSH,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</a:t>
            </a:r>
            <a:r>
              <a:rPr lang="it-IT" sz="1200" dirty="0" err="1" smtClean="0"/>
              <a:t>severity</a:t>
            </a:r>
            <a:r>
              <a:rPr lang="it-IT" sz="1200" dirty="0" smtClean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</a:t>
            </a:r>
            <a:r>
              <a:rPr lang="it-IT" sz="1200" dirty="0" err="1" smtClean="0"/>
              <a:t>heding</a:t>
            </a:r>
            <a:r>
              <a:rPr lang="it-IT" sz="1200" dirty="0" smtClean="0"/>
              <a:t>; SDSM,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</a:t>
            </a:r>
            <a:r>
              <a:rPr lang="it-IT" sz="1200" dirty="0" err="1"/>
              <a:t>severity</a:t>
            </a:r>
            <a:r>
              <a:rPr lang="it-IT" sz="1200" dirty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</a:t>
            </a:r>
            <a:r>
              <a:rPr lang="it-IT" sz="1200" dirty="0" err="1" smtClean="0"/>
              <a:t>maturity</a:t>
            </a:r>
            <a:r>
              <a:rPr lang="it-IT" sz="1200" dirty="0" smtClean="0"/>
              <a:t>; SPC,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progress </a:t>
            </a:r>
            <a:r>
              <a:rPr lang="it-IT" sz="1200" dirty="0" err="1" smtClean="0"/>
              <a:t>coefficient</a:t>
            </a:r>
            <a:r>
              <a:rPr lang="it-IT" sz="1200" dirty="0" smtClean="0"/>
              <a:t>. The </a:t>
            </a:r>
            <a:r>
              <a:rPr lang="it-IT" sz="1200" dirty="0" err="1" smtClean="0"/>
              <a:t>phenotypic</a:t>
            </a:r>
            <a:r>
              <a:rPr lang="it-IT" sz="1200" dirty="0" smtClean="0"/>
              <a:t> </a:t>
            </a:r>
            <a:r>
              <a:rPr lang="it-IT" sz="1200" dirty="0" err="1" smtClean="0"/>
              <a:t>years</a:t>
            </a:r>
            <a:r>
              <a:rPr lang="it-IT" sz="1200" dirty="0" smtClean="0"/>
              <a:t> 2012, 2013 and the </a:t>
            </a:r>
            <a:r>
              <a:rPr lang="it-IT" sz="1200" dirty="0" err="1" smtClean="0"/>
              <a:t>combined</a:t>
            </a:r>
            <a:r>
              <a:rPr lang="it-IT" sz="1200" dirty="0" smtClean="0"/>
              <a:t> data are </a:t>
            </a:r>
            <a:r>
              <a:rPr lang="it-IT" sz="1200" dirty="0" err="1" smtClean="0"/>
              <a:t>indicated</a:t>
            </a:r>
            <a:r>
              <a:rPr lang="it-IT" sz="1200" dirty="0" smtClean="0"/>
              <a:t> with 12, 13, and </a:t>
            </a:r>
            <a:r>
              <a:rPr lang="it-IT" sz="1200" dirty="0" err="1" smtClean="0"/>
              <a:t>All</a:t>
            </a:r>
            <a:r>
              <a:rPr lang="it-IT" sz="1200" dirty="0" smtClean="0"/>
              <a:t>, </a:t>
            </a:r>
            <a:r>
              <a:rPr lang="it-IT" sz="1200" dirty="0" err="1" smtClean="0"/>
              <a:t>respectively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3666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41" y="196214"/>
            <a:ext cx="6675664" cy="6481854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478267" y="3724525"/>
            <a:ext cx="350897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3</a:t>
            </a:r>
            <a:r>
              <a:rPr lang="it-IT" sz="1200" dirty="0" smtClean="0"/>
              <a:t>. Quantile-quantile plots for the GWA model </a:t>
            </a:r>
            <a:r>
              <a:rPr lang="en-US" sz="1200" dirty="0" smtClean="0"/>
              <a:t>chosen</a:t>
            </a:r>
            <a:r>
              <a:rPr lang="it-IT" sz="1200" dirty="0" smtClean="0"/>
              <a:t> for </a:t>
            </a:r>
            <a:r>
              <a:rPr lang="it-IT" sz="1200" dirty="0" err="1" smtClean="0"/>
              <a:t>each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agronomic</a:t>
            </a:r>
            <a:r>
              <a:rPr lang="it-IT" sz="1200" dirty="0" smtClean="0"/>
              <a:t> traits. GWA </a:t>
            </a:r>
            <a:r>
              <a:rPr lang="it-IT" sz="1200" dirty="0" err="1" smtClean="0"/>
              <a:t>scans</a:t>
            </a:r>
            <a:r>
              <a:rPr lang="it-IT" sz="1200" dirty="0"/>
              <a:t> </a:t>
            </a:r>
            <a:r>
              <a:rPr lang="it-IT" sz="1200" dirty="0" err="1" smtClean="0"/>
              <a:t>yileding</a:t>
            </a:r>
            <a:r>
              <a:rPr lang="it-IT" sz="1200" dirty="0" smtClean="0"/>
              <a:t> </a:t>
            </a:r>
            <a:r>
              <a:rPr lang="it-IT" sz="1200" dirty="0" err="1" smtClean="0"/>
              <a:t>significant</a:t>
            </a:r>
            <a:r>
              <a:rPr lang="it-IT" sz="1200" dirty="0" smtClean="0"/>
              <a:t> marker trait </a:t>
            </a:r>
            <a:r>
              <a:rPr lang="it-IT" sz="1200" dirty="0" err="1" smtClean="0"/>
              <a:t>associations</a:t>
            </a:r>
            <a:r>
              <a:rPr lang="it-IT" sz="1200" dirty="0" smtClean="0"/>
              <a:t> are the sole </a:t>
            </a:r>
            <a:r>
              <a:rPr lang="it-IT" sz="1200" dirty="0" err="1" smtClean="0"/>
              <a:t>reported</a:t>
            </a:r>
            <a:r>
              <a:rPr lang="it-IT" sz="1200" dirty="0" smtClean="0"/>
              <a:t>. In </a:t>
            </a:r>
            <a:r>
              <a:rPr lang="it-IT" sz="1200" dirty="0" err="1" smtClean="0"/>
              <a:t>each</a:t>
            </a:r>
            <a:r>
              <a:rPr lang="it-IT" sz="1200" dirty="0" smtClean="0"/>
              <a:t> </a:t>
            </a:r>
            <a:r>
              <a:rPr lang="it-IT" sz="1200" dirty="0" err="1" smtClean="0"/>
              <a:t>individual</a:t>
            </a:r>
            <a:r>
              <a:rPr lang="it-IT" sz="1200" dirty="0" smtClean="0"/>
              <a:t> plot,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 reports the </a:t>
            </a:r>
            <a:r>
              <a:rPr lang="it-IT" sz="1200" dirty="0" err="1" smtClean="0"/>
              <a:t>expected</a:t>
            </a:r>
            <a:r>
              <a:rPr lang="it-IT" sz="1200" dirty="0" smtClean="0"/>
              <a:t> p </a:t>
            </a:r>
            <a:r>
              <a:rPr lang="it-IT" sz="1200" dirty="0" err="1" smtClean="0"/>
              <a:t>values</a:t>
            </a:r>
            <a:r>
              <a:rPr lang="it-IT" sz="1200" dirty="0" smtClean="0"/>
              <a:t>, </a:t>
            </a:r>
            <a:r>
              <a:rPr lang="it-IT" sz="1200" dirty="0" err="1" smtClean="0"/>
              <a:t>that</a:t>
            </a:r>
            <a:r>
              <a:rPr lang="it-IT" sz="1200" dirty="0" smtClean="0"/>
              <a:t> are </a:t>
            </a:r>
            <a:r>
              <a:rPr lang="it-IT" sz="1200" dirty="0" err="1" smtClean="0"/>
              <a:t>compared</a:t>
            </a:r>
            <a:r>
              <a:rPr lang="it-IT" sz="1200" dirty="0" smtClean="0"/>
              <a:t> with the </a:t>
            </a:r>
            <a:r>
              <a:rPr lang="it-IT" sz="1200" dirty="0" err="1" smtClean="0"/>
              <a:t>observed</a:t>
            </a:r>
            <a:r>
              <a:rPr lang="it-IT" sz="1200" dirty="0" smtClean="0"/>
              <a:t> p </a:t>
            </a:r>
            <a:r>
              <a:rPr lang="it-IT" sz="1200" dirty="0" err="1" smtClean="0"/>
              <a:t>values</a:t>
            </a:r>
            <a:r>
              <a:rPr lang="it-IT" sz="1200" dirty="0" smtClean="0"/>
              <a:t> (y-</a:t>
            </a:r>
            <a:r>
              <a:rPr lang="it-IT" sz="1200" dirty="0" err="1" smtClean="0"/>
              <a:t>axis</a:t>
            </a:r>
            <a:r>
              <a:rPr lang="it-IT" sz="1200" dirty="0" smtClean="0"/>
              <a:t>). Black </a:t>
            </a:r>
            <a:r>
              <a:rPr lang="it-IT" sz="1200" dirty="0" err="1" smtClean="0"/>
              <a:t>dots</a:t>
            </a:r>
            <a:r>
              <a:rPr lang="it-IT" sz="1200" dirty="0" smtClean="0"/>
              <a:t> </a:t>
            </a:r>
            <a:r>
              <a:rPr lang="it-IT" sz="1200" dirty="0" err="1" smtClean="0"/>
              <a:t>represent</a:t>
            </a:r>
            <a:r>
              <a:rPr lang="it-IT" sz="1200" dirty="0" smtClean="0"/>
              <a:t> </a:t>
            </a:r>
            <a:r>
              <a:rPr lang="it-IT" sz="1200" dirty="0" err="1" smtClean="0"/>
              <a:t>individual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,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is</a:t>
            </a:r>
            <a:r>
              <a:rPr lang="it-IT" sz="1200" dirty="0" smtClean="0"/>
              <a:t> the </a:t>
            </a:r>
            <a:r>
              <a:rPr lang="it-IT" sz="1200" dirty="0" err="1" smtClean="0"/>
              <a:t>null</a:t>
            </a:r>
            <a:r>
              <a:rPr lang="it-IT" sz="1200" dirty="0" smtClean="0"/>
              <a:t> model. DH, </a:t>
            </a:r>
            <a:r>
              <a:rPr lang="it-IT" sz="1200" dirty="0" err="1" smtClean="0"/>
              <a:t>days</a:t>
            </a:r>
            <a:r>
              <a:rPr lang="it-IT" sz="1200" dirty="0" smtClean="0"/>
              <a:t> to </a:t>
            </a:r>
            <a:r>
              <a:rPr lang="it-IT" sz="1200" dirty="0" err="1" smtClean="0"/>
              <a:t>heading</a:t>
            </a:r>
            <a:r>
              <a:rPr lang="it-IT" sz="1200" dirty="0" smtClean="0"/>
              <a:t>; DM, </a:t>
            </a:r>
            <a:r>
              <a:rPr lang="it-IT" sz="1200" dirty="0" err="1" smtClean="0"/>
              <a:t>days</a:t>
            </a:r>
            <a:r>
              <a:rPr lang="it-IT" sz="1200" dirty="0" smtClean="0"/>
              <a:t> to </a:t>
            </a:r>
            <a:r>
              <a:rPr lang="it-IT" sz="1200" dirty="0" err="1" smtClean="0"/>
              <a:t>maturity</a:t>
            </a:r>
            <a:r>
              <a:rPr lang="it-IT" sz="1200" dirty="0" smtClean="0"/>
              <a:t>; NSPS, </a:t>
            </a:r>
            <a:r>
              <a:rPr lang="it-IT" sz="1200" dirty="0" err="1" smtClean="0"/>
              <a:t>number</a:t>
            </a:r>
            <a:r>
              <a:rPr lang="it-IT" sz="1200" dirty="0" smtClean="0"/>
              <a:t> of </a:t>
            </a:r>
            <a:r>
              <a:rPr lang="it-IT" sz="1200" dirty="0" err="1" smtClean="0"/>
              <a:t>seeds</a:t>
            </a:r>
            <a:r>
              <a:rPr lang="it-IT" sz="1200" dirty="0" smtClean="0"/>
              <a:t> per </a:t>
            </a:r>
            <a:r>
              <a:rPr lang="it-IT" sz="1200" dirty="0" err="1" smtClean="0"/>
              <a:t>spike</a:t>
            </a:r>
            <a:r>
              <a:rPr lang="it-IT" sz="1200" dirty="0" smtClean="0"/>
              <a:t>; PH, </a:t>
            </a:r>
            <a:r>
              <a:rPr lang="it-IT" sz="1200" dirty="0" err="1" smtClean="0"/>
              <a:t>plant</a:t>
            </a:r>
            <a:r>
              <a:rPr lang="it-IT" sz="1200" dirty="0" smtClean="0"/>
              <a:t> </a:t>
            </a:r>
            <a:r>
              <a:rPr lang="it-IT" sz="1200" dirty="0" err="1" smtClean="0"/>
              <a:t>height</a:t>
            </a:r>
            <a:r>
              <a:rPr lang="it-IT" sz="1200" dirty="0" smtClean="0"/>
              <a:t>; SL, </a:t>
            </a:r>
            <a:r>
              <a:rPr lang="it-IT" sz="1200" dirty="0" err="1" smtClean="0"/>
              <a:t>spike</a:t>
            </a:r>
            <a:r>
              <a:rPr lang="it-IT" sz="1200" dirty="0" smtClean="0"/>
              <a:t> </a:t>
            </a:r>
            <a:r>
              <a:rPr lang="it-IT" sz="1200" dirty="0" err="1" smtClean="0"/>
              <a:t>length</a:t>
            </a:r>
            <a:r>
              <a:rPr lang="it-IT" sz="1200" dirty="0" smtClean="0"/>
              <a:t>;, </a:t>
            </a:r>
            <a:r>
              <a:rPr lang="it-IT" sz="1200" dirty="0" err="1" smtClean="0"/>
              <a:t>SpikePD</a:t>
            </a:r>
            <a:r>
              <a:rPr lang="it-IT" sz="1200" dirty="0" smtClean="0"/>
              <a:t>, </a:t>
            </a:r>
            <a:r>
              <a:rPr lang="it-IT" sz="1200" dirty="0" err="1" smtClean="0"/>
              <a:t>number</a:t>
            </a:r>
            <a:r>
              <a:rPr lang="it-IT" sz="1200" dirty="0" smtClean="0"/>
              <a:t> of </a:t>
            </a:r>
            <a:r>
              <a:rPr lang="it-IT" sz="1200" dirty="0" err="1" smtClean="0"/>
              <a:t>spikelets</a:t>
            </a:r>
            <a:r>
              <a:rPr lang="it-IT" sz="1200" dirty="0" smtClean="0"/>
              <a:t> per </a:t>
            </a:r>
            <a:r>
              <a:rPr lang="it-IT" sz="1200" dirty="0" err="1" smtClean="0"/>
              <a:t>spike</a:t>
            </a:r>
            <a:r>
              <a:rPr lang="it-IT" sz="1200" dirty="0" smtClean="0"/>
              <a:t>; TGW, </a:t>
            </a:r>
            <a:r>
              <a:rPr lang="it-IT" sz="1200" dirty="0" err="1" smtClean="0"/>
              <a:t>thousand</a:t>
            </a:r>
            <a:r>
              <a:rPr lang="it-IT" sz="1200" dirty="0" smtClean="0"/>
              <a:t> </a:t>
            </a:r>
            <a:r>
              <a:rPr lang="it-IT" sz="1200" dirty="0" err="1" smtClean="0"/>
              <a:t>grain</a:t>
            </a:r>
            <a:r>
              <a:rPr lang="it-IT" sz="1200" dirty="0" smtClean="0"/>
              <a:t> </a:t>
            </a:r>
            <a:r>
              <a:rPr lang="it-IT" sz="1200" dirty="0" err="1" smtClean="0"/>
              <a:t>weight</a:t>
            </a:r>
            <a:r>
              <a:rPr lang="it-IT" sz="1200" dirty="0" smtClean="0"/>
              <a:t>. </a:t>
            </a:r>
            <a:r>
              <a:rPr lang="it-IT" sz="1200" dirty="0" err="1" smtClean="0"/>
              <a:t>All</a:t>
            </a:r>
            <a:r>
              <a:rPr lang="it-IT" sz="1200" dirty="0" smtClean="0"/>
              <a:t> </a:t>
            </a:r>
            <a:r>
              <a:rPr lang="it-IT" sz="1200" dirty="0" err="1" smtClean="0"/>
              <a:t>phenotypic</a:t>
            </a:r>
            <a:r>
              <a:rPr lang="it-IT" sz="1200" dirty="0" smtClean="0"/>
              <a:t> </a:t>
            </a:r>
            <a:r>
              <a:rPr lang="it-IT" sz="1200" dirty="0" err="1" smtClean="0"/>
              <a:t>values</a:t>
            </a:r>
            <a:r>
              <a:rPr lang="it-IT" sz="1200" dirty="0" smtClean="0"/>
              <a:t> are </a:t>
            </a:r>
            <a:r>
              <a:rPr lang="it-IT" sz="1200" dirty="0" err="1" smtClean="0"/>
              <a:t>combined</a:t>
            </a:r>
            <a:r>
              <a:rPr lang="it-IT" sz="1200" dirty="0" smtClean="0"/>
              <a:t> (_</a:t>
            </a:r>
            <a:r>
              <a:rPr lang="it-IT" sz="1200" dirty="0" err="1" smtClean="0"/>
              <a:t>Com</a:t>
            </a:r>
            <a:r>
              <a:rPr lang="it-IT" sz="1200" dirty="0" smtClean="0"/>
              <a:t>) </a:t>
            </a:r>
            <a:r>
              <a:rPr lang="it-IT" sz="1200" dirty="0" err="1" smtClean="0"/>
              <a:t>across</a:t>
            </a:r>
            <a:r>
              <a:rPr lang="it-IT" sz="1200" dirty="0" smtClean="0"/>
              <a:t> the </a:t>
            </a:r>
            <a:r>
              <a:rPr lang="it-IT" sz="1200" dirty="0" err="1" smtClean="0"/>
              <a:t>two</a:t>
            </a:r>
            <a:r>
              <a:rPr lang="it-IT" sz="1200" dirty="0" smtClean="0"/>
              <a:t> </a:t>
            </a:r>
            <a:r>
              <a:rPr lang="it-IT" sz="1200" dirty="0" err="1" smtClean="0"/>
              <a:t>years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1871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598" y="102598"/>
            <a:ext cx="6019800" cy="558165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72072" y="5684248"/>
            <a:ext cx="8790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 smtClean="0"/>
              <a:t>Supplementary</a:t>
            </a:r>
            <a:r>
              <a:rPr lang="it-IT" sz="1400" b="1" dirty="0" smtClean="0"/>
              <a:t> Figure 4</a:t>
            </a:r>
            <a:r>
              <a:rPr lang="it-IT" sz="1400" dirty="0" smtClean="0"/>
              <a:t>. LD </a:t>
            </a:r>
            <a:r>
              <a:rPr lang="it-IT" sz="1400" dirty="0" err="1" smtClean="0"/>
              <a:t>measure</a:t>
            </a:r>
            <a:r>
              <a:rPr lang="it-IT" sz="1400" dirty="0" smtClean="0"/>
              <a:t> </a:t>
            </a:r>
            <a:r>
              <a:rPr lang="it-IT" sz="1400" dirty="0" err="1" smtClean="0"/>
              <a:t>as</a:t>
            </a:r>
            <a:r>
              <a:rPr lang="it-IT" sz="1400" dirty="0" smtClean="0"/>
              <a:t> a </a:t>
            </a:r>
            <a:r>
              <a:rPr lang="it-IT" sz="1400" dirty="0" err="1" smtClean="0"/>
              <a:t>function</a:t>
            </a:r>
            <a:r>
              <a:rPr lang="it-IT" sz="1400" dirty="0" smtClean="0"/>
              <a:t> of the </a:t>
            </a:r>
            <a:r>
              <a:rPr lang="it-IT" sz="1400" dirty="0" err="1" smtClean="0"/>
              <a:t>genetic</a:t>
            </a:r>
            <a:r>
              <a:rPr lang="it-IT" sz="1400" dirty="0" smtClean="0"/>
              <a:t> </a:t>
            </a:r>
            <a:r>
              <a:rPr lang="it-IT" sz="1400" dirty="0" err="1" smtClean="0"/>
              <a:t>distance</a:t>
            </a:r>
            <a:r>
              <a:rPr lang="it-IT" sz="1400" dirty="0" smtClean="0"/>
              <a:t> </a:t>
            </a:r>
            <a:r>
              <a:rPr lang="it-IT" sz="1400" dirty="0" err="1" smtClean="0"/>
              <a:t>calculated</a:t>
            </a:r>
            <a:r>
              <a:rPr lang="it-IT" sz="1400" dirty="0" smtClean="0"/>
              <a:t> on </a:t>
            </a:r>
            <a:r>
              <a:rPr lang="it-IT" sz="1400" dirty="0" err="1" smtClean="0"/>
              <a:t>each</a:t>
            </a:r>
            <a:r>
              <a:rPr lang="it-IT" sz="1400" dirty="0" smtClean="0"/>
              <a:t> </a:t>
            </a:r>
            <a:r>
              <a:rPr lang="it-IT" sz="1400" dirty="0" err="1" smtClean="0"/>
              <a:t>chromosome</a:t>
            </a:r>
            <a:r>
              <a:rPr lang="it-IT" sz="1400" dirty="0" smtClean="0"/>
              <a:t> (</a:t>
            </a:r>
            <a:r>
              <a:rPr lang="it-IT" sz="1400" dirty="0" err="1" smtClean="0"/>
              <a:t>Chr</a:t>
            </a:r>
            <a:r>
              <a:rPr lang="it-IT" sz="1400" dirty="0" smtClean="0"/>
              <a:t>; colors </a:t>
            </a:r>
            <a:r>
              <a:rPr lang="it-IT" sz="1400" dirty="0" err="1" smtClean="0"/>
              <a:t>according</a:t>
            </a:r>
            <a:r>
              <a:rPr lang="it-IT" sz="1400" dirty="0" smtClean="0"/>
              <a:t> to </a:t>
            </a:r>
            <a:r>
              <a:rPr lang="it-IT" sz="1400" dirty="0" err="1" smtClean="0"/>
              <a:t>legend</a:t>
            </a:r>
            <a:r>
              <a:rPr lang="it-IT" sz="1400" dirty="0" smtClean="0"/>
              <a:t>). </a:t>
            </a:r>
            <a:r>
              <a:rPr lang="it-IT" sz="1400" dirty="0" err="1" smtClean="0"/>
              <a:t>Each</a:t>
            </a:r>
            <a:r>
              <a:rPr lang="it-IT" sz="1400" dirty="0" smtClean="0"/>
              <a:t> line </a:t>
            </a:r>
            <a:r>
              <a:rPr lang="it-IT" sz="1400" dirty="0" err="1" smtClean="0"/>
              <a:t>represents</a:t>
            </a:r>
            <a:r>
              <a:rPr lang="it-IT" sz="1400" dirty="0" smtClean="0"/>
              <a:t> the </a:t>
            </a:r>
            <a:r>
              <a:rPr lang="it-IT" sz="1400" dirty="0" err="1" smtClean="0"/>
              <a:t>mean</a:t>
            </a:r>
            <a:r>
              <a:rPr lang="it-IT" sz="1400" dirty="0" smtClean="0"/>
              <a:t> </a:t>
            </a:r>
            <a:r>
              <a:rPr lang="it-IT" sz="1400" i="1" dirty="0" smtClean="0"/>
              <a:t>r</a:t>
            </a:r>
            <a:r>
              <a:rPr lang="it-IT" sz="1400" i="1" baseline="30000" dirty="0" smtClean="0"/>
              <a:t>2</a:t>
            </a:r>
            <a:r>
              <a:rPr lang="it-IT" sz="1400" dirty="0"/>
              <a:t> </a:t>
            </a:r>
            <a:r>
              <a:rPr lang="it-IT" sz="1400" dirty="0" err="1" smtClean="0"/>
              <a:t>value</a:t>
            </a:r>
            <a:r>
              <a:rPr lang="it-IT" sz="1400" dirty="0" smtClean="0"/>
              <a:t> </a:t>
            </a:r>
            <a:r>
              <a:rPr lang="it-IT" sz="1400" dirty="0" err="1" smtClean="0"/>
              <a:t>derived</a:t>
            </a:r>
            <a:r>
              <a:rPr lang="it-IT" sz="1400" dirty="0" smtClean="0"/>
              <a:t> from </a:t>
            </a:r>
            <a:r>
              <a:rPr lang="it-IT" sz="1400" dirty="0" err="1" smtClean="0"/>
              <a:t>sliding</a:t>
            </a:r>
            <a:r>
              <a:rPr lang="it-IT" sz="1400" dirty="0" smtClean="0"/>
              <a:t> </a:t>
            </a:r>
            <a:r>
              <a:rPr lang="it-IT" sz="1400" dirty="0" err="1" smtClean="0"/>
              <a:t>windows</a:t>
            </a:r>
            <a:r>
              <a:rPr lang="it-IT" sz="1400" dirty="0" smtClean="0"/>
              <a:t> on </a:t>
            </a:r>
            <a:r>
              <a:rPr lang="it-IT" sz="1400" dirty="0" err="1" smtClean="0"/>
              <a:t>pairwise</a:t>
            </a:r>
            <a:r>
              <a:rPr lang="it-IT" sz="1400" dirty="0" smtClean="0"/>
              <a:t> LD </a:t>
            </a:r>
            <a:r>
              <a:rPr lang="it-IT" sz="1400" dirty="0" err="1" smtClean="0"/>
              <a:t>measures</a:t>
            </a:r>
            <a:r>
              <a:rPr lang="it-IT" sz="1400" dirty="0" smtClean="0"/>
              <a:t> of </a:t>
            </a:r>
            <a:r>
              <a:rPr lang="it-IT" sz="1400" dirty="0" err="1" smtClean="0"/>
              <a:t>markers</a:t>
            </a:r>
            <a:r>
              <a:rPr lang="it-IT" sz="1400" dirty="0" smtClean="0"/>
              <a:t> </a:t>
            </a:r>
            <a:r>
              <a:rPr lang="it-IT" sz="1400" dirty="0" err="1" smtClean="0"/>
              <a:t>located</a:t>
            </a:r>
            <a:r>
              <a:rPr lang="it-IT" sz="1400" dirty="0" smtClean="0"/>
              <a:t> </a:t>
            </a:r>
            <a:r>
              <a:rPr lang="it-IT" sz="1400" dirty="0" err="1" smtClean="0"/>
              <a:t>within</a:t>
            </a:r>
            <a:r>
              <a:rPr lang="it-IT" sz="1400" dirty="0" smtClean="0"/>
              <a:t> 0 to 50 </a:t>
            </a:r>
            <a:r>
              <a:rPr lang="it-IT" sz="1400" dirty="0" err="1" smtClean="0"/>
              <a:t>cM</a:t>
            </a:r>
            <a:r>
              <a:rPr lang="it-IT" sz="1400" dirty="0" smtClean="0"/>
              <a:t>. The </a:t>
            </a:r>
            <a:r>
              <a:rPr lang="it-IT" sz="1400" dirty="0" err="1" smtClean="0"/>
              <a:t>gray</a:t>
            </a:r>
            <a:r>
              <a:rPr lang="it-IT" sz="1400" dirty="0" smtClean="0"/>
              <a:t> </a:t>
            </a:r>
            <a:r>
              <a:rPr lang="it-IT" sz="1400" dirty="0" err="1" smtClean="0"/>
              <a:t>dotted</a:t>
            </a:r>
            <a:r>
              <a:rPr lang="it-IT" sz="1400" dirty="0" smtClean="0"/>
              <a:t> line </a:t>
            </a:r>
            <a:r>
              <a:rPr lang="it-IT" sz="1400" dirty="0" err="1" smtClean="0"/>
              <a:t>represents</a:t>
            </a:r>
            <a:r>
              <a:rPr lang="it-IT" sz="1400" dirty="0" smtClean="0"/>
              <a:t> the </a:t>
            </a:r>
            <a:r>
              <a:rPr lang="it-IT" sz="1400" dirty="0" err="1" smtClean="0"/>
              <a:t>arbitrary</a:t>
            </a:r>
            <a:r>
              <a:rPr lang="it-IT" sz="1400" dirty="0" smtClean="0"/>
              <a:t> </a:t>
            </a:r>
            <a:r>
              <a:rPr lang="it-IT" sz="1400" dirty="0" err="1" smtClean="0"/>
              <a:t>threshold</a:t>
            </a:r>
            <a:r>
              <a:rPr lang="it-IT" sz="1400" dirty="0" smtClean="0"/>
              <a:t> for no LD </a:t>
            </a:r>
            <a:r>
              <a:rPr lang="it-IT" sz="1400" dirty="0" err="1" smtClean="0"/>
              <a:t>used</a:t>
            </a:r>
            <a:r>
              <a:rPr lang="it-IT" sz="1400" dirty="0" smtClean="0"/>
              <a:t> (</a:t>
            </a:r>
            <a:r>
              <a:rPr lang="it-IT" sz="1400" i="1" dirty="0"/>
              <a:t>r</a:t>
            </a:r>
            <a:r>
              <a:rPr lang="it-IT" sz="1400" i="1" baseline="30000" dirty="0"/>
              <a:t>2 </a:t>
            </a:r>
            <a:r>
              <a:rPr lang="it-IT" sz="1400" dirty="0" smtClean="0"/>
              <a:t>=0,2) </a:t>
            </a:r>
            <a:endParaRPr lang="en-US" sz="1400" i="1" baseline="30000" dirty="0"/>
          </a:p>
        </p:txBody>
      </p:sp>
    </p:spTree>
    <p:extLst>
      <p:ext uri="{BB962C8B-B14F-4D97-AF65-F5344CB8AC3E}">
        <p14:creationId xmlns:p14="http://schemas.microsoft.com/office/powerpoint/2010/main" val="3121092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184" y="0"/>
            <a:ext cx="5410200" cy="5657850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97244" y="5810825"/>
            <a:ext cx="8790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5</a:t>
            </a:r>
            <a:r>
              <a:rPr lang="it-IT" sz="1200" dirty="0" smtClean="0"/>
              <a:t>. Manhattan plots for the GWA </a:t>
            </a:r>
            <a:r>
              <a:rPr lang="it-IT" sz="1200" dirty="0" err="1" smtClean="0"/>
              <a:t>scan</a:t>
            </a:r>
            <a:r>
              <a:rPr lang="it-IT" sz="1200" dirty="0" smtClean="0"/>
              <a:t> on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traits </a:t>
            </a:r>
            <a:r>
              <a:rPr lang="it-IT" sz="1200" dirty="0" err="1" smtClean="0"/>
              <a:t>combined</a:t>
            </a:r>
            <a:r>
              <a:rPr lang="it-IT" sz="1200" dirty="0" smtClean="0"/>
              <a:t> </a:t>
            </a:r>
            <a:r>
              <a:rPr lang="it-IT" sz="1200" dirty="0" err="1" smtClean="0"/>
              <a:t>across</a:t>
            </a:r>
            <a:r>
              <a:rPr lang="it-IT" sz="1200" dirty="0" smtClean="0"/>
              <a:t> the </a:t>
            </a:r>
            <a:r>
              <a:rPr lang="it-IT" sz="1200" dirty="0" err="1" smtClean="0"/>
              <a:t>two</a:t>
            </a:r>
            <a:r>
              <a:rPr lang="it-IT" sz="1200" dirty="0" smtClean="0"/>
              <a:t> </a:t>
            </a:r>
            <a:r>
              <a:rPr lang="it-IT" sz="1200" dirty="0" err="1" smtClean="0"/>
              <a:t>years</a:t>
            </a:r>
            <a:r>
              <a:rPr lang="it-IT" sz="1200" dirty="0" smtClean="0"/>
              <a:t>. On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, the </a:t>
            </a:r>
            <a:r>
              <a:rPr lang="it-IT" sz="1200" dirty="0" err="1" smtClean="0"/>
              <a:t>genetic</a:t>
            </a:r>
            <a:r>
              <a:rPr lang="it-IT" sz="1200" dirty="0" smtClean="0"/>
              <a:t> position of </a:t>
            </a:r>
            <a:r>
              <a:rPr lang="it-IT" sz="1200" dirty="0" err="1" smtClean="0"/>
              <a:t>markers</a:t>
            </a:r>
            <a:r>
              <a:rPr lang="it-IT" sz="1200" dirty="0" smtClean="0"/>
              <a:t>, with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</a:t>
            </a:r>
            <a:r>
              <a:rPr lang="it-IT" sz="1200" dirty="0" err="1" smtClean="0"/>
              <a:t>chromosomes</a:t>
            </a:r>
            <a:r>
              <a:rPr lang="it-IT" sz="1200" dirty="0" smtClean="0"/>
              <a:t> </a:t>
            </a:r>
            <a:r>
              <a:rPr lang="it-IT" sz="1200" dirty="0" err="1" smtClean="0"/>
              <a:t>colored</a:t>
            </a:r>
            <a:r>
              <a:rPr lang="it-IT" sz="1200" dirty="0" smtClean="0"/>
              <a:t> in </a:t>
            </a:r>
            <a:r>
              <a:rPr lang="it-IT" sz="1200" dirty="0" err="1" smtClean="0"/>
              <a:t>alternating</a:t>
            </a:r>
            <a:r>
              <a:rPr lang="it-IT" sz="1200" dirty="0" smtClean="0"/>
              <a:t> colors. On the y-</a:t>
            </a:r>
            <a:r>
              <a:rPr lang="it-IT" sz="1200" dirty="0" err="1" smtClean="0"/>
              <a:t>axis</a:t>
            </a:r>
            <a:r>
              <a:rPr lang="it-IT" sz="1200" dirty="0" smtClean="0"/>
              <a:t>, </a:t>
            </a:r>
            <a:r>
              <a:rPr lang="it-IT" sz="1200" dirty="0" err="1" smtClean="0"/>
              <a:t>significance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association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 in the negative Log of the p </a:t>
            </a:r>
            <a:r>
              <a:rPr lang="it-IT" sz="1200" dirty="0" err="1" smtClean="0"/>
              <a:t>value</a:t>
            </a:r>
            <a:r>
              <a:rPr lang="it-IT" sz="1200" dirty="0" smtClean="0"/>
              <a:t>.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represents</a:t>
            </a:r>
            <a:r>
              <a:rPr lang="it-IT" sz="1200" dirty="0" smtClean="0"/>
              <a:t> the </a:t>
            </a:r>
            <a:r>
              <a:rPr lang="it-IT" sz="1200" dirty="0" err="1" smtClean="0"/>
              <a:t>Bonferroni</a:t>
            </a:r>
            <a:r>
              <a:rPr lang="it-IT" sz="1200" dirty="0" smtClean="0"/>
              <a:t> </a:t>
            </a:r>
            <a:r>
              <a:rPr lang="it-IT" sz="1200" dirty="0" err="1" smtClean="0"/>
              <a:t>threshold</a:t>
            </a:r>
            <a:r>
              <a:rPr lang="it-IT" sz="1200" dirty="0" smtClean="0"/>
              <a:t> </a:t>
            </a:r>
            <a:r>
              <a:rPr lang="it-IT" sz="1200" dirty="0" err="1" smtClean="0"/>
              <a:t>employed</a:t>
            </a:r>
            <a:r>
              <a:rPr lang="it-IT" sz="1200" dirty="0" smtClean="0"/>
              <a:t> in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study</a:t>
            </a:r>
            <a:r>
              <a:rPr lang="it-IT" sz="1200" dirty="0" smtClean="0"/>
              <a:t>. SDSH,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</a:t>
            </a:r>
            <a:r>
              <a:rPr lang="it-IT" sz="1200" dirty="0" err="1" smtClean="0"/>
              <a:t>severity</a:t>
            </a:r>
            <a:r>
              <a:rPr lang="it-IT" sz="1200" dirty="0" smtClean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</a:t>
            </a:r>
            <a:r>
              <a:rPr lang="it-IT" sz="1200" dirty="0" err="1" smtClean="0"/>
              <a:t>heding</a:t>
            </a:r>
            <a:r>
              <a:rPr lang="it-IT" sz="1200" dirty="0" smtClean="0"/>
              <a:t>; SDSM,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</a:t>
            </a:r>
            <a:r>
              <a:rPr lang="it-IT" sz="1200" dirty="0" err="1"/>
              <a:t>severity</a:t>
            </a:r>
            <a:r>
              <a:rPr lang="it-IT" sz="1200" dirty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</a:t>
            </a:r>
            <a:r>
              <a:rPr lang="it-IT" sz="1200" dirty="0" err="1" smtClean="0"/>
              <a:t>maturity</a:t>
            </a:r>
            <a:r>
              <a:rPr lang="it-IT" sz="1200" dirty="0" smtClean="0"/>
              <a:t>; SPC,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progress </a:t>
            </a:r>
            <a:r>
              <a:rPr lang="it-IT" sz="1200" dirty="0" err="1" smtClean="0"/>
              <a:t>coefficient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28863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99" y="133894"/>
            <a:ext cx="7972425" cy="55626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22644" y="5836225"/>
            <a:ext cx="8790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6</a:t>
            </a:r>
            <a:r>
              <a:rPr lang="it-IT" sz="1200" dirty="0" smtClean="0"/>
              <a:t>. Manhattan plots for the GWA </a:t>
            </a:r>
            <a:r>
              <a:rPr lang="it-IT" sz="1200" dirty="0" err="1" smtClean="0"/>
              <a:t>scan</a:t>
            </a:r>
            <a:r>
              <a:rPr lang="it-IT" sz="1200" dirty="0" smtClean="0"/>
              <a:t> on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traits </a:t>
            </a:r>
            <a:r>
              <a:rPr lang="it-IT" sz="1200" dirty="0" err="1" smtClean="0"/>
              <a:t>measured</a:t>
            </a:r>
            <a:r>
              <a:rPr lang="it-IT" sz="1200" dirty="0" smtClean="0"/>
              <a:t> in 2012. </a:t>
            </a:r>
            <a:r>
              <a:rPr lang="it-IT" sz="1200" dirty="0" err="1" smtClean="0"/>
              <a:t>Only</a:t>
            </a:r>
            <a:r>
              <a:rPr lang="it-IT" sz="1200" dirty="0" smtClean="0"/>
              <a:t> GWA </a:t>
            </a:r>
            <a:r>
              <a:rPr lang="it-IT" sz="1200" dirty="0" err="1" smtClean="0"/>
              <a:t>providing</a:t>
            </a:r>
            <a:r>
              <a:rPr lang="it-IT" sz="1200" dirty="0" smtClean="0"/>
              <a:t> </a:t>
            </a:r>
            <a:r>
              <a:rPr lang="it-IT" sz="1200" dirty="0" err="1" smtClean="0"/>
              <a:t>significant</a:t>
            </a:r>
            <a:r>
              <a:rPr lang="it-IT" sz="1200" dirty="0" smtClean="0"/>
              <a:t> </a:t>
            </a:r>
            <a:r>
              <a:rPr lang="it-IT" sz="1200" dirty="0" err="1" smtClean="0"/>
              <a:t>associations</a:t>
            </a:r>
            <a:r>
              <a:rPr lang="it-IT" sz="1200" dirty="0" smtClean="0"/>
              <a:t> are </a:t>
            </a:r>
            <a:r>
              <a:rPr lang="it-IT" sz="1200" dirty="0" err="1" smtClean="0"/>
              <a:t>shown</a:t>
            </a:r>
            <a:r>
              <a:rPr lang="it-IT" sz="1200" dirty="0" smtClean="0"/>
              <a:t>. On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, the </a:t>
            </a:r>
            <a:r>
              <a:rPr lang="it-IT" sz="1200" dirty="0" err="1" smtClean="0"/>
              <a:t>genetic</a:t>
            </a:r>
            <a:r>
              <a:rPr lang="it-IT" sz="1200" dirty="0" smtClean="0"/>
              <a:t> position of </a:t>
            </a:r>
            <a:r>
              <a:rPr lang="it-IT" sz="1200" dirty="0" err="1" smtClean="0"/>
              <a:t>markers</a:t>
            </a:r>
            <a:r>
              <a:rPr lang="it-IT" sz="1200" dirty="0" smtClean="0"/>
              <a:t>, with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</a:t>
            </a:r>
            <a:r>
              <a:rPr lang="it-IT" sz="1200" dirty="0" err="1" smtClean="0"/>
              <a:t>chromosomes</a:t>
            </a:r>
            <a:r>
              <a:rPr lang="it-IT" sz="1200" dirty="0" smtClean="0"/>
              <a:t> </a:t>
            </a:r>
            <a:r>
              <a:rPr lang="it-IT" sz="1200" dirty="0" err="1" smtClean="0"/>
              <a:t>colored</a:t>
            </a:r>
            <a:r>
              <a:rPr lang="it-IT" sz="1200" dirty="0" smtClean="0"/>
              <a:t> in </a:t>
            </a:r>
            <a:r>
              <a:rPr lang="it-IT" sz="1200" dirty="0" err="1" smtClean="0"/>
              <a:t>alternating</a:t>
            </a:r>
            <a:r>
              <a:rPr lang="it-IT" sz="1200" dirty="0" smtClean="0"/>
              <a:t> colors. On the y-</a:t>
            </a:r>
            <a:r>
              <a:rPr lang="it-IT" sz="1200" dirty="0" err="1" smtClean="0"/>
              <a:t>axis</a:t>
            </a:r>
            <a:r>
              <a:rPr lang="it-IT" sz="1200" dirty="0" smtClean="0"/>
              <a:t>, </a:t>
            </a:r>
            <a:r>
              <a:rPr lang="it-IT" sz="1200" dirty="0" err="1" smtClean="0"/>
              <a:t>significance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association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 in the negative Log of the p </a:t>
            </a:r>
            <a:r>
              <a:rPr lang="it-IT" sz="1200" dirty="0" err="1" smtClean="0"/>
              <a:t>value</a:t>
            </a:r>
            <a:r>
              <a:rPr lang="it-IT" sz="1200" dirty="0" smtClean="0"/>
              <a:t>.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represents</a:t>
            </a:r>
            <a:r>
              <a:rPr lang="it-IT" sz="1200" dirty="0" smtClean="0"/>
              <a:t> the </a:t>
            </a:r>
            <a:r>
              <a:rPr lang="it-IT" sz="1200" dirty="0" err="1" smtClean="0"/>
              <a:t>Bonferroni</a:t>
            </a:r>
            <a:r>
              <a:rPr lang="it-IT" sz="1200" dirty="0" smtClean="0"/>
              <a:t> </a:t>
            </a:r>
            <a:r>
              <a:rPr lang="it-IT" sz="1200" dirty="0" err="1" smtClean="0"/>
              <a:t>threshold</a:t>
            </a:r>
            <a:r>
              <a:rPr lang="it-IT" sz="1200" dirty="0" smtClean="0"/>
              <a:t> </a:t>
            </a:r>
            <a:r>
              <a:rPr lang="it-IT" sz="1200" dirty="0" err="1" smtClean="0"/>
              <a:t>employed</a:t>
            </a:r>
            <a:r>
              <a:rPr lang="it-IT" sz="1200" dirty="0" smtClean="0"/>
              <a:t> in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study</a:t>
            </a:r>
            <a:r>
              <a:rPr lang="it-IT" sz="1200" dirty="0" smtClean="0"/>
              <a:t>. SDSH,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</a:t>
            </a:r>
            <a:r>
              <a:rPr lang="it-IT" sz="1200" dirty="0" err="1" smtClean="0"/>
              <a:t>severity</a:t>
            </a:r>
            <a:r>
              <a:rPr lang="it-IT" sz="1200" dirty="0" smtClean="0"/>
              <a:t> </a:t>
            </a:r>
            <a:r>
              <a:rPr lang="it-IT" sz="1200" dirty="0" err="1" smtClean="0"/>
              <a:t>at</a:t>
            </a:r>
            <a:r>
              <a:rPr lang="it-IT" sz="1200" dirty="0" smtClean="0"/>
              <a:t> </a:t>
            </a:r>
            <a:r>
              <a:rPr lang="it-IT" sz="1200" dirty="0" err="1" smtClean="0"/>
              <a:t>heding</a:t>
            </a:r>
            <a:r>
              <a:rPr lang="it-IT" sz="1200" dirty="0" smtClean="0"/>
              <a:t>; SPC,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progress </a:t>
            </a:r>
            <a:r>
              <a:rPr lang="it-IT" sz="1200" dirty="0" err="1" smtClean="0"/>
              <a:t>coefficient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11590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05" y="548006"/>
            <a:ext cx="8351248" cy="276432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68605" y="5772725"/>
            <a:ext cx="8790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7</a:t>
            </a:r>
            <a:r>
              <a:rPr lang="it-IT" sz="1200" dirty="0" smtClean="0"/>
              <a:t>. Manhattan plots for the GWA </a:t>
            </a:r>
            <a:r>
              <a:rPr lang="it-IT" sz="1200" dirty="0" err="1" smtClean="0"/>
              <a:t>scan</a:t>
            </a:r>
            <a:r>
              <a:rPr lang="it-IT" sz="1200" dirty="0" smtClean="0"/>
              <a:t> on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</a:t>
            </a:r>
            <a:r>
              <a:rPr lang="it-IT" sz="1200" dirty="0" err="1" smtClean="0"/>
              <a:t>disease</a:t>
            </a:r>
            <a:r>
              <a:rPr lang="it-IT" sz="1200" dirty="0" smtClean="0"/>
              <a:t> traits </a:t>
            </a:r>
            <a:r>
              <a:rPr lang="it-IT" sz="1200" dirty="0" err="1" smtClean="0"/>
              <a:t>measured</a:t>
            </a:r>
            <a:r>
              <a:rPr lang="it-IT" sz="1200" dirty="0" smtClean="0"/>
              <a:t> in 2013. </a:t>
            </a:r>
            <a:r>
              <a:rPr lang="it-IT" sz="1200" dirty="0" err="1" smtClean="0"/>
              <a:t>Only</a:t>
            </a:r>
            <a:r>
              <a:rPr lang="it-IT" sz="1200" dirty="0" smtClean="0"/>
              <a:t> GWA </a:t>
            </a:r>
            <a:r>
              <a:rPr lang="it-IT" sz="1200" dirty="0" err="1" smtClean="0"/>
              <a:t>providing</a:t>
            </a:r>
            <a:r>
              <a:rPr lang="it-IT" sz="1200" dirty="0" smtClean="0"/>
              <a:t> </a:t>
            </a:r>
            <a:r>
              <a:rPr lang="it-IT" sz="1200" dirty="0" err="1" smtClean="0"/>
              <a:t>significant</a:t>
            </a:r>
            <a:r>
              <a:rPr lang="it-IT" sz="1200" dirty="0" smtClean="0"/>
              <a:t> </a:t>
            </a:r>
            <a:r>
              <a:rPr lang="it-IT" sz="1200" dirty="0" err="1" smtClean="0"/>
              <a:t>associations</a:t>
            </a:r>
            <a:r>
              <a:rPr lang="it-IT" sz="1200" dirty="0" smtClean="0"/>
              <a:t> are </a:t>
            </a:r>
            <a:r>
              <a:rPr lang="it-IT" sz="1200" dirty="0" err="1" smtClean="0"/>
              <a:t>shown</a:t>
            </a:r>
            <a:r>
              <a:rPr lang="it-IT" sz="1200" dirty="0" smtClean="0"/>
              <a:t>. On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, the </a:t>
            </a:r>
            <a:r>
              <a:rPr lang="it-IT" sz="1200" dirty="0" err="1" smtClean="0"/>
              <a:t>genetic</a:t>
            </a:r>
            <a:r>
              <a:rPr lang="it-IT" sz="1200" dirty="0" smtClean="0"/>
              <a:t> position of </a:t>
            </a:r>
            <a:r>
              <a:rPr lang="it-IT" sz="1200" dirty="0" err="1" smtClean="0"/>
              <a:t>markers</a:t>
            </a:r>
            <a:r>
              <a:rPr lang="it-IT" sz="1200" dirty="0" smtClean="0"/>
              <a:t>, with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</a:t>
            </a:r>
            <a:r>
              <a:rPr lang="it-IT" sz="1200" dirty="0" err="1" smtClean="0"/>
              <a:t>chromosomes</a:t>
            </a:r>
            <a:r>
              <a:rPr lang="it-IT" sz="1200" dirty="0" smtClean="0"/>
              <a:t> </a:t>
            </a:r>
            <a:r>
              <a:rPr lang="it-IT" sz="1200" dirty="0" err="1" smtClean="0"/>
              <a:t>colored</a:t>
            </a:r>
            <a:r>
              <a:rPr lang="it-IT" sz="1200" dirty="0" smtClean="0"/>
              <a:t> in </a:t>
            </a:r>
            <a:r>
              <a:rPr lang="it-IT" sz="1200" dirty="0" err="1" smtClean="0"/>
              <a:t>alternating</a:t>
            </a:r>
            <a:r>
              <a:rPr lang="it-IT" sz="1200" dirty="0" smtClean="0"/>
              <a:t> colors. On the y-</a:t>
            </a:r>
            <a:r>
              <a:rPr lang="it-IT" sz="1200" dirty="0" err="1" smtClean="0"/>
              <a:t>axis</a:t>
            </a:r>
            <a:r>
              <a:rPr lang="it-IT" sz="1200" dirty="0" smtClean="0"/>
              <a:t>, </a:t>
            </a:r>
            <a:r>
              <a:rPr lang="it-IT" sz="1200" dirty="0" err="1" smtClean="0"/>
              <a:t>significance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association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 in the negative Log of the p </a:t>
            </a:r>
            <a:r>
              <a:rPr lang="it-IT" sz="1200" dirty="0" err="1" smtClean="0"/>
              <a:t>value</a:t>
            </a:r>
            <a:r>
              <a:rPr lang="it-IT" sz="1200" dirty="0" smtClean="0"/>
              <a:t>.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represents</a:t>
            </a:r>
            <a:r>
              <a:rPr lang="it-IT" sz="1200" dirty="0" smtClean="0"/>
              <a:t> the </a:t>
            </a:r>
            <a:r>
              <a:rPr lang="it-IT" sz="1200" dirty="0" err="1" smtClean="0"/>
              <a:t>Bonferroni</a:t>
            </a:r>
            <a:r>
              <a:rPr lang="it-IT" sz="1200" dirty="0" smtClean="0"/>
              <a:t> </a:t>
            </a:r>
            <a:r>
              <a:rPr lang="it-IT" sz="1200" dirty="0" err="1" smtClean="0"/>
              <a:t>threshold</a:t>
            </a:r>
            <a:r>
              <a:rPr lang="it-IT" sz="1200" dirty="0" smtClean="0"/>
              <a:t> </a:t>
            </a:r>
            <a:r>
              <a:rPr lang="it-IT" sz="1200" dirty="0" err="1" smtClean="0"/>
              <a:t>employed</a:t>
            </a:r>
            <a:r>
              <a:rPr lang="it-IT" sz="1200" dirty="0" smtClean="0"/>
              <a:t> in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study</a:t>
            </a:r>
            <a:r>
              <a:rPr lang="it-IT" sz="1200" dirty="0" smtClean="0"/>
              <a:t>. SPC, </a:t>
            </a:r>
            <a:r>
              <a:rPr lang="it-IT" sz="1200" dirty="0" err="1" smtClean="0"/>
              <a:t>Septoria</a:t>
            </a:r>
            <a:r>
              <a:rPr lang="it-IT" sz="1200" dirty="0" smtClean="0"/>
              <a:t> progress </a:t>
            </a:r>
            <a:r>
              <a:rPr lang="it-IT" sz="1200" dirty="0" err="1" smtClean="0"/>
              <a:t>coefficient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9323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895" y="98016"/>
            <a:ext cx="5358221" cy="5545648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209944" y="5925125"/>
            <a:ext cx="879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Figure 8</a:t>
            </a:r>
            <a:r>
              <a:rPr lang="it-IT" sz="1200" dirty="0" smtClean="0"/>
              <a:t>. Manhattan plots for the GWA </a:t>
            </a:r>
            <a:r>
              <a:rPr lang="it-IT" sz="1200" dirty="0" err="1" smtClean="0"/>
              <a:t>scan</a:t>
            </a:r>
            <a:r>
              <a:rPr lang="it-IT" sz="1200" dirty="0" smtClean="0"/>
              <a:t> on </a:t>
            </a:r>
            <a:r>
              <a:rPr lang="it-IT" sz="1200" dirty="0" err="1" smtClean="0"/>
              <a:t>phenology</a:t>
            </a:r>
            <a:r>
              <a:rPr lang="it-IT" sz="1200" dirty="0" smtClean="0"/>
              <a:t> traits and </a:t>
            </a:r>
            <a:r>
              <a:rPr lang="it-IT" sz="1200" dirty="0" err="1" smtClean="0"/>
              <a:t>plant</a:t>
            </a:r>
            <a:r>
              <a:rPr lang="it-IT" sz="1200" dirty="0" smtClean="0"/>
              <a:t> </a:t>
            </a:r>
            <a:r>
              <a:rPr lang="it-IT" sz="1200" dirty="0" err="1" smtClean="0"/>
              <a:t>height</a:t>
            </a:r>
            <a:r>
              <a:rPr lang="it-IT" sz="1200" dirty="0" smtClean="0"/>
              <a:t>. On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, the </a:t>
            </a:r>
            <a:r>
              <a:rPr lang="it-IT" sz="1200" dirty="0" err="1" smtClean="0"/>
              <a:t>genetic</a:t>
            </a:r>
            <a:r>
              <a:rPr lang="it-IT" sz="1200" dirty="0" smtClean="0"/>
              <a:t> position of </a:t>
            </a:r>
            <a:r>
              <a:rPr lang="it-IT" sz="1200" dirty="0" err="1" smtClean="0"/>
              <a:t>markers</a:t>
            </a:r>
            <a:r>
              <a:rPr lang="it-IT" sz="1200" dirty="0" smtClean="0"/>
              <a:t>, with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</a:t>
            </a:r>
            <a:r>
              <a:rPr lang="it-IT" sz="1200" dirty="0" err="1" smtClean="0"/>
              <a:t>chromosomes</a:t>
            </a:r>
            <a:r>
              <a:rPr lang="it-IT" sz="1200" dirty="0" smtClean="0"/>
              <a:t> </a:t>
            </a:r>
            <a:r>
              <a:rPr lang="it-IT" sz="1200" dirty="0" err="1" smtClean="0"/>
              <a:t>colored</a:t>
            </a:r>
            <a:r>
              <a:rPr lang="it-IT" sz="1200" dirty="0" smtClean="0"/>
              <a:t> in </a:t>
            </a:r>
            <a:r>
              <a:rPr lang="it-IT" sz="1200" dirty="0" err="1" smtClean="0"/>
              <a:t>alternating</a:t>
            </a:r>
            <a:r>
              <a:rPr lang="it-IT" sz="1200" dirty="0" smtClean="0"/>
              <a:t> colors. On the y-</a:t>
            </a:r>
            <a:r>
              <a:rPr lang="it-IT" sz="1200" dirty="0" err="1" smtClean="0"/>
              <a:t>axis</a:t>
            </a:r>
            <a:r>
              <a:rPr lang="it-IT" sz="1200" dirty="0" smtClean="0"/>
              <a:t>, </a:t>
            </a:r>
            <a:r>
              <a:rPr lang="it-IT" sz="1200" dirty="0" err="1" smtClean="0"/>
              <a:t>significance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association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 in the negative Log of the p </a:t>
            </a:r>
            <a:r>
              <a:rPr lang="it-IT" sz="1200" dirty="0" err="1" smtClean="0"/>
              <a:t>value</a:t>
            </a:r>
            <a:r>
              <a:rPr lang="it-IT" sz="1200" dirty="0" smtClean="0"/>
              <a:t>.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represents</a:t>
            </a:r>
            <a:r>
              <a:rPr lang="it-IT" sz="1200" dirty="0" smtClean="0"/>
              <a:t> the </a:t>
            </a:r>
            <a:r>
              <a:rPr lang="it-IT" sz="1200" dirty="0" err="1" smtClean="0"/>
              <a:t>Bonferroni</a:t>
            </a:r>
            <a:r>
              <a:rPr lang="it-IT" sz="1200" dirty="0" smtClean="0"/>
              <a:t> </a:t>
            </a:r>
            <a:r>
              <a:rPr lang="it-IT" sz="1200" dirty="0" err="1" smtClean="0"/>
              <a:t>threshold</a:t>
            </a:r>
            <a:r>
              <a:rPr lang="it-IT" sz="1200" dirty="0" smtClean="0"/>
              <a:t> </a:t>
            </a:r>
            <a:r>
              <a:rPr lang="it-IT" sz="1200" dirty="0" err="1" smtClean="0"/>
              <a:t>employed</a:t>
            </a:r>
            <a:r>
              <a:rPr lang="it-IT" sz="1200" dirty="0" smtClean="0"/>
              <a:t> in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study</a:t>
            </a:r>
            <a:r>
              <a:rPr lang="it-IT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3344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591" y="0"/>
            <a:ext cx="5628869" cy="592512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6574" y="6039425"/>
            <a:ext cx="879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/>
              <a:t>Supplementary</a:t>
            </a:r>
            <a:r>
              <a:rPr lang="it-IT" sz="1200" b="1" dirty="0" smtClean="0"/>
              <a:t> </a:t>
            </a:r>
            <a:r>
              <a:rPr lang="it-IT" sz="1200" b="1" smtClean="0"/>
              <a:t>Figure 9</a:t>
            </a:r>
            <a:r>
              <a:rPr lang="it-IT" sz="1200" smtClean="0"/>
              <a:t>. </a:t>
            </a:r>
            <a:r>
              <a:rPr lang="it-IT" sz="1200" dirty="0" smtClean="0"/>
              <a:t>Manhattan plots for the GWA </a:t>
            </a:r>
            <a:r>
              <a:rPr lang="it-IT" sz="1200" dirty="0" err="1" smtClean="0"/>
              <a:t>scan</a:t>
            </a:r>
            <a:r>
              <a:rPr lang="it-IT" sz="1200" dirty="0" smtClean="0"/>
              <a:t> on </a:t>
            </a:r>
            <a:r>
              <a:rPr lang="it-IT" sz="1200" dirty="0" err="1" smtClean="0"/>
              <a:t>yield</a:t>
            </a:r>
            <a:r>
              <a:rPr lang="it-IT" sz="1200" dirty="0" smtClean="0"/>
              <a:t> </a:t>
            </a:r>
            <a:r>
              <a:rPr lang="it-IT" sz="1200" dirty="0" err="1" smtClean="0"/>
              <a:t>related</a:t>
            </a:r>
            <a:r>
              <a:rPr lang="it-IT" sz="1200" dirty="0" smtClean="0"/>
              <a:t> traits. On the x-</a:t>
            </a:r>
            <a:r>
              <a:rPr lang="it-IT" sz="1200" dirty="0" err="1" smtClean="0"/>
              <a:t>axis</a:t>
            </a:r>
            <a:r>
              <a:rPr lang="it-IT" sz="1200" dirty="0" smtClean="0"/>
              <a:t>, the </a:t>
            </a:r>
            <a:r>
              <a:rPr lang="it-IT" sz="1200" dirty="0" err="1" smtClean="0"/>
              <a:t>genetic</a:t>
            </a:r>
            <a:r>
              <a:rPr lang="it-IT" sz="1200" dirty="0" smtClean="0"/>
              <a:t> position of </a:t>
            </a:r>
            <a:r>
              <a:rPr lang="it-IT" sz="1200" dirty="0" err="1" smtClean="0"/>
              <a:t>markers</a:t>
            </a:r>
            <a:r>
              <a:rPr lang="it-IT" sz="1200" dirty="0" smtClean="0"/>
              <a:t>, with </a:t>
            </a:r>
            <a:r>
              <a:rPr lang="it-IT" sz="1200" dirty="0" err="1" smtClean="0"/>
              <a:t>corresponding</a:t>
            </a:r>
            <a:r>
              <a:rPr lang="it-IT" sz="1200" dirty="0" smtClean="0"/>
              <a:t> </a:t>
            </a:r>
            <a:r>
              <a:rPr lang="it-IT" sz="1200" dirty="0" err="1" smtClean="0"/>
              <a:t>chromosomes</a:t>
            </a:r>
            <a:r>
              <a:rPr lang="it-IT" sz="1200" dirty="0" smtClean="0"/>
              <a:t> </a:t>
            </a:r>
            <a:r>
              <a:rPr lang="it-IT" sz="1200" dirty="0" err="1" smtClean="0"/>
              <a:t>colored</a:t>
            </a:r>
            <a:r>
              <a:rPr lang="it-IT" sz="1200" dirty="0" smtClean="0"/>
              <a:t> in </a:t>
            </a:r>
            <a:r>
              <a:rPr lang="it-IT" sz="1200" dirty="0" err="1" smtClean="0"/>
              <a:t>alternating</a:t>
            </a:r>
            <a:r>
              <a:rPr lang="it-IT" sz="1200" dirty="0" smtClean="0"/>
              <a:t> colors. On the y-</a:t>
            </a:r>
            <a:r>
              <a:rPr lang="it-IT" sz="1200" dirty="0" err="1" smtClean="0"/>
              <a:t>axis</a:t>
            </a:r>
            <a:r>
              <a:rPr lang="it-IT" sz="1200" dirty="0" smtClean="0"/>
              <a:t>, </a:t>
            </a:r>
            <a:r>
              <a:rPr lang="it-IT" sz="1200" dirty="0" err="1" smtClean="0"/>
              <a:t>significance</a:t>
            </a:r>
            <a:r>
              <a:rPr lang="it-IT" sz="1200" dirty="0" smtClean="0"/>
              <a:t> of the </a:t>
            </a:r>
            <a:r>
              <a:rPr lang="it-IT" sz="1200" dirty="0" err="1" smtClean="0"/>
              <a:t>association</a:t>
            </a:r>
            <a:r>
              <a:rPr lang="it-IT" sz="1200" dirty="0" smtClean="0"/>
              <a:t> </a:t>
            </a:r>
            <a:r>
              <a:rPr lang="it-IT" sz="1200" dirty="0" err="1" smtClean="0"/>
              <a:t>tests</a:t>
            </a:r>
            <a:r>
              <a:rPr lang="it-IT" sz="1200" dirty="0" smtClean="0"/>
              <a:t> in the negative Log of the p </a:t>
            </a:r>
            <a:r>
              <a:rPr lang="it-IT" sz="1200" dirty="0" err="1" smtClean="0"/>
              <a:t>value</a:t>
            </a:r>
            <a:r>
              <a:rPr lang="it-IT" sz="1200" dirty="0" smtClean="0"/>
              <a:t>. The </a:t>
            </a:r>
            <a:r>
              <a:rPr lang="it-IT" sz="1200" dirty="0" err="1" smtClean="0"/>
              <a:t>red</a:t>
            </a:r>
            <a:r>
              <a:rPr lang="it-IT" sz="1200" dirty="0" smtClean="0"/>
              <a:t> line </a:t>
            </a:r>
            <a:r>
              <a:rPr lang="it-IT" sz="1200" dirty="0" err="1" smtClean="0"/>
              <a:t>represents</a:t>
            </a:r>
            <a:r>
              <a:rPr lang="it-IT" sz="1200" dirty="0" smtClean="0"/>
              <a:t> the </a:t>
            </a:r>
            <a:r>
              <a:rPr lang="it-IT" sz="1200" dirty="0" err="1" smtClean="0"/>
              <a:t>Bonferroni</a:t>
            </a:r>
            <a:r>
              <a:rPr lang="it-IT" sz="1200" dirty="0" smtClean="0"/>
              <a:t> </a:t>
            </a:r>
            <a:r>
              <a:rPr lang="it-IT" sz="1200" dirty="0" err="1" smtClean="0"/>
              <a:t>threshold</a:t>
            </a:r>
            <a:r>
              <a:rPr lang="it-IT" sz="1200" dirty="0" smtClean="0"/>
              <a:t> </a:t>
            </a:r>
            <a:r>
              <a:rPr lang="it-IT" sz="1200" dirty="0" err="1" smtClean="0"/>
              <a:t>employed</a:t>
            </a:r>
            <a:r>
              <a:rPr lang="it-IT" sz="1200" dirty="0" smtClean="0"/>
              <a:t> in </a:t>
            </a:r>
            <a:r>
              <a:rPr lang="it-IT" sz="1200" dirty="0" err="1" smtClean="0"/>
              <a:t>this</a:t>
            </a:r>
            <a:r>
              <a:rPr lang="it-IT" sz="1200" dirty="0" smtClean="0"/>
              <a:t> </a:t>
            </a:r>
            <a:r>
              <a:rPr lang="it-IT" sz="1200" dirty="0" err="1" smtClean="0"/>
              <a:t>study</a:t>
            </a:r>
            <a:r>
              <a:rPr lang="it-IT" sz="1200" dirty="0" smtClean="0"/>
              <a:t>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3707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3304DEAE09B24DA68D64CBB702879E" ma:contentTypeVersion="7" ma:contentTypeDescription="Create a new document." ma:contentTypeScope="" ma:versionID="56f4917bd8fe5572caa8ce3e64525f08">
  <xsd:schema xmlns:xsd="http://www.w3.org/2001/XMLSchema" xmlns:p="http://schemas.microsoft.com/office/2006/metadata/properties" xmlns:ns2="28de4f29-e3d9-478e-b05a-16a8ff0eb393" targetNamespace="http://schemas.microsoft.com/office/2006/metadata/properties" ma:root="true" ma:fieldsID="90fc53ae50983f9ac236714ed868e368" ns2:_="">
    <xsd:import namespace="28de4f29-e3d9-478e-b05a-16a8ff0eb393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8de4f29-e3d9-478e-b05a-16a8ff0eb393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28de4f29-e3d9-478e-b05a-16a8ff0eb393">Presentation 1.PPTX</DocumentId>
    <StageName xmlns="28de4f29-e3d9-478e-b05a-16a8ff0eb393" xsi:nil="true"/>
    <IsDeleted xmlns="28de4f29-e3d9-478e-b05a-16a8ff0eb393">false</IsDeleted>
    <FileFormat xmlns="28de4f29-e3d9-478e-b05a-16a8ff0eb393">PPTX</FileFormat>
    <TitleName xmlns="28de4f29-e3d9-478e-b05a-16a8ff0eb393">Presentation 1.PPTX</TitleName>
    <DocumentType xmlns="28de4f29-e3d9-478e-b05a-16a8ff0eb393">Presentation</DocumentType>
    <Checked_x0020_Out_x0020_To xmlns="28de4f29-e3d9-478e-b05a-16a8ff0eb393">
      <UserInfo>
        <DisplayName/>
        <AccountId xsi:nil="true"/>
        <AccountType/>
      </UserInfo>
    </Checked_x0020_Out_x0020_To>
  </documentManagement>
</p:properties>
</file>

<file path=customXml/itemProps1.xml><?xml version="1.0" encoding="utf-8"?>
<ds:datastoreItem xmlns:ds="http://schemas.openxmlformats.org/officeDocument/2006/customXml" ds:itemID="{F8D6DCC6-A9A4-4065-9022-33F6FA124C67}"/>
</file>

<file path=customXml/itemProps2.xml><?xml version="1.0" encoding="utf-8"?>
<ds:datastoreItem xmlns:ds="http://schemas.openxmlformats.org/officeDocument/2006/customXml" ds:itemID="{CF8B5D77-10CC-4947-8E07-3786B3B6E60B}"/>
</file>

<file path=customXml/itemProps3.xml><?xml version="1.0" encoding="utf-8"?>
<ds:datastoreItem xmlns:ds="http://schemas.openxmlformats.org/officeDocument/2006/customXml" ds:itemID="{92E8082A-8520-4C2D-870D-AD78EDBA8FE8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773</Words>
  <Application>Microsoft Office PowerPoint</Application>
  <PresentationFormat>Presentazione su schermo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matteodellh2o cometarossa</dc:creator>
  <cp:lastModifiedBy>matteodellh2o cometarossa</cp:lastModifiedBy>
  <cp:revision>6</cp:revision>
  <dcterms:created xsi:type="dcterms:W3CDTF">2017-06-14T06:47:45Z</dcterms:created>
  <dcterms:modified xsi:type="dcterms:W3CDTF">2017-06-14T07:17:59Z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0x0101006F3304DEAE09B24DA68D64CBB702879E</vt:lpwstr>
  </property>
</Properties>
</file>