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220" autoAdjust="0"/>
  </p:normalViewPr>
  <p:slideViewPr>
    <p:cSldViewPr>
      <p:cViewPr varScale="1">
        <p:scale>
          <a:sx n="52" d="100"/>
          <a:sy n="52" d="100"/>
        </p:scale>
        <p:origin x="-1648" y="-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D18C3E-8BFE-4563-8BB6-FB09C1AF904C}" type="datetimeFigureOut">
              <a:rPr lang="en-IN" smtClean="0"/>
              <a:pPr/>
              <a:t>03-08-2017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5F45C0-AE98-4B1B-8668-3E5AC2EAC484}"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b="1" dirty="0" smtClean="0"/>
              <a:t>Supplementary Figure 1: </a:t>
            </a:r>
            <a:r>
              <a:rPr lang="en-IN" sz="1200" dirty="0" smtClean="0"/>
              <a:t>Seed storage protein electrophoretic profiles for identification of </a:t>
            </a:r>
            <a:r>
              <a:rPr lang="en-IN" sz="1200" i="1" dirty="0" smtClean="0"/>
              <a:t>Th. elongatum</a:t>
            </a:r>
            <a:r>
              <a:rPr lang="en-IN" sz="1200" dirty="0" smtClean="0"/>
              <a:t> specific protein markers.</a:t>
            </a:r>
            <a:r>
              <a:rPr lang="en-IN" sz="1200" b="1" dirty="0" smtClean="0"/>
              <a:t> </a:t>
            </a:r>
          </a:p>
          <a:p>
            <a:pPr marL="228600" indent="-228600">
              <a:buAutoNum type="alphaUcParenR"/>
            </a:pPr>
            <a:r>
              <a:rPr lang="en-IN" sz="1200" dirty="0" smtClean="0"/>
              <a:t>Gliadins profile: Three bands specific to </a:t>
            </a:r>
            <a:r>
              <a:rPr lang="en-IN" sz="1200" i="1" dirty="0" smtClean="0"/>
              <a:t>Th. elongatum </a:t>
            </a:r>
            <a:r>
              <a:rPr lang="en-IN" sz="1200" dirty="0" smtClean="0"/>
              <a:t>(1E, shown by arrow) were identified in </a:t>
            </a:r>
            <a:r>
              <a:rPr lang="en-IN" sz="1200" dirty="0" err="1" smtClean="0"/>
              <a:t>disomic</a:t>
            </a:r>
            <a:r>
              <a:rPr lang="en-IN" sz="1200" dirty="0" smtClean="0"/>
              <a:t> substitution line DSL1E(1D) and </a:t>
            </a:r>
            <a:r>
              <a:rPr lang="en-IN" sz="1200" dirty="0" err="1" smtClean="0"/>
              <a:t>disomic</a:t>
            </a:r>
            <a:r>
              <a:rPr lang="en-IN" sz="1200" dirty="0" smtClean="0"/>
              <a:t> addition line DAL(1E) in case of the gliadins profile. These bands were used as markers for screening </a:t>
            </a:r>
            <a:r>
              <a:rPr lang="en-IN" sz="1200" i="1" dirty="0" smtClean="0"/>
              <a:t>Th. elongatum</a:t>
            </a:r>
            <a:r>
              <a:rPr lang="en-IN" sz="1200" dirty="0" smtClean="0"/>
              <a:t> specific gliadins (Chromosome 1ES) in further crosses.</a:t>
            </a:r>
          </a:p>
          <a:p>
            <a:pPr marL="228600" indent="-228600">
              <a:buAutoNum type="alphaUcParenR"/>
            </a:pPr>
            <a:r>
              <a:rPr lang="en-IN" sz="1200" dirty="0" smtClean="0"/>
              <a:t>Glutenins profile: Two bands specific to </a:t>
            </a:r>
            <a:r>
              <a:rPr lang="en-IN" sz="1200" i="1" dirty="0" smtClean="0"/>
              <a:t>Th. elongatum</a:t>
            </a:r>
            <a:r>
              <a:rPr lang="en-IN" sz="1200" dirty="0" smtClean="0"/>
              <a:t> (1Ex and 1Ey; shown by arrow) were identified. 1Ex was marked below 1B7x and 1Ey was located in LMW Glutenin region. These bands were used as markers for screening </a:t>
            </a:r>
            <a:r>
              <a:rPr lang="en-IN" sz="1200" i="1" dirty="0" smtClean="0"/>
              <a:t>Th. elongatum</a:t>
            </a:r>
            <a:r>
              <a:rPr lang="en-IN" sz="1200" dirty="0" smtClean="0"/>
              <a:t> specific glutenins (Chromosome 1EL)  in further crosses.  </a:t>
            </a:r>
          </a:p>
          <a:p>
            <a:endParaRPr lang="en-IN" dirty="0"/>
          </a:p>
        </p:txBody>
      </p:sp>
      <p:sp>
        <p:nvSpPr>
          <p:cNvPr id="4" name="Slide Number Placeholder 3"/>
          <p:cNvSpPr>
            <a:spLocks noGrp="1"/>
          </p:cNvSpPr>
          <p:nvPr>
            <p:ph type="sldNum" sz="quarter" idx="10"/>
          </p:nvPr>
        </p:nvSpPr>
        <p:spPr/>
        <p:txBody>
          <a:bodyPr/>
          <a:lstStyle/>
          <a:p>
            <a:fld id="{715F45C0-AE98-4B1B-8668-3E5AC2EAC484}" type="slidenum">
              <a:rPr lang="en-IN" smtClean="0"/>
              <a:pPr/>
              <a:t>1</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b="1" dirty="0" smtClean="0"/>
              <a:t>Supplementary Figure 2: </a:t>
            </a:r>
            <a:r>
              <a:rPr lang="en-IN" sz="1200" dirty="0" smtClean="0"/>
              <a:t>Seed storage protein electrophoretic profiles for identification of Chinese spring specific protein markers.</a:t>
            </a:r>
            <a:r>
              <a:rPr lang="en-IN" sz="1200" b="1" dirty="0" smtClean="0"/>
              <a:t> </a:t>
            </a:r>
          </a:p>
          <a:p>
            <a:r>
              <a:rPr lang="en-IN" sz="1200" dirty="0" smtClean="0"/>
              <a:t>A) Gliadins profile: </a:t>
            </a:r>
            <a:r>
              <a:rPr lang="en-IN" sz="1200" dirty="0" err="1" smtClean="0"/>
              <a:t>Nulli</a:t>
            </a:r>
            <a:r>
              <a:rPr lang="en-IN" sz="1200" dirty="0" smtClean="0"/>
              <a:t> tetra genetic stocks in Chinese spring background were used to identify chromosome 1A specific gliadins (1A shown by arrow). These were used as markers for screening of Chromosome 1AS specific gliadins.</a:t>
            </a:r>
          </a:p>
          <a:p>
            <a:endParaRPr lang="en-IN" sz="1200" dirty="0" smtClean="0"/>
          </a:p>
          <a:p>
            <a:r>
              <a:rPr lang="en-IN" sz="1200" dirty="0" smtClean="0"/>
              <a:t>B) Glutenins profile:  </a:t>
            </a:r>
            <a:r>
              <a:rPr lang="en-IN" sz="1200" dirty="0" err="1" smtClean="0"/>
              <a:t>Nulli</a:t>
            </a:r>
            <a:r>
              <a:rPr lang="en-IN" sz="1200" dirty="0" smtClean="0"/>
              <a:t> tetra genetic stocks in Chinese spring background were used to identify chromosome 1A specific glutenins. As Chromosome 1A specific glutenins are not expressed in Chinese spring, we could not find marker for chromosome 1AL </a:t>
            </a:r>
          </a:p>
          <a:p>
            <a:endParaRPr lang="en-IN" dirty="0"/>
          </a:p>
        </p:txBody>
      </p:sp>
      <p:sp>
        <p:nvSpPr>
          <p:cNvPr id="4" name="Slide Number Placeholder 3"/>
          <p:cNvSpPr>
            <a:spLocks noGrp="1"/>
          </p:cNvSpPr>
          <p:nvPr>
            <p:ph type="sldNum" sz="quarter" idx="10"/>
          </p:nvPr>
        </p:nvSpPr>
        <p:spPr/>
        <p:txBody>
          <a:bodyPr/>
          <a:lstStyle/>
          <a:p>
            <a:fld id="{715F45C0-AE98-4B1B-8668-3E5AC2EAC484}" type="slidenum">
              <a:rPr lang="en-IN" smtClean="0"/>
              <a:pPr/>
              <a:t>2</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b="1" dirty="0" smtClean="0"/>
              <a:t>Supplementary Figure 3: </a:t>
            </a:r>
            <a:r>
              <a:rPr lang="en-IN" sz="1200" dirty="0" smtClean="0"/>
              <a:t>Screening of seeds of different crosses on the basis of </a:t>
            </a:r>
            <a:r>
              <a:rPr lang="en-IN" sz="1200" i="1" dirty="0" smtClean="0"/>
              <a:t>Th. elongatum</a:t>
            </a:r>
            <a:r>
              <a:rPr lang="en-IN" sz="1200" dirty="0" smtClean="0"/>
              <a:t> specific protein markers.</a:t>
            </a:r>
            <a:r>
              <a:rPr lang="en-IN" sz="1200" b="1" dirty="0" smtClean="0"/>
              <a:t> </a:t>
            </a:r>
          </a:p>
          <a:p>
            <a:pPr marL="228600" indent="-228600">
              <a:buAutoNum type="alphaUcParenR"/>
            </a:pPr>
            <a:r>
              <a:rPr lang="en-IN" sz="1200" dirty="0" smtClean="0"/>
              <a:t>Gliadin profile: Seeds 2 and 3 showing presence of </a:t>
            </a:r>
            <a:r>
              <a:rPr lang="en-IN" sz="1200" i="1" dirty="0" smtClean="0"/>
              <a:t>Th. elongatum</a:t>
            </a:r>
            <a:r>
              <a:rPr lang="en-IN" sz="1200" dirty="0" smtClean="0"/>
              <a:t> specific gliadins (Chromosome 1ES)  and absence of 1AS Chinese spring specific band</a:t>
            </a:r>
          </a:p>
          <a:p>
            <a:pPr marL="228600" indent="-228600">
              <a:buAutoNum type="alphaUcParenR"/>
            </a:pPr>
            <a:r>
              <a:rPr lang="en-IN" sz="1200" dirty="0" smtClean="0"/>
              <a:t>Glutenin profile: Seeds 2 and 3 showing presence of </a:t>
            </a:r>
            <a:r>
              <a:rPr lang="en-IN" sz="1200" i="1" dirty="0" smtClean="0"/>
              <a:t>Th. elongatum</a:t>
            </a:r>
            <a:r>
              <a:rPr lang="en-IN" sz="1200" dirty="0" smtClean="0"/>
              <a:t> specific glutenins (Chromosome 1EL) </a:t>
            </a:r>
          </a:p>
          <a:p>
            <a:r>
              <a:rPr lang="en-IN" sz="1200" dirty="0" smtClean="0"/>
              <a:t>By screening both gliadin and glutenin profile it was revealed that seeds 2 and 3 contained </a:t>
            </a:r>
            <a:r>
              <a:rPr lang="en-IN" sz="1200" i="1" dirty="0" smtClean="0"/>
              <a:t>Th. elongatum </a:t>
            </a:r>
            <a:r>
              <a:rPr lang="en-IN" sz="1200" dirty="0" smtClean="0"/>
              <a:t>chromosomes. these seeds were selected for final screening by GISH and FISH. </a:t>
            </a:r>
          </a:p>
          <a:p>
            <a:endParaRPr lang="en-IN" sz="1200" smtClean="0"/>
          </a:p>
          <a:p>
            <a:endParaRPr lang="en-IN" dirty="0"/>
          </a:p>
        </p:txBody>
      </p:sp>
      <p:sp>
        <p:nvSpPr>
          <p:cNvPr id="4" name="Slide Number Placeholder 3"/>
          <p:cNvSpPr>
            <a:spLocks noGrp="1"/>
          </p:cNvSpPr>
          <p:nvPr>
            <p:ph type="sldNum" sz="quarter" idx="10"/>
          </p:nvPr>
        </p:nvSpPr>
        <p:spPr/>
        <p:txBody>
          <a:bodyPr/>
          <a:lstStyle/>
          <a:p>
            <a:fld id="{715F45C0-AE98-4B1B-8668-3E5AC2EAC484}" type="slidenum">
              <a:rPr lang="en-IN" smtClean="0"/>
              <a:pPr/>
              <a:t>3</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b="1" kern="1200" dirty="0" smtClean="0">
                <a:solidFill>
                  <a:schemeClr val="tx1"/>
                </a:solidFill>
                <a:latin typeface="+mn-lt"/>
                <a:ea typeface="+mn-ea"/>
                <a:cs typeface="+mn-cs"/>
              </a:rPr>
              <a:t>Genomic in situ Hybridization </a:t>
            </a:r>
            <a:r>
              <a:rPr lang="en-IN" sz="1200" kern="1200" dirty="0" smtClean="0">
                <a:solidFill>
                  <a:schemeClr val="tx1"/>
                </a:solidFill>
                <a:latin typeface="+mn-lt"/>
                <a:ea typeface="+mn-ea"/>
                <a:cs typeface="+mn-cs"/>
              </a:rPr>
              <a:t>for the</a:t>
            </a:r>
            <a:r>
              <a:rPr lang="en-IN" sz="1200" kern="1200" baseline="0" dirty="0" smtClean="0">
                <a:solidFill>
                  <a:schemeClr val="tx1"/>
                </a:solidFill>
                <a:latin typeface="+mn-lt"/>
                <a:ea typeface="+mn-ea"/>
                <a:cs typeface="+mn-cs"/>
              </a:rPr>
              <a:t> screening </a:t>
            </a:r>
            <a:r>
              <a:rPr lang="en-IN" sz="1200" kern="1200" dirty="0" smtClean="0">
                <a:solidFill>
                  <a:schemeClr val="tx1"/>
                </a:solidFill>
                <a:latin typeface="+mn-lt"/>
                <a:ea typeface="+mn-ea"/>
                <a:cs typeface="+mn-cs"/>
              </a:rPr>
              <a:t>of </a:t>
            </a:r>
            <a:r>
              <a:rPr lang="en-IN" sz="1200" i="1" kern="1200" dirty="0" smtClean="0">
                <a:solidFill>
                  <a:schemeClr val="tx1"/>
                </a:solidFill>
                <a:latin typeface="+mn-lt"/>
                <a:ea typeface="+mn-ea"/>
                <a:cs typeface="+mn-cs"/>
              </a:rPr>
              <a:t>Thinopyrum elongatum</a:t>
            </a:r>
            <a:r>
              <a:rPr lang="en-IN" sz="1200" kern="1200" dirty="0" smtClean="0">
                <a:solidFill>
                  <a:schemeClr val="tx1"/>
                </a:solidFill>
                <a:latin typeface="+mn-lt"/>
                <a:ea typeface="+mn-ea"/>
                <a:cs typeface="+mn-cs"/>
              </a:rPr>
              <a:t> specific translocation in </a:t>
            </a:r>
            <a:r>
              <a:rPr lang="en-IN" sz="1200" i="1" kern="1200" dirty="0" err="1" smtClean="0">
                <a:solidFill>
                  <a:schemeClr val="tx1"/>
                </a:solidFill>
                <a:latin typeface="+mn-lt"/>
                <a:ea typeface="+mn-ea"/>
                <a:cs typeface="+mn-cs"/>
              </a:rPr>
              <a:t>Triticum</a:t>
            </a:r>
            <a:r>
              <a:rPr lang="en-IN" sz="1200" i="1" kern="1200" dirty="0" smtClean="0">
                <a:solidFill>
                  <a:schemeClr val="tx1"/>
                </a:solidFill>
                <a:latin typeface="+mn-lt"/>
                <a:ea typeface="+mn-ea"/>
                <a:cs typeface="+mn-cs"/>
              </a:rPr>
              <a:t> </a:t>
            </a:r>
            <a:r>
              <a:rPr lang="en-IN" sz="1200" i="1" kern="1200" dirty="0" err="1" smtClean="0">
                <a:solidFill>
                  <a:schemeClr val="tx1"/>
                </a:solidFill>
                <a:latin typeface="+mn-lt"/>
                <a:ea typeface="+mn-ea"/>
                <a:cs typeface="+mn-cs"/>
              </a:rPr>
              <a:t>aestivum</a:t>
            </a:r>
            <a:r>
              <a:rPr lang="en-IN" sz="1200" kern="1200" dirty="0" smtClean="0">
                <a:solidFill>
                  <a:schemeClr val="tx1"/>
                </a:solidFill>
                <a:latin typeface="+mn-lt"/>
                <a:ea typeface="+mn-ea"/>
                <a:cs typeface="+mn-cs"/>
              </a:rPr>
              <a:t>;</a:t>
            </a:r>
          </a:p>
          <a:p>
            <a:r>
              <a:rPr lang="en-IN" dirty="0" smtClean="0"/>
              <a:t>Red signal (marked with arrow) showing </a:t>
            </a:r>
            <a:r>
              <a:rPr lang="en-IN" i="1" dirty="0" err="1" smtClean="0"/>
              <a:t>Th.elongatum</a:t>
            </a:r>
            <a:r>
              <a:rPr lang="en-IN" dirty="0" smtClean="0"/>
              <a:t> broken</a:t>
            </a:r>
            <a:r>
              <a:rPr lang="en-IN" baseline="0" dirty="0" smtClean="0"/>
              <a:t> chromosome. Total genomic DNA of </a:t>
            </a:r>
            <a:r>
              <a:rPr lang="en-IN" i="1" baseline="0" dirty="0" smtClean="0"/>
              <a:t>Th. elongatum</a:t>
            </a:r>
            <a:r>
              <a:rPr lang="en-IN" baseline="0" dirty="0" smtClean="0"/>
              <a:t> was labelled with </a:t>
            </a:r>
            <a:r>
              <a:rPr lang="en-IN" sz="1200" kern="1200" dirty="0" smtClean="0">
                <a:solidFill>
                  <a:schemeClr val="tx1"/>
                </a:solidFill>
                <a:latin typeface="+mn-lt"/>
                <a:ea typeface="+mn-ea"/>
                <a:cs typeface="+mn-cs"/>
              </a:rPr>
              <a:t>tetramethyl-rhodamine-5-dUTP(Red) by random primer labelling method and was used as a probe. </a:t>
            </a:r>
            <a:r>
              <a:rPr lang="en-IN" baseline="0" dirty="0" smtClean="0"/>
              <a:t>The other wheat chromosomes were counterstained with DAPI(</a:t>
            </a:r>
            <a:r>
              <a:rPr lang="en-IN" sz="1200" kern="1200" dirty="0" smtClean="0">
                <a:solidFill>
                  <a:schemeClr val="tx1"/>
                </a:solidFill>
                <a:latin typeface="+mn-lt"/>
                <a:ea typeface="+mn-ea"/>
                <a:cs typeface="+mn-cs"/>
              </a:rPr>
              <a:t>6-diamidino-2-phenylindole ) </a:t>
            </a:r>
            <a:r>
              <a:rPr lang="en-IN" baseline="0" dirty="0" smtClean="0"/>
              <a:t>blue.</a:t>
            </a:r>
            <a:endParaRPr lang="en-IN" dirty="0"/>
          </a:p>
        </p:txBody>
      </p:sp>
      <p:sp>
        <p:nvSpPr>
          <p:cNvPr id="4" name="Slide Number Placeholder 3"/>
          <p:cNvSpPr>
            <a:spLocks noGrp="1"/>
          </p:cNvSpPr>
          <p:nvPr>
            <p:ph type="sldNum" sz="quarter" idx="10"/>
          </p:nvPr>
        </p:nvSpPr>
        <p:spPr/>
        <p:txBody>
          <a:bodyPr/>
          <a:lstStyle/>
          <a:p>
            <a:fld id="{715F45C0-AE98-4B1B-8668-3E5AC2EAC484}" type="slidenum">
              <a:rPr lang="en-IN" smtClean="0"/>
              <a:pPr/>
              <a:t>4</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CC8DF5-632E-411F-A12E-EAFB3B62F096}" type="datetimeFigureOut">
              <a:rPr lang="en-IN" smtClean="0"/>
              <a:pPr/>
              <a:t>03-08-2017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49B998F2-80E7-4F65-850A-F20D67702B5D}"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CC8DF5-632E-411F-A12E-EAFB3B62F096}" type="datetimeFigureOut">
              <a:rPr lang="en-IN" smtClean="0"/>
              <a:pPr/>
              <a:t>03-08-2017</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B998F2-80E7-4F65-850A-F20D67702B5D}"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933450" y="146050"/>
            <a:ext cx="7277100" cy="6565900"/>
          </a:xfrm>
          <a:prstGeom prst="rect">
            <a:avLst/>
          </a:prstGeom>
          <a:noFill/>
          <a:ln w="9525">
            <a:noFill/>
            <a:miter lim="800000"/>
            <a:headEnd/>
            <a:tailEnd/>
          </a:ln>
        </p:spPr>
      </p:pic>
      <p:sp>
        <p:nvSpPr>
          <p:cNvPr id="3" name="TextBox 2"/>
          <p:cNvSpPr txBox="1"/>
          <p:nvPr/>
        </p:nvSpPr>
        <p:spPr>
          <a:xfrm>
            <a:off x="6444208" y="6453336"/>
            <a:ext cx="2448272" cy="369332"/>
          </a:xfrm>
          <a:prstGeom prst="rect">
            <a:avLst/>
          </a:prstGeom>
          <a:noFill/>
        </p:spPr>
        <p:txBody>
          <a:bodyPr wrap="square" rtlCol="0">
            <a:spAutoFit/>
          </a:bodyPr>
          <a:lstStyle/>
          <a:p>
            <a:r>
              <a:rPr lang="en-IN" b="1" dirty="0" smtClean="0"/>
              <a:t>Supplementary Figure 1</a:t>
            </a:r>
            <a:endParaRPr lang="en-IN"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36512" y="0"/>
            <a:ext cx="9180512" cy="6656315"/>
          </a:xfrm>
          <a:prstGeom prst="rect">
            <a:avLst/>
          </a:prstGeom>
          <a:noFill/>
          <a:ln w="9525">
            <a:noFill/>
            <a:miter lim="800000"/>
            <a:headEnd/>
            <a:tailEnd/>
          </a:ln>
        </p:spPr>
      </p:pic>
      <p:sp>
        <p:nvSpPr>
          <p:cNvPr id="3" name="TextBox 2"/>
          <p:cNvSpPr txBox="1"/>
          <p:nvPr/>
        </p:nvSpPr>
        <p:spPr>
          <a:xfrm>
            <a:off x="6660232" y="6453336"/>
            <a:ext cx="2448272" cy="369332"/>
          </a:xfrm>
          <a:prstGeom prst="rect">
            <a:avLst/>
          </a:prstGeom>
          <a:noFill/>
        </p:spPr>
        <p:txBody>
          <a:bodyPr wrap="square" rtlCol="0">
            <a:spAutoFit/>
          </a:bodyPr>
          <a:lstStyle/>
          <a:p>
            <a:r>
              <a:rPr lang="en-IN" b="1" dirty="0" smtClean="0"/>
              <a:t>Supplementary Figure 2</a:t>
            </a:r>
            <a:endParaRPr lang="en-IN"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428625" y="139700"/>
            <a:ext cx="8286750" cy="6578600"/>
          </a:xfrm>
          <a:prstGeom prst="rect">
            <a:avLst/>
          </a:prstGeom>
          <a:noFill/>
          <a:ln w="9525">
            <a:noFill/>
            <a:miter lim="800000"/>
            <a:headEnd/>
            <a:tailEnd/>
          </a:ln>
        </p:spPr>
      </p:pic>
      <p:sp>
        <p:nvSpPr>
          <p:cNvPr id="3" name="TextBox 2"/>
          <p:cNvSpPr txBox="1"/>
          <p:nvPr/>
        </p:nvSpPr>
        <p:spPr>
          <a:xfrm>
            <a:off x="6444208" y="6453336"/>
            <a:ext cx="2448272" cy="369332"/>
          </a:xfrm>
          <a:prstGeom prst="rect">
            <a:avLst/>
          </a:prstGeom>
          <a:noFill/>
        </p:spPr>
        <p:txBody>
          <a:bodyPr wrap="square" rtlCol="0">
            <a:spAutoFit/>
          </a:bodyPr>
          <a:lstStyle/>
          <a:p>
            <a:r>
              <a:rPr lang="en-IN" b="1" dirty="0" smtClean="0"/>
              <a:t>Supplementary Figure 3</a:t>
            </a:r>
            <a:endParaRPr lang="en-IN"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39552" y="476672"/>
            <a:ext cx="7272808" cy="5215852"/>
            <a:chOff x="539552" y="476672"/>
            <a:chExt cx="7272808" cy="5215852"/>
          </a:xfrm>
        </p:grpSpPr>
        <p:pic>
          <p:nvPicPr>
            <p:cNvPr id="1026" name="Picture 2"/>
            <p:cNvPicPr>
              <a:picLocks noChangeAspect="1" noChangeArrowheads="1"/>
            </p:cNvPicPr>
            <p:nvPr/>
          </p:nvPicPr>
          <p:blipFill>
            <a:blip r:embed="rId3" cstate="print"/>
            <a:srcRect l="32184" t="13250" r="9344" b="12201"/>
            <a:stretch>
              <a:fillRect/>
            </a:stretch>
          </p:blipFill>
          <p:spPr bwMode="auto">
            <a:xfrm>
              <a:off x="539552" y="476672"/>
              <a:ext cx="7272808" cy="5215852"/>
            </a:xfrm>
            <a:prstGeom prst="rect">
              <a:avLst/>
            </a:prstGeom>
            <a:noFill/>
            <a:ln w="9525">
              <a:noFill/>
              <a:miter lim="800000"/>
              <a:headEnd/>
              <a:tailEnd/>
            </a:ln>
          </p:spPr>
        </p:pic>
        <p:sp>
          <p:nvSpPr>
            <p:cNvPr id="9" name="Down Arrow 8"/>
            <p:cNvSpPr/>
            <p:nvPr/>
          </p:nvSpPr>
          <p:spPr>
            <a:xfrm rot="3972185">
              <a:off x="4867903" y="2387587"/>
              <a:ext cx="45719" cy="263542"/>
            </a:xfrm>
            <a:prstGeom prst="down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11" name="TextBox 10"/>
          <p:cNvSpPr txBox="1"/>
          <p:nvPr/>
        </p:nvSpPr>
        <p:spPr>
          <a:xfrm>
            <a:off x="6444208" y="6453336"/>
            <a:ext cx="2448272" cy="369332"/>
          </a:xfrm>
          <a:prstGeom prst="rect">
            <a:avLst/>
          </a:prstGeom>
          <a:noFill/>
        </p:spPr>
        <p:txBody>
          <a:bodyPr wrap="square" rtlCol="0">
            <a:spAutoFit/>
          </a:bodyPr>
          <a:lstStyle/>
          <a:p>
            <a:r>
              <a:rPr lang="en-IN" b="1" dirty="0" smtClean="0"/>
              <a:t>Supplementary Figure </a:t>
            </a:r>
            <a:r>
              <a:rPr lang="en-IN" b="1" dirty="0" smtClean="0"/>
              <a:t>4</a:t>
            </a:r>
            <a:endParaRPr lang="en-IN"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848071" y="1196752"/>
          <a:ext cx="3447858" cy="4568779"/>
        </p:xfrm>
        <a:graphic>
          <a:graphicData uri="http://schemas.openxmlformats.org/drawingml/2006/table">
            <a:tbl>
              <a:tblPr/>
              <a:tblGrid>
                <a:gridCol w="778549"/>
                <a:gridCol w="602448"/>
                <a:gridCol w="787817"/>
                <a:gridCol w="611717"/>
                <a:gridCol w="667327"/>
              </a:tblGrid>
              <a:tr h="399655">
                <a:tc>
                  <a:txBody>
                    <a:bodyPr/>
                    <a:lstStyle/>
                    <a:p>
                      <a:pPr algn="ctr">
                        <a:lnSpc>
                          <a:spcPct val="115000"/>
                        </a:lnSpc>
                        <a:spcAft>
                          <a:spcPts val="1000"/>
                        </a:spcAft>
                      </a:pPr>
                      <a:r>
                        <a:rPr lang="en-IN" sz="900" b="1" dirty="0">
                          <a:latin typeface="Times New Roman"/>
                          <a:ea typeface="Times New Roman"/>
                          <a:cs typeface="Times New Roman"/>
                        </a:rPr>
                        <a:t>Chromosome no.</a:t>
                      </a:r>
                      <a:endParaRPr lang="en-IN" sz="800" dirty="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b="1" dirty="0">
                          <a:latin typeface="Times New Roman"/>
                          <a:ea typeface="Times New Roman"/>
                          <a:cs typeface="Times New Roman"/>
                        </a:rPr>
                        <a:t>SSR Primers</a:t>
                      </a:r>
                      <a:endParaRPr lang="en-IN" sz="800" dirty="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b="1">
                          <a:latin typeface="Times New Roman"/>
                          <a:ea typeface="Times New Roman"/>
                          <a:cs typeface="Times New Roman"/>
                        </a:rPr>
                        <a:t>Polymorphic Markers</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b="1">
                          <a:latin typeface="Times New Roman"/>
                          <a:ea typeface="Times New Roman"/>
                          <a:cs typeface="Times New Roman"/>
                        </a:rPr>
                        <a:t>N61</a:t>
                      </a:r>
                      <a:endParaRPr lang="en-IN" sz="800">
                        <a:latin typeface="Calibri"/>
                        <a:ea typeface="Times New Roman"/>
                        <a:cs typeface="Times New Roman"/>
                      </a:endParaRPr>
                    </a:p>
                    <a:p>
                      <a:pPr algn="ctr">
                        <a:lnSpc>
                          <a:spcPct val="115000"/>
                        </a:lnSpc>
                        <a:spcAft>
                          <a:spcPts val="1000"/>
                        </a:spcAft>
                      </a:pPr>
                      <a:r>
                        <a:rPr lang="en-IN" sz="900" b="1">
                          <a:latin typeface="Times New Roman"/>
                          <a:ea typeface="Times New Roman"/>
                          <a:cs typeface="Times New Roman"/>
                        </a:rPr>
                        <a:t>Pattern</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b="1">
                          <a:latin typeface="Times New Roman"/>
                          <a:ea typeface="Times New Roman"/>
                          <a:cs typeface="Times New Roman"/>
                        </a:rPr>
                        <a:t>CS Pattern</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1A</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41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19</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9</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1B</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28</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7</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7</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1D</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33</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8</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8</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2A</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27</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2B</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25</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2D</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10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10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3A</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22</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3B</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24</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5</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3D</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24</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4A</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21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4</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4</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4B</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20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3</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3</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4D</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20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5A</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26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3</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3</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5B</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19</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5D</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25</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3</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3</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6A</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30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6B</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27</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4</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4</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6D</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25</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5</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7A</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22</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0</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7B</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26</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9</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9</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a:latin typeface="Times New Roman"/>
                          <a:ea typeface="Times New Roman"/>
                          <a:cs typeface="Times New Roman"/>
                        </a:rPr>
                        <a:t>1</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91">
                <a:tc>
                  <a:txBody>
                    <a:bodyPr/>
                    <a:lstStyle/>
                    <a:p>
                      <a:pPr algn="ctr">
                        <a:lnSpc>
                          <a:spcPct val="115000"/>
                        </a:lnSpc>
                        <a:spcAft>
                          <a:spcPts val="1000"/>
                        </a:spcAft>
                      </a:pPr>
                      <a:r>
                        <a:rPr lang="en-IN" sz="900" b="1">
                          <a:latin typeface="Times New Roman"/>
                          <a:ea typeface="Times New Roman"/>
                          <a:cs typeface="Times New Roman"/>
                        </a:rPr>
                        <a:t>7D</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25</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9</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US" sz="900">
                          <a:latin typeface="Times New Roman"/>
                          <a:ea typeface="Times New Roman"/>
                          <a:cs typeface="Times New Roman"/>
                        </a:rPr>
                        <a:t>9</a:t>
                      </a:r>
                      <a:endParaRPr lang="en-IN" sz="80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n-IN" sz="900" dirty="0">
                          <a:latin typeface="Times New Roman"/>
                          <a:ea typeface="Times New Roman"/>
                          <a:cs typeface="Times New Roman"/>
                        </a:rPr>
                        <a:t>0</a:t>
                      </a:r>
                      <a:endParaRPr lang="en-IN" sz="800" dirty="0">
                        <a:latin typeface="Calibri"/>
                        <a:ea typeface="Times New Roman"/>
                        <a:cs typeface="Times New Roman"/>
                      </a:endParaRPr>
                    </a:p>
                  </a:txBody>
                  <a:tcPr marL="50050" marR="50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424743"/>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Supplementary Table 1.</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SSR marker based screening of translocation line. Good background recovery indicated development of almost NIL of translocation line</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3304DEAE09B24DA68D64CBB702879E" ma:contentTypeVersion="7" ma:contentTypeDescription="Create a new document." ma:contentTypeScope="" ma:versionID="56f4917bd8fe5572caa8ce3e64525f08">
  <xsd:schema xmlns:xsd="http://www.w3.org/2001/XMLSchema" xmlns:p="http://schemas.microsoft.com/office/2006/metadata/properties" xmlns:ns2="28de4f29-e3d9-478e-b05a-16a8ff0eb393" targetNamespace="http://schemas.microsoft.com/office/2006/metadata/properties" ma:root="true" ma:fieldsID="90fc53ae50983f9ac236714ed868e368" ns2:_="">
    <xsd:import namespace="28de4f29-e3d9-478e-b05a-16a8ff0eb393"/>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28de4f29-e3d9-478e-b05a-16a8ff0eb393"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ocumentId xmlns="28de4f29-e3d9-478e-b05a-16a8ff0eb393">Presentation 1.PPTX</DocumentId>
    <StageName xmlns="28de4f29-e3d9-478e-b05a-16a8ff0eb393" xsi:nil="true"/>
    <IsDeleted xmlns="28de4f29-e3d9-478e-b05a-16a8ff0eb393">false</IsDeleted>
    <FileFormat xmlns="28de4f29-e3d9-478e-b05a-16a8ff0eb393">PPTX</FileFormat>
    <TitleName xmlns="28de4f29-e3d9-478e-b05a-16a8ff0eb393">Presentation 1.PPTX</TitleName>
    <DocumentType xmlns="28de4f29-e3d9-478e-b05a-16a8ff0eb393">Presentation</DocumentType>
    <Checked_x0020_Out_x0020_To xmlns="28de4f29-e3d9-478e-b05a-16a8ff0eb393">
      <UserInfo>
        <DisplayName/>
        <AccountId xsi:nil="true"/>
        <AccountType/>
      </UserInfo>
    </Checked_x0020_Out_x0020_To>
  </documentManagement>
</p:properties>
</file>

<file path=customXml/itemProps1.xml><?xml version="1.0" encoding="utf-8"?>
<ds:datastoreItem xmlns:ds="http://schemas.openxmlformats.org/officeDocument/2006/customXml" ds:itemID="{E9E16D1C-2616-459E-A007-E8CA4686884F}"/>
</file>

<file path=customXml/itemProps2.xml><?xml version="1.0" encoding="utf-8"?>
<ds:datastoreItem xmlns:ds="http://schemas.openxmlformats.org/officeDocument/2006/customXml" ds:itemID="{C81E6196-0D47-4CDD-BAC3-A82C290ED2E2}"/>
</file>

<file path=customXml/itemProps3.xml><?xml version="1.0" encoding="utf-8"?>
<ds:datastoreItem xmlns:ds="http://schemas.openxmlformats.org/officeDocument/2006/customXml" ds:itemID="{A4A11BC6-6A75-47F3-9D87-8350BFE2C78A}"/>
</file>

<file path=docProps/app.xml><?xml version="1.0" encoding="utf-8"?>
<Properties xmlns="http://schemas.openxmlformats.org/officeDocument/2006/extended-properties" xmlns:vt="http://schemas.openxmlformats.org/officeDocument/2006/docPropsVTypes">
  <TotalTime>415</TotalTime>
  <Words>553</Words>
  <Application>Microsoft Office PowerPoint</Application>
  <PresentationFormat>On-screen Show (4:3)</PresentationFormat>
  <Paragraphs>133</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Aman Kumar</dc:creator>
  <cp:lastModifiedBy>Aman Kumar</cp:lastModifiedBy>
  <cp:revision>19</cp:revision>
  <dcterms:created xsi:type="dcterms:W3CDTF">2017-06-08T10:19:37Z</dcterms:created>
  <dcterms:modified xsi:type="dcterms:W3CDTF">2017-08-03T12:27:30Z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0x0101006F3304DEAE09B24DA68D64CBB702879E</vt:lpwstr>
  </property>
</Properties>
</file>