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430" r:id="rId2"/>
    <p:sldId id="434" r:id="rId3"/>
    <p:sldId id="435" r:id="rId4"/>
    <p:sldId id="433" r:id="rId5"/>
    <p:sldId id="432" r:id="rId6"/>
    <p:sldId id="431" r:id="rId7"/>
    <p:sldId id="436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8">
          <p15:clr>
            <a:srgbClr val="A4A3A4"/>
          </p15:clr>
        </p15:guide>
        <p15:guide id="2" pos="41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3" autoAdjust="0"/>
    <p:restoredTop sz="83054" autoAdjust="0"/>
  </p:normalViewPr>
  <p:slideViewPr>
    <p:cSldViewPr snapToGrid="0" showGuides="1">
      <p:cViewPr varScale="1">
        <p:scale>
          <a:sx n="85" d="100"/>
          <a:sy n="85" d="100"/>
        </p:scale>
        <p:origin x="2238" y="90"/>
      </p:cViewPr>
      <p:guideLst>
        <p:guide orient="horz" pos="2618"/>
        <p:guide pos="41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DDF8A-9EA9-48DD-8F44-F5BE7468C924}" type="datetimeFigureOut">
              <a:rPr lang="en-CA" smtClean="0"/>
              <a:pPr/>
              <a:t>2017-07-20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B4D02-F5B4-4B7B-B20C-2D3C610364E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357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SOX2</a:t>
            </a:r>
            <a:r>
              <a:rPr lang="en-US" baseline="0" dirty="0" smtClean="0"/>
              <a:t> is required for osteoblasts self-renewal and inhibits their differentiation. Therefore, loss of SOX2 inhibits proliferation and maybe required for maintaining colony differentiation.</a:t>
            </a:r>
          </a:p>
          <a:p>
            <a:r>
              <a:rPr lang="en-US" baseline="0" dirty="0" smtClean="0"/>
              <a:t>RUNX2 level is increased by low oxygen tension more so than in room air conditions.</a:t>
            </a:r>
          </a:p>
          <a:p>
            <a:r>
              <a:rPr lang="en-US" dirty="0" smtClean="0"/>
              <a:t>PMSC</a:t>
            </a:r>
            <a:r>
              <a:rPr lang="en-US" baseline="0" dirty="0" smtClean="0"/>
              <a:t> preconditioning in low oxygen tension improves osteogenic differentiation but is opposed by IGF signaling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B4D02-F5B4-4B7B-B20C-2D3C610364EF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088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8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200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200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3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1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1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8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8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1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8" y="364082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1" y="1913482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1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9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9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9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1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092573"/>
              </p:ext>
            </p:extLst>
          </p:nvPr>
        </p:nvGraphicFramePr>
        <p:xfrm>
          <a:off x="152400" y="5122246"/>
          <a:ext cx="6765925" cy="257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47" name="Prism 5" r:id="rId3" imgW="7315200" imgH="2787480" progId="Prism5.Document">
                  <p:embed/>
                </p:oleObj>
              </mc:Choice>
              <mc:Fallback>
                <p:oleObj name="Prism 5" r:id="rId3" imgW="7315200" imgH="2787480" progId="Prism5.Document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122246"/>
                        <a:ext cx="6765925" cy="257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S1.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9434" t="30221" r="51423" b="64941"/>
          <a:stretch/>
        </p:blipFill>
        <p:spPr>
          <a:xfrm>
            <a:off x="1727201" y="2638631"/>
            <a:ext cx="1286934" cy="383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40637" t="79597" r="50220" b="15565"/>
          <a:stretch/>
        </p:blipFill>
        <p:spPr>
          <a:xfrm>
            <a:off x="3249084" y="2638631"/>
            <a:ext cx="1286934" cy="3838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01511" y="2156178"/>
            <a:ext cx="417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Roman"/>
              </a:rPr>
              <a:t>A</a:t>
            </a:r>
            <a:endParaRPr lang="en-US" sz="1100" b="1" dirty="0">
              <a:latin typeface="Times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4591434"/>
            <a:ext cx="4176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Roman"/>
              </a:rPr>
              <a:t>B</a:t>
            </a:r>
            <a:endParaRPr lang="en-US" sz="1100" b="1" dirty="0" smtClean="0">
              <a:latin typeface="Times Roman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603023" y="2124442"/>
            <a:ext cx="824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Non-Diff</a:t>
            </a:r>
            <a:endParaRPr lang="en-US" sz="1100" dirty="0">
              <a:latin typeface="Times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123318" y="2095782"/>
            <a:ext cx="824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Non-Diff</a:t>
            </a:r>
            <a:endParaRPr lang="en-US" sz="1100" dirty="0">
              <a:latin typeface="Times Roman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2183921" y="1939221"/>
            <a:ext cx="11372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Diff</a:t>
            </a:r>
            <a:endParaRPr lang="en-US" sz="1100" dirty="0">
              <a:latin typeface="Times Roman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3707256" y="1936179"/>
            <a:ext cx="1131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Diff</a:t>
            </a:r>
            <a:endParaRPr lang="en-US" sz="1100" dirty="0">
              <a:latin typeface="Times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44512" y="1712397"/>
            <a:ext cx="852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>
                <a:latin typeface="Times Roman"/>
              </a:rPr>
              <a:t>Room air</a:t>
            </a:r>
            <a:endParaRPr lang="en-US" sz="1100" b="1" u="sng" dirty="0">
              <a:latin typeface="Times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88507" y="1712397"/>
            <a:ext cx="1008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>
                <a:latin typeface="Times Roman"/>
              </a:rPr>
              <a:t>Low oxygen</a:t>
            </a:r>
            <a:endParaRPr lang="en-US" sz="1100" b="1" u="sng" dirty="0">
              <a:latin typeface="Times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4889" y="2699738"/>
            <a:ext cx="852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Roman"/>
              </a:rPr>
              <a:t>HIF-1</a:t>
            </a:r>
            <a:r>
              <a:rPr lang="el-GR" sz="1100" dirty="0" smtClean="0">
                <a:latin typeface="Times Roman"/>
              </a:rPr>
              <a:t>α</a:t>
            </a:r>
            <a:endParaRPr lang="en-US" sz="1100" dirty="0">
              <a:latin typeface="Times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4889" y="3202765"/>
            <a:ext cx="852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100" dirty="0" smtClean="0">
                <a:latin typeface="Times Roman"/>
              </a:rPr>
              <a:t>β</a:t>
            </a:r>
            <a:r>
              <a:rPr lang="en-US" sz="1100" dirty="0" smtClean="0">
                <a:latin typeface="Times Roman"/>
              </a:rPr>
              <a:t>-ACTIN</a:t>
            </a:r>
            <a:endParaRPr lang="en-US" sz="1100" dirty="0">
              <a:latin typeface="Times Roman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33354" t="46879" r="55007" b="46398"/>
          <a:stretch/>
        </p:blipFill>
        <p:spPr>
          <a:xfrm>
            <a:off x="1727201" y="3122217"/>
            <a:ext cx="1289304" cy="4197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l="50379" t="46676" r="37982" b="46601"/>
          <a:stretch/>
        </p:blipFill>
        <p:spPr>
          <a:xfrm>
            <a:off x="3249084" y="3122217"/>
            <a:ext cx="1289304" cy="4197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/>
          <p:nvPr/>
        </p:nvGrpSpPr>
        <p:grpSpPr>
          <a:xfrm>
            <a:off x="1004609" y="1630691"/>
            <a:ext cx="5758141" cy="277012"/>
            <a:chOff x="295911" y="1340752"/>
            <a:chExt cx="8856339" cy="349642"/>
          </a:xfrm>
        </p:grpSpPr>
        <p:sp>
          <p:nvSpPr>
            <p:cNvPr id="16" name="TextBox 15"/>
            <p:cNvSpPr txBox="1"/>
            <p:nvPr/>
          </p:nvSpPr>
          <p:spPr>
            <a:xfrm>
              <a:off x="295911" y="1340768"/>
              <a:ext cx="323530" cy="3496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9269" y="1340768"/>
              <a:ext cx="576064" cy="345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57179" y="1340768"/>
              <a:ext cx="641165" cy="345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II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565" y="1340763"/>
              <a:ext cx="323530" cy="3496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66330" y="1340763"/>
              <a:ext cx="576064" cy="345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39849" y="1340763"/>
              <a:ext cx="634577" cy="345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II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7"/>
            <p:cNvGrpSpPr/>
            <p:nvPr/>
          </p:nvGrpSpPr>
          <p:grpSpPr>
            <a:xfrm>
              <a:off x="3202630" y="1340759"/>
              <a:ext cx="2886726" cy="349630"/>
              <a:chOff x="403920" y="1493164"/>
              <a:chExt cx="2886726" cy="349630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03920" y="1493168"/>
                <a:ext cx="323528" cy="3496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91670" y="1493168"/>
                <a:ext cx="576064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279987" y="1493169"/>
                <a:ext cx="664171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860575" y="1493164"/>
                <a:ext cx="323528" cy="3496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233527" y="1493164"/>
                <a:ext cx="576064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662655" y="1493164"/>
                <a:ext cx="627991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6139885" y="1340752"/>
              <a:ext cx="3012365" cy="349632"/>
              <a:chOff x="403920" y="1493162"/>
              <a:chExt cx="3012365" cy="349632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403920" y="1493168"/>
                <a:ext cx="323530" cy="3496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91670" y="1493168"/>
                <a:ext cx="576064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309581" y="1493169"/>
                <a:ext cx="627049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919763" y="1493163"/>
                <a:ext cx="323530" cy="3496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218730" y="1493163"/>
                <a:ext cx="576064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603468" y="1493162"/>
                <a:ext cx="812817" cy="3455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II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198775" y="1992129"/>
            <a:ext cx="768064" cy="2737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OCT4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475" y="3107110"/>
            <a:ext cx="8027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-ACTIN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5252" y="2335395"/>
            <a:ext cx="727616" cy="2737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SOX2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3814" y="2723457"/>
            <a:ext cx="756625" cy="2737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RUNX2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200708" y="1335313"/>
            <a:ext cx="44711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ND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24633" y="1335313"/>
            <a:ext cx="4756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Diff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115233" y="1335313"/>
            <a:ext cx="44711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ND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39158" y="1335313"/>
            <a:ext cx="4756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Diff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29758" y="1335313"/>
            <a:ext cx="44711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ND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44158" y="1335313"/>
            <a:ext cx="4756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Diff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0" name="Picture 5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169" y="2022419"/>
            <a:ext cx="1884098" cy="3076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1" name="Picture 7"/>
          <p:cNvPicPr preferRelativeResize="0">
            <a:picLocks noChangeArrowheads="1"/>
          </p:cNvPicPr>
          <p:nvPr/>
        </p:nvPicPr>
        <p:blipFill>
          <a:blip r:embed="rId4" cstate="print"/>
          <a:srcRect t="5703" b="10346"/>
          <a:stretch>
            <a:fillRect/>
          </a:stretch>
        </p:blipFill>
        <p:spPr bwMode="auto">
          <a:xfrm>
            <a:off x="2837584" y="2019851"/>
            <a:ext cx="1884098" cy="310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2" name="Picture 8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8999" y="2022419"/>
            <a:ext cx="1884098" cy="3076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" name="Picture 12"/>
          <p:cNvPicPr preferRelativeResize="0">
            <a:picLocks noChangeArrowheads="1"/>
          </p:cNvPicPr>
          <p:nvPr/>
        </p:nvPicPr>
        <p:blipFill>
          <a:blip r:embed="rId6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904875" y="2379175"/>
            <a:ext cx="1883930" cy="30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4" name="Picture 14"/>
          <p:cNvPicPr preferRelativeResize="0"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2756" y="2383661"/>
            <a:ext cx="1883930" cy="30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5" name="Picture 13"/>
          <p:cNvPicPr preferRelativeResize="0">
            <a:picLocks noChangeArrowheads="1"/>
          </p:cNvPicPr>
          <p:nvPr/>
        </p:nvPicPr>
        <p:blipFill>
          <a:blip r:embed="rId8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836875" y="2745469"/>
            <a:ext cx="1883930" cy="30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6" name="Picture 14"/>
          <p:cNvPicPr preferRelativeResize="0"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68950" y="2738813"/>
            <a:ext cx="1883930" cy="30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7" name="Picture 15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1579" y="2745469"/>
            <a:ext cx="1883930" cy="30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68" name="Straight Connector 167"/>
          <p:cNvCxnSpPr/>
          <p:nvPr/>
        </p:nvCxnSpPr>
        <p:spPr>
          <a:xfrm>
            <a:off x="3804652" y="2745469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5713636" y="2735143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1851809" y="2744654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5702767" y="2380079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1874345" y="2380078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867892" y="2023394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3784520" y="2023395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5726962" y="2023395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/>
          <p:cNvPicPr preferRelativeResize="0">
            <a:picLocks/>
          </p:cNvPicPr>
          <p:nvPr/>
        </p:nvPicPr>
        <p:blipFill rotWithShape="1">
          <a:blip r:embed="rId11"/>
          <a:srcRect l="56471" t="65846" r="26920" b="30324"/>
          <a:stretch/>
        </p:blipFill>
        <p:spPr>
          <a:xfrm>
            <a:off x="2832160" y="3114281"/>
            <a:ext cx="1883664" cy="3108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11"/>
          <a:srcRect l="27500" t="31002" r="56131" b="64888"/>
          <a:stretch/>
        </p:blipFill>
        <p:spPr>
          <a:xfrm>
            <a:off x="904680" y="3111848"/>
            <a:ext cx="1883664" cy="3100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" name="Picture 80"/>
          <p:cNvPicPr preferRelativeResize="0">
            <a:picLocks/>
          </p:cNvPicPr>
          <p:nvPr/>
        </p:nvPicPr>
        <p:blipFill rotWithShape="1">
          <a:blip r:embed="rId11"/>
          <a:srcRect l="29008" t="64086" r="54383" b="32084"/>
          <a:stretch/>
        </p:blipFill>
        <p:spPr>
          <a:xfrm>
            <a:off x="4769216" y="3110867"/>
            <a:ext cx="1883664" cy="31089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79" name="Straight Connector 178"/>
          <p:cNvCxnSpPr/>
          <p:nvPr/>
        </p:nvCxnSpPr>
        <p:spPr>
          <a:xfrm>
            <a:off x="1854985" y="3102231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768542" y="3118107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5685790" y="3109993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2" name="Picture 11"/>
          <p:cNvPicPr preferRelativeResize="0"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32778" y="2378339"/>
            <a:ext cx="1884685" cy="310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83" name="Straight Connector 182"/>
          <p:cNvCxnSpPr/>
          <p:nvPr/>
        </p:nvCxnSpPr>
        <p:spPr>
          <a:xfrm>
            <a:off x="3778069" y="2380046"/>
            <a:ext cx="0" cy="3085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1141415" y="1083765"/>
            <a:ext cx="1569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Room-air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989263" y="1083765"/>
            <a:ext cx="1569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Low- oxygen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950253" y="1083764"/>
            <a:ext cx="1569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Low/Room</a:t>
            </a:r>
            <a:endParaRPr lang="en-US" sz="12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28340" y="608792"/>
            <a:ext cx="14118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Related to figure 2</a:t>
            </a:r>
            <a:endParaRPr lang="en-US" sz="1100" dirty="0">
              <a:latin typeface="Times roman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S2.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4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/>
          <p:cNvSpPr txBox="1"/>
          <p:nvPr/>
        </p:nvSpPr>
        <p:spPr>
          <a:xfrm>
            <a:off x="5323606" y="721578"/>
            <a:ext cx="14118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Related to figure 4</a:t>
            </a:r>
            <a:endParaRPr lang="en-US" sz="1100" dirty="0">
              <a:latin typeface="Times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769" y="1918388"/>
            <a:ext cx="711364" cy="29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OCT4</a:t>
            </a:r>
            <a:endParaRPr lang="en-US" sz="1100" dirty="0">
              <a:latin typeface="Times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769" y="2270121"/>
            <a:ext cx="711364" cy="29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SOX2</a:t>
            </a:r>
            <a:endParaRPr lang="en-US" sz="1100" dirty="0">
              <a:latin typeface="Times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021" y="2961673"/>
            <a:ext cx="711364" cy="29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RUNX2</a:t>
            </a:r>
            <a:endParaRPr lang="en-US" sz="1100" dirty="0">
              <a:latin typeface="Times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021" y="3349958"/>
            <a:ext cx="711364" cy="29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OPN</a:t>
            </a:r>
            <a:endParaRPr lang="en-US" sz="1100" dirty="0">
              <a:latin typeface="Times roman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2" y="4577256"/>
            <a:ext cx="884962" cy="26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>
                <a:latin typeface="Times roman"/>
                <a:cs typeface="Arial"/>
              </a:rPr>
              <a:t>β</a:t>
            </a:r>
            <a:r>
              <a:rPr lang="en-US" sz="1100" dirty="0" smtClean="0">
                <a:latin typeface="Times roman"/>
                <a:cs typeface="Arial"/>
              </a:rPr>
              <a:t>-ACTIN</a:t>
            </a:r>
            <a:endParaRPr lang="en-US" sz="1100" dirty="0">
              <a:latin typeface="Times roman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38474" y="1690971"/>
            <a:ext cx="577653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roman"/>
                <a:cs typeface="Arial" pitchFamily="34" charset="0"/>
              </a:rPr>
              <a:t>Days</a:t>
            </a:r>
            <a:endParaRPr lang="en-US" sz="1100" dirty="0">
              <a:latin typeface="Times roman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-59960" y="2725319"/>
            <a:ext cx="877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p-RUNX2</a:t>
            </a:r>
            <a:endParaRPr lang="en-US" sz="1100" dirty="0">
              <a:latin typeface="Times roman"/>
            </a:endParaRPr>
          </a:p>
        </p:txBody>
      </p:sp>
      <p:pic>
        <p:nvPicPr>
          <p:cNvPr id="13" name="Picture 12"/>
          <p:cNvPicPr preferRelativeResize="0">
            <a:picLocks/>
          </p:cNvPicPr>
          <p:nvPr/>
        </p:nvPicPr>
        <p:blipFill rotWithShape="1">
          <a:blip r:embed="rId2"/>
          <a:srcRect l="42954" t="2600" r="46006" b="94315"/>
          <a:stretch/>
        </p:blipFill>
        <p:spPr>
          <a:xfrm>
            <a:off x="652209" y="1952381"/>
            <a:ext cx="922590" cy="223077"/>
          </a:xfrm>
          <a:prstGeom prst="rect">
            <a:avLst/>
          </a:prstGeom>
        </p:spPr>
      </p:pic>
      <p:pic>
        <p:nvPicPr>
          <p:cNvPr id="2" name="Picture 1"/>
          <p:cNvPicPr>
            <a:picLocks/>
          </p:cNvPicPr>
          <p:nvPr/>
        </p:nvPicPr>
        <p:blipFill rotWithShape="1">
          <a:blip r:embed="rId3"/>
          <a:srcRect l="43289" t="2064" r="47219" b="94435"/>
          <a:stretch/>
        </p:blipFill>
        <p:spPr>
          <a:xfrm>
            <a:off x="651036" y="2296989"/>
            <a:ext cx="922591" cy="223076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4"/>
          <a:srcRect l="42425" t="3235" r="46628" b="93062"/>
          <a:stretch/>
        </p:blipFill>
        <p:spPr>
          <a:xfrm>
            <a:off x="652209" y="3009924"/>
            <a:ext cx="922591" cy="223076"/>
          </a:xfrm>
          <a:prstGeom prst="rect">
            <a:avLst/>
          </a:prstGeom>
        </p:spPr>
      </p:pic>
      <p:pic>
        <p:nvPicPr>
          <p:cNvPr id="33" name="Picture 32"/>
          <p:cNvPicPr preferRelativeResize="0">
            <a:picLocks/>
          </p:cNvPicPr>
          <p:nvPr/>
        </p:nvPicPr>
        <p:blipFill rotWithShape="1">
          <a:blip r:embed="rId5"/>
          <a:srcRect l="56359" t="35535" r="33007" b="61771"/>
          <a:stretch/>
        </p:blipFill>
        <p:spPr>
          <a:xfrm>
            <a:off x="651036" y="3375519"/>
            <a:ext cx="922591" cy="225692"/>
          </a:xfrm>
          <a:prstGeom prst="rect">
            <a:avLst/>
          </a:prstGeom>
        </p:spPr>
      </p:pic>
      <p:pic>
        <p:nvPicPr>
          <p:cNvPr id="36" name="Picture 35"/>
          <p:cNvPicPr preferRelativeResize="0">
            <a:picLocks/>
          </p:cNvPicPr>
          <p:nvPr/>
        </p:nvPicPr>
        <p:blipFill rotWithShape="1">
          <a:blip r:embed="rId6"/>
          <a:srcRect l="33964" t="14941" r="56224" b="81217"/>
          <a:stretch/>
        </p:blipFill>
        <p:spPr>
          <a:xfrm>
            <a:off x="651036" y="4599457"/>
            <a:ext cx="922591" cy="22307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51036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8515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39084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85983" y="1077089"/>
            <a:ext cx="1000810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Room-air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6655" y="1373925"/>
            <a:ext cx="80519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 smtClean="0">
                <a:latin typeface="Times roman"/>
                <a:cs typeface="Arial" pitchFamily="34" charset="0"/>
              </a:rPr>
              <a:t>Diff -</a:t>
            </a:r>
            <a:endParaRPr lang="en-US" sz="1100" u="sng" dirty="0">
              <a:latin typeface="Times roman"/>
              <a:cs typeface="Arial" pitchFamily="34" charset="0"/>
            </a:endParaRPr>
          </a:p>
        </p:txBody>
      </p:sp>
      <p:pic>
        <p:nvPicPr>
          <p:cNvPr id="83" name="Picture 82"/>
          <p:cNvPicPr preferRelativeResize="0">
            <a:picLocks/>
          </p:cNvPicPr>
          <p:nvPr/>
        </p:nvPicPr>
        <p:blipFill rotWithShape="1">
          <a:blip r:embed="rId7"/>
          <a:srcRect l="49860" t="14853" r="41319" b="82301"/>
          <a:stretch/>
        </p:blipFill>
        <p:spPr>
          <a:xfrm>
            <a:off x="651499" y="2755738"/>
            <a:ext cx="923544" cy="219456"/>
          </a:xfrm>
          <a:prstGeom prst="rect">
            <a:avLst/>
          </a:prstGeom>
        </p:spPr>
      </p:pic>
      <p:pic>
        <p:nvPicPr>
          <p:cNvPr id="78" name="Picture 77"/>
          <p:cNvPicPr preferRelativeResize="0">
            <a:picLocks/>
          </p:cNvPicPr>
          <p:nvPr/>
        </p:nvPicPr>
        <p:blipFill rotWithShape="1">
          <a:blip r:embed="rId8"/>
          <a:srcRect l="47775" t="13145" r="43724" b="83440"/>
          <a:stretch/>
        </p:blipFill>
        <p:spPr>
          <a:xfrm>
            <a:off x="646450" y="3805804"/>
            <a:ext cx="923544" cy="2194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1595" t="31430" r="60224" b="64989"/>
          <a:stretch/>
        </p:blipFill>
        <p:spPr>
          <a:xfrm>
            <a:off x="3884259" y="1952381"/>
            <a:ext cx="634836" cy="2230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64525" t="1392" r="31543" b="95087"/>
          <a:stretch/>
        </p:blipFill>
        <p:spPr>
          <a:xfrm>
            <a:off x="3596505" y="1952381"/>
            <a:ext cx="310108" cy="223077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5"/>
          <a:srcRect l="45863" t="59204" r="43924" b="37674"/>
          <a:stretch/>
        </p:blipFill>
        <p:spPr>
          <a:xfrm>
            <a:off x="3591823" y="3378135"/>
            <a:ext cx="922591" cy="223076"/>
          </a:xfrm>
          <a:prstGeom prst="rect">
            <a:avLst/>
          </a:prstGeom>
        </p:spPr>
      </p:pic>
      <p:grpSp>
        <p:nvGrpSpPr>
          <p:cNvPr id="23" name="Group 22"/>
          <p:cNvGrpSpPr>
            <a:grpSpLocks/>
          </p:cNvGrpSpPr>
          <p:nvPr/>
        </p:nvGrpSpPr>
        <p:grpSpPr>
          <a:xfrm>
            <a:off x="3596504" y="2296989"/>
            <a:ext cx="922591" cy="223076"/>
            <a:chOff x="1091258" y="1057275"/>
            <a:chExt cx="1118542" cy="2032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/>
            <a:srcRect l="33488" t="27837" r="59681" b="68891"/>
            <a:stretch/>
          </p:blipFill>
          <p:spPr>
            <a:xfrm>
              <a:off x="1457325" y="1057275"/>
              <a:ext cx="752475" cy="2032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l="61803" t="591" r="34585" b="95907"/>
            <a:stretch/>
          </p:blipFill>
          <p:spPr>
            <a:xfrm>
              <a:off x="1091258" y="1057275"/>
              <a:ext cx="366067" cy="200024"/>
            </a:xfrm>
            <a:prstGeom prst="rect">
              <a:avLst/>
            </a:prstGeom>
          </p:spPr>
        </p:pic>
      </p:grpSp>
      <p:pic>
        <p:nvPicPr>
          <p:cNvPr id="37" name="Picture 36"/>
          <p:cNvPicPr preferRelativeResize="0">
            <a:picLocks/>
          </p:cNvPicPr>
          <p:nvPr/>
        </p:nvPicPr>
        <p:blipFill rotWithShape="1">
          <a:blip r:embed="rId6"/>
          <a:srcRect l="43589" t="15123" r="46599" b="81035"/>
          <a:stretch/>
        </p:blipFill>
        <p:spPr>
          <a:xfrm>
            <a:off x="3596504" y="4599457"/>
            <a:ext cx="922591" cy="22307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589963" y="1077089"/>
            <a:ext cx="1069208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Low-oxygen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99212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60146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20715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695347" y="1373459"/>
            <a:ext cx="80519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 smtClean="0">
                <a:latin typeface="Times roman"/>
                <a:cs typeface="Arial" pitchFamily="34" charset="0"/>
              </a:rPr>
              <a:t>Diff -</a:t>
            </a:r>
            <a:endParaRPr lang="en-US" sz="1100" u="sng" dirty="0">
              <a:latin typeface="Times roman"/>
              <a:cs typeface="Arial" pitchFamily="34" charset="0"/>
            </a:endParaRPr>
          </a:p>
        </p:txBody>
      </p:sp>
      <p:pic>
        <p:nvPicPr>
          <p:cNvPr id="75" name="Picture 74"/>
          <p:cNvPicPr>
            <a:picLocks/>
          </p:cNvPicPr>
          <p:nvPr/>
        </p:nvPicPr>
        <p:blipFill rotWithShape="1">
          <a:blip r:embed="rId4"/>
          <a:srcRect l="53258" t="3796" r="36430" b="92537"/>
          <a:stretch/>
        </p:blipFill>
        <p:spPr>
          <a:xfrm flipH="1">
            <a:off x="3598237" y="3012101"/>
            <a:ext cx="922591" cy="220899"/>
          </a:xfrm>
          <a:prstGeom prst="rect">
            <a:avLst/>
          </a:prstGeom>
        </p:spPr>
      </p:pic>
      <p:pic>
        <p:nvPicPr>
          <p:cNvPr id="76" name="Picture 75"/>
          <p:cNvPicPr preferRelativeResize="0">
            <a:picLocks/>
          </p:cNvPicPr>
          <p:nvPr/>
        </p:nvPicPr>
        <p:blipFill rotWithShape="1">
          <a:blip r:embed="rId7"/>
          <a:srcRect l="41199" t="34632" r="49980" b="62522"/>
          <a:stretch/>
        </p:blipFill>
        <p:spPr>
          <a:xfrm>
            <a:off x="3592094" y="2755738"/>
            <a:ext cx="923544" cy="219456"/>
          </a:xfrm>
          <a:prstGeom prst="rect">
            <a:avLst/>
          </a:prstGeom>
        </p:spPr>
      </p:pic>
      <p:pic>
        <p:nvPicPr>
          <p:cNvPr id="85" name="Picture 84"/>
          <p:cNvPicPr preferRelativeResize="0">
            <a:picLocks/>
          </p:cNvPicPr>
          <p:nvPr/>
        </p:nvPicPr>
        <p:blipFill rotWithShape="1">
          <a:blip r:embed="rId8"/>
          <a:srcRect l="39916" t="34773" r="51583" b="61812"/>
          <a:stretch/>
        </p:blipFill>
        <p:spPr>
          <a:xfrm>
            <a:off x="3589654" y="3805804"/>
            <a:ext cx="923544" cy="219456"/>
          </a:xfrm>
          <a:prstGeom prst="rect">
            <a:avLst/>
          </a:prstGeom>
        </p:spPr>
      </p:pic>
      <p:pic>
        <p:nvPicPr>
          <p:cNvPr id="19" name="Picture 18"/>
          <p:cNvPicPr preferRelativeResize="0">
            <a:picLocks/>
          </p:cNvPicPr>
          <p:nvPr/>
        </p:nvPicPr>
        <p:blipFill rotWithShape="1">
          <a:blip r:embed="rId2"/>
          <a:srcRect l="50757" t="30763" r="38407" b="65557"/>
          <a:stretch/>
        </p:blipFill>
        <p:spPr>
          <a:xfrm>
            <a:off x="1642063" y="1952381"/>
            <a:ext cx="922590" cy="223077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5"/>
          <a:srcRect l="34932" t="35426" r="53821" b="61912"/>
          <a:stretch/>
        </p:blipFill>
        <p:spPr>
          <a:xfrm>
            <a:off x="1641476" y="3378135"/>
            <a:ext cx="922591" cy="223076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 rotWithShape="1">
          <a:blip r:embed="rId3"/>
          <a:srcRect l="49814" t="27837" r="40588" b="68789"/>
          <a:stretch/>
        </p:blipFill>
        <p:spPr>
          <a:xfrm>
            <a:off x="1642063" y="2296989"/>
            <a:ext cx="922591" cy="223076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 rotWithShape="1">
          <a:blip r:embed="rId4"/>
          <a:srcRect l="49635" t="32197" r="39627" b="63751"/>
          <a:stretch/>
        </p:blipFill>
        <p:spPr>
          <a:xfrm>
            <a:off x="1642063" y="3009924"/>
            <a:ext cx="922591" cy="223076"/>
          </a:xfrm>
          <a:prstGeom prst="rect">
            <a:avLst/>
          </a:prstGeom>
        </p:spPr>
      </p:pic>
      <p:pic>
        <p:nvPicPr>
          <p:cNvPr id="38" name="Picture 37"/>
          <p:cNvPicPr preferRelativeResize="0">
            <a:picLocks/>
          </p:cNvPicPr>
          <p:nvPr/>
        </p:nvPicPr>
        <p:blipFill rotWithShape="1">
          <a:blip r:embed="rId6"/>
          <a:srcRect l="44100" t="40591" r="46088" b="55567"/>
          <a:stretch/>
        </p:blipFill>
        <p:spPr>
          <a:xfrm>
            <a:off x="1642063" y="4599457"/>
            <a:ext cx="922591" cy="22307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635042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62521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11939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569988" y="1077089"/>
            <a:ext cx="1000810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Room-air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78732" y="1372821"/>
            <a:ext cx="904163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 smtClean="0">
                <a:latin typeface="Times roman"/>
                <a:cs typeface="Arial" pitchFamily="34" charset="0"/>
              </a:rPr>
              <a:t>Diff +IGF-1</a:t>
            </a:r>
            <a:endParaRPr lang="en-US" sz="1100" u="sng" dirty="0">
              <a:latin typeface="Times roman"/>
              <a:cs typeface="Arial" pitchFamily="34" charset="0"/>
            </a:endParaRPr>
          </a:p>
        </p:txBody>
      </p:sp>
      <p:pic>
        <p:nvPicPr>
          <p:cNvPr id="79" name="Picture 78"/>
          <p:cNvPicPr preferRelativeResize="0">
            <a:picLocks/>
          </p:cNvPicPr>
          <p:nvPr/>
        </p:nvPicPr>
        <p:blipFill rotWithShape="1">
          <a:blip r:embed="rId7"/>
          <a:srcRect l="59563" t="35629" r="31616" b="61525"/>
          <a:stretch/>
        </p:blipFill>
        <p:spPr>
          <a:xfrm>
            <a:off x="1635111" y="2755738"/>
            <a:ext cx="923544" cy="219456"/>
          </a:xfrm>
          <a:prstGeom prst="rect">
            <a:avLst/>
          </a:prstGeom>
        </p:spPr>
      </p:pic>
      <p:pic>
        <p:nvPicPr>
          <p:cNvPr id="86" name="Picture 85"/>
          <p:cNvPicPr preferRelativeResize="0">
            <a:picLocks/>
          </p:cNvPicPr>
          <p:nvPr/>
        </p:nvPicPr>
        <p:blipFill rotWithShape="1">
          <a:blip r:embed="rId8"/>
          <a:srcRect l="56953" t="35092" r="34100" b="61385"/>
          <a:stretch/>
        </p:blipFill>
        <p:spPr>
          <a:xfrm>
            <a:off x="1632031" y="3805804"/>
            <a:ext cx="923544" cy="219456"/>
          </a:xfrm>
          <a:prstGeom prst="rect">
            <a:avLst/>
          </a:prstGeom>
        </p:spPr>
      </p:pic>
      <p:pic>
        <p:nvPicPr>
          <p:cNvPr id="18" name="Picture 17"/>
          <p:cNvPicPr preferRelativeResize="0">
            <a:picLocks/>
          </p:cNvPicPr>
          <p:nvPr/>
        </p:nvPicPr>
        <p:blipFill rotWithShape="1">
          <a:blip r:embed="rId2"/>
          <a:srcRect l="35455" t="61685" r="53706" b="34741"/>
          <a:stretch/>
        </p:blipFill>
        <p:spPr>
          <a:xfrm>
            <a:off x="4592903" y="1952381"/>
            <a:ext cx="922590" cy="223077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 rotWithShape="1">
          <a:blip r:embed="rId3"/>
          <a:srcRect l="36456" t="55512" r="53864" b="40875"/>
          <a:stretch/>
        </p:blipFill>
        <p:spPr>
          <a:xfrm>
            <a:off x="4592903" y="2296989"/>
            <a:ext cx="922591" cy="223076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4"/>
          <a:srcRect l="35400" t="61350" r="54352" b="34587"/>
          <a:stretch/>
        </p:blipFill>
        <p:spPr>
          <a:xfrm>
            <a:off x="4592903" y="3009924"/>
            <a:ext cx="922591" cy="22307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 rotWithShape="1">
          <a:blip r:embed="rId5"/>
          <a:srcRect l="45514" t="10258" r="43897" b="87073"/>
          <a:stretch/>
        </p:blipFill>
        <p:spPr>
          <a:xfrm>
            <a:off x="4592903" y="3378135"/>
            <a:ext cx="922591" cy="223076"/>
          </a:xfrm>
          <a:prstGeom prst="rect">
            <a:avLst/>
          </a:prstGeom>
        </p:spPr>
      </p:pic>
      <p:pic>
        <p:nvPicPr>
          <p:cNvPr id="39" name="Picture 38"/>
          <p:cNvPicPr preferRelativeResize="0">
            <a:picLocks/>
          </p:cNvPicPr>
          <p:nvPr/>
        </p:nvPicPr>
        <p:blipFill rotWithShape="1">
          <a:blip r:embed="rId6"/>
          <a:srcRect l="53639" t="40591" r="36549" b="55567"/>
          <a:stretch/>
        </p:blipFill>
        <p:spPr>
          <a:xfrm>
            <a:off x="4592903" y="4599457"/>
            <a:ext cx="922591" cy="223076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4589762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17241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83768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580514" y="1077089"/>
            <a:ext cx="1069208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Low-oxygen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49985" y="1372355"/>
            <a:ext cx="934564" cy="260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latin typeface="Times roman"/>
                <a:cs typeface="Arial" pitchFamily="34" charset="0"/>
              </a:rPr>
              <a:t>Diff +IGF-1</a:t>
            </a:r>
          </a:p>
        </p:txBody>
      </p:sp>
      <p:pic>
        <p:nvPicPr>
          <p:cNvPr id="80" name="Picture 79"/>
          <p:cNvPicPr preferRelativeResize="0">
            <a:picLocks/>
          </p:cNvPicPr>
          <p:nvPr/>
        </p:nvPicPr>
        <p:blipFill rotWithShape="1">
          <a:blip r:embed="rId7"/>
          <a:srcRect l="50181" t="56263" r="40998" b="40891"/>
          <a:stretch/>
        </p:blipFill>
        <p:spPr>
          <a:xfrm>
            <a:off x="4592426" y="2755738"/>
            <a:ext cx="923544" cy="219456"/>
          </a:xfrm>
          <a:prstGeom prst="rect">
            <a:avLst/>
          </a:prstGeom>
        </p:spPr>
      </p:pic>
      <p:pic>
        <p:nvPicPr>
          <p:cNvPr id="87" name="Picture 86"/>
          <p:cNvPicPr preferRelativeResize="0">
            <a:picLocks/>
          </p:cNvPicPr>
          <p:nvPr/>
        </p:nvPicPr>
        <p:blipFill rotWithShape="1">
          <a:blip r:embed="rId8"/>
          <a:srcRect l="48738" t="54979" r="42761" b="41606"/>
          <a:stretch/>
        </p:blipFill>
        <p:spPr>
          <a:xfrm>
            <a:off x="4589762" y="3805804"/>
            <a:ext cx="923544" cy="219456"/>
          </a:xfrm>
          <a:prstGeom prst="rect">
            <a:avLst/>
          </a:prstGeom>
        </p:spPr>
      </p:pic>
      <p:pic>
        <p:nvPicPr>
          <p:cNvPr id="22" name="Picture 21"/>
          <p:cNvPicPr preferRelativeResize="0">
            <a:picLocks/>
          </p:cNvPicPr>
          <p:nvPr/>
        </p:nvPicPr>
        <p:blipFill rotWithShape="1">
          <a:blip r:embed="rId2"/>
          <a:srcRect l="57194" t="62378" r="31967" b="33731"/>
          <a:stretch/>
        </p:blipFill>
        <p:spPr>
          <a:xfrm>
            <a:off x="2623932" y="1952382"/>
            <a:ext cx="922591" cy="223076"/>
          </a:xfrm>
          <a:prstGeom prst="rect">
            <a:avLst/>
          </a:prstGeom>
        </p:spPr>
      </p:pic>
      <p:pic>
        <p:nvPicPr>
          <p:cNvPr id="11" name="Picture 10"/>
          <p:cNvPicPr preferRelativeResize="0">
            <a:picLocks/>
          </p:cNvPicPr>
          <p:nvPr/>
        </p:nvPicPr>
        <p:blipFill rotWithShape="1">
          <a:blip r:embed="rId5"/>
          <a:srcRect l="34482" t="83616" r="54488" b="13049"/>
          <a:stretch/>
        </p:blipFill>
        <p:spPr>
          <a:xfrm>
            <a:off x="2623932" y="3378135"/>
            <a:ext cx="922591" cy="223076"/>
          </a:xfrm>
          <a:prstGeom prst="rect">
            <a:avLst/>
          </a:prstGeom>
        </p:spPr>
      </p:pic>
      <p:pic>
        <p:nvPicPr>
          <p:cNvPr id="27" name="Picture 26"/>
          <p:cNvPicPr>
            <a:picLocks/>
          </p:cNvPicPr>
          <p:nvPr/>
        </p:nvPicPr>
        <p:blipFill rotWithShape="1">
          <a:blip r:embed="rId3"/>
          <a:srcRect l="55910" t="55679" r="34410" b="40708"/>
          <a:stretch/>
        </p:blipFill>
        <p:spPr>
          <a:xfrm>
            <a:off x="2623932" y="2296989"/>
            <a:ext cx="922591" cy="223076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/>
        </p:nvPicPr>
        <p:blipFill rotWithShape="1">
          <a:blip r:embed="rId4"/>
          <a:srcRect l="56216" t="61156" r="32883" b="34781"/>
          <a:stretch/>
        </p:blipFill>
        <p:spPr>
          <a:xfrm>
            <a:off x="2623932" y="3009924"/>
            <a:ext cx="922591" cy="223076"/>
          </a:xfrm>
          <a:prstGeom prst="rect">
            <a:avLst/>
          </a:prstGeom>
        </p:spPr>
      </p:pic>
      <p:pic>
        <p:nvPicPr>
          <p:cNvPr id="40" name="Picture 39"/>
          <p:cNvPicPr preferRelativeResize="0">
            <a:picLocks/>
          </p:cNvPicPr>
          <p:nvPr/>
        </p:nvPicPr>
        <p:blipFill rotWithShape="1">
          <a:blip r:embed="rId6"/>
          <a:srcRect l="37627" t="67878" r="52561" b="28280"/>
          <a:stretch/>
        </p:blipFill>
        <p:spPr>
          <a:xfrm>
            <a:off x="2623932" y="4599457"/>
            <a:ext cx="922591" cy="223076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625600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953080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13649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60738" y="1077089"/>
            <a:ext cx="1000810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Room-air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87996" y="1372412"/>
            <a:ext cx="871342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latin typeface="Times roman"/>
                <a:cs typeface="Arial" pitchFamily="34" charset="0"/>
              </a:rPr>
              <a:t>Diff +</a:t>
            </a:r>
            <a:r>
              <a:rPr lang="en-US" sz="1100" u="sng" dirty="0" smtClean="0">
                <a:latin typeface="Times roman"/>
                <a:cs typeface="Arial" pitchFamily="34" charset="0"/>
              </a:rPr>
              <a:t>IGF-2</a:t>
            </a:r>
            <a:endParaRPr lang="en-US" sz="1100" u="sng" dirty="0">
              <a:latin typeface="Times roman"/>
              <a:cs typeface="Arial" pitchFamily="34" charset="0"/>
            </a:endParaRPr>
          </a:p>
        </p:txBody>
      </p:sp>
      <p:pic>
        <p:nvPicPr>
          <p:cNvPr id="81" name="Picture 80"/>
          <p:cNvPicPr preferRelativeResize="0">
            <a:picLocks/>
          </p:cNvPicPr>
          <p:nvPr/>
        </p:nvPicPr>
        <p:blipFill rotWithShape="1">
          <a:blip r:embed="rId7"/>
          <a:srcRect l="40958" t="78319" r="50221" b="18835"/>
          <a:stretch/>
        </p:blipFill>
        <p:spPr>
          <a:xfrm>
            <a:off x="2626180" y="2755738"/>
            <a:ext cx="923544" cy="219456"/>
          </a:xfrm>
          <a:prstGeom prst="rect">
            <a:avLst/>
          </a:prstGeom>
        </p:spPr>
      </p:pic>
      <p:pic>
        <p:nvPicPr>
          <p:cNvPr id="88" name="Picture 87"/>
          <p:cNvPicPr preferRelativeResize="0">
            <a:picLocks/>
          </p:cNvPicPr>
          <p:nvPr/>
        </p:nvPicPr>
        <p:blipFill rotWithShape="1">
          <a:blip r:embed="rId8"/>
          <a:srcRect l="40557" t="78030" r="50942" b="18555"/>
          <a:stretch/>
        </p:blipFill>
        <p:spPr>
          <a:xfrm>
            <a:off x="2623932" y="3805804"/>
            <a:ext cx="923544" cy="219456"/>
          </a:xfrm>
          <a:prstGeom prst="rect">
            <a:avLst/>
          </a:prstGeom>
        </p:spPr>
      </p:pic>
      <p:pic>
        <p:nvPicPr>
          <p:cNvPr id="21" name="Picture 20"/>
          <p:cNvPicPr preferRelativeResize="0">
            <a:picLocks/>
          </p:cNvPicPr>
          <p:nvPr/>
        </p:nvPicPr>
        <p:blipFill rotWithShape="1">
          <a:blip r:embed="rId2"/>
          <a:srcRect l="42773" t="91942" r="44858" b="5199"/>
          <a:stretch/>
        </p:blipFill>
        <p:spPr>
          <a:xfrm>
            <a:off x="5572018" y="1952382"/>
            <a:ext cx="922591" cy="223076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/>
          <a:srcRect l="42801" t="82132" r="46932" b="14307"/>
          <a:stretch/>
        </p:blipFill>
        <p:spPr>
          <a:xfrm>
            <a:off x="5572018" y="2296989"/>
            <a:ext cx="922591" cy="223076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4"/>
          <a:srcRect l="31337" t="90553" r="57341" b="6085"/>
          <a:stretch/>
        </p:blipFill>
        <p:spPr>
          <a:xfrm>
            <a:off x="5572018" y="3009924"/>
            <a:ext cx="922591" cy="223076"/>
          </a:xfrm>
          <a:prstGeom prst="rect">
            <a:avLst/>
          </a:prstGeom>
        </p:spPr>
      </p:pic>
      <p:pic>
        <p:nvPicPr>
          <p:cNvPr id="34" name="Picture 33"/>
          <p:cNvPicPr preferRelativeResize="0">
            <a:picLocks/>
          </p:cNvPicPr>
          <p:nvPr/>
        </p:nvPicPr>
        <p:blipFill rotWithShape="1">
          <a:blip r:embed="rId5"/>
          <a:srcRect l="55568" t="82449" r="33402" b="14216"/>
          <a:stretch/>
        </p:blipFill>
        <p:spPr>
          <a:xfrm>
            <a:off x="5572018" y="3378135"/>
            <a:ext cx="922591" cy="223076"/>
          </a:xfrm>
          <a:prstGeom prst="rect">
            <a:avLst/>
          </a:prstGeom>
        </p:spPr>
      </p:pic>
      <p:pic>
        <p:nvPicPr>
          <p:cNvPr id="41" name="Picture 40"/>
          <p:cNvPicPr preferRelativeResize="0">
            <a:picLocks/>
          </p:cNvPicPr>
          <p:nvPr/>
        </p:nvPicPr>
        <p:blipFill rotWithShape="1">
          <a:blip r:embed="rId6"/>
          <a:srcRect l="50233" t="67514" r="39955" b="28644"/>
          <a:stretch/>
        </p:blipFill>
        <p:spPr>
          <a:xfrm>
            <a:off x="5572018" y="4599457"/>
            <a:ext cx="922591" cy="223076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5581074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3</a:t>
            </a:r>
            <a:endParaRPr lang="en-US" sz="1100" dirty="0">
              <a:latin typeface="Times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08553" y="1690971"/>
            <a:ext cx="312947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7</a:t>
            </a:r>
            <a:endParaRPr lang="en-US" sz="1100" dirty="0">
              <a:latin typeface="Times roman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35668" y="1690971"/>
            <a:ext cx="36440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14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572018" y="1077089"/>
            <a:ext cx="1069208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roman"/>
                <a:cs typeface="Arial" pitchFamily="34" charset="0"/>
              </a:rPr>
              <a:t>Low-oxygen</a:t>
            </a:r>
            <a:endParaRPr lang="en-US" sz="1100" b="1" dirty="0">
              <a:latin typeface="Times roman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43986" y="1371946"/>
            <a:ext cx="867785" cy="2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latin typeface="Times roman"/>
                <a:cs typeface="Arial" pitchFamily="34" charset="0"/>
              </a:rPr>
              <a:t>Diff +IGF-2</a:t>
            </a:r>
          </a:p>
        </p:txBody>
      </p:sp>
      <p:pic>
        <p:nvPicPr>
          <p:cNvPr id="82" name="Picture 81"/>
          <p:cNvPicPr preferRelativeResize="0">
            <a:picLocks/>
          </p:cNvPicPr>
          <p:nvPr/>
        </p:nvPicPr>
        <p:blipFill rotWithShape="1">
          <a:blip r:embed="rId7"/>
          <a:srcRect l="59563" t="77892" r="31616" b="19262"/>
          <a:stretch/>
        </p:blipFill>
        <p:spPr>
          <a:xfrm>
            <a:off x="5571065" y="2755738"/>
            <a:ext cx="923544" cy="219456"/>
          </a:xfrm>
          <a:prstGeom prst="rect">
            <a:avLst/>
          </a:prstGeom>
        </p:spPr>
      </p:pic>
      <p:pic>
        <p:nvPicPr>
          <p:cNvPr id="89" name="Picture 88"/>
          <p:cNvPicPr preferRelativeResize="0">
            <a:picLocks/>
          </p:cNvPicPr>
          <p:nvPr/>
        </p:nvPicPr>
        <p:blipFill rotWithShape="1">
          <a:blip r:embed="rId8"/>
          <a:srcRect l="57647" t="77787" r="33298" b="18982"/>
          <a:stretch/>
        </p:blipFill>
        <p:spPr>
          <a:xfrm>
            <a:off x="5574434" y="3805804"/>
            <a:ext cx="923544" cy="219456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120694" y="3761514"/>
            <a:ext cx="877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p-AKT</a:t>
            </a:r>
            <a:endParaRPr lang="en-US" sz="1100" dirty="0">
              <a:latin typeface="Times roma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-76239" y="4144440"/>
            <a:ext cx="877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p-ERK1/2</a:t>
            </a:r>
            <a:endParaRPr lang="en-US" sz="1100" dirty="0">
              <a:latin typeface="Times roman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S3.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  <p:pic>
        <p:nvPicPr>
          <p:cNvPr id="112" name="Picture 2"/>
          <p:cNvPicPr preferRelativeResize="0">
            <a:picLocks noChangeArrowheads="1"/>
          </p:cNvPicPr>
          <p:nvPr/>
        </p:nvPicPr>
        <p:blipFill>
          <a:blip r:embed="rId9"/>
          <a:srcRect l="32318" t="50000" r="55345" b="45000"/>
          <a:stretch>
            <a:fillRect/>
          </a:stretch>
        </p:blipFill>
        <p:spPr bwMode="auto">
          <a:xfrm>
            <a:off x="3597151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" name="Picture 2"/>
          <p:cNvPicPr preferRelativeResize="0">
            <a:picLocks noChangeArrowheads="1"/>
          </p:cNvPicPr>
          <p:nvPr/>
        </p:nvPicPr>
        <p:blipFill>
          <a:blip r:embed="rId9"/>
          <a:srcRect l="44805" t="31667" r="42876" b="63333"/>
          <a:stretch>
            <a:fillRect/>
          </a:stretch>
        </p:blipFill>
        <p:spPr bwMode="auto">
          <a:xfrm>
            <a:off x="646450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" name="Picture 2"/>
          <p:cNvPicPr preferRelativeResize="0">
            <a:picLocks noChangeArrowheads="1"/>
          </p:cNvPicPr>
          <p:nvPr/>
        </p:nvPicPr>
        <p:blipFill>
          <a:blip r:embed="rId9"/>
          <a:srcRect l="45050" t="69040" r="43053" b="25707"/>
          <a:stretch>
            <a:fillRect/>
          </a:stretch>
        </p:blipFill>
        <p:spPr bwMode="auto">
          <a:xfrm>
            <a:off x="4589762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" name="Picture 2"/>
          <p:cNvPicPr preferRelativeResize="0">
            <a:picLocks noChangeArrowheads="1"/>
          </p:cNvPicPr>
          <p:nvPr/>
        </p:nvPicPr>
        <p:blipFill>
          <a:blip r:embed="rId9"/>
          <a:srcRect l="56730" t="50454" r="30212" b="44754"/>
          <a:stretch>
            <a:fillRect/>
          </a:stretch>
        </p:blipFill>
        <p:spPr bwMode="auto">
          <a:xfrm>
            <a:off x="1627639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" name="Picture 2"/>
          <p:cNvPicPr preferRelativeResize="0">
            <a:picLocks noChangeArrowheads="1"/>
          </p:cNvPicPr>
          <p:nvPr/>
        </p:nvPicPr>
        <p:blipFill>
          <a:blip r:embed="rId9"/>
          <a:srcRect l="57237" t="87595" r="29995" b="8030"/>
          <a:stretch>
            <a:fillRect/>
          </a:stretch>
        </p:blipFill>
        <p:spPr bwMode="auto">
          <a:xfrm>
            <a:off x="5581074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" name="Picture 2"/>
          <p:cNvPicPr preferRelativeResize="0">
            <a:picLocks noChangeArrowheads="1"/>
          </p:cNvPicPr>
          <p:nvPr/>
        </p:nvPicPr>
        <p:blipFill>
          <a:blip r:embed="rId9"/>
          <a:srcRect l="32210" t="86717" r="55022" b="8687"/>
          <a:stretch>
            <a:fillRect/>
          </a:stretch>
        </p:blipFill>
        <p:spPr bwMode="auto">
          <a:xfrm>
            <a:off x="2622979" y="4152982"/>
            <a:ext cx="92354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01931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977175"/>
              </p:ext>
            </p:extLst>
          </p:nvPr>
        </p:nvGraphicFramePr>
        <p:xfrm>
          <a:off x="12700" y="3638550"/>
          <a:ext cx="6818313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511" name="Prism 5" r:id="rId3" imgW="8558640" imgH="2304360" progId="Prism5.Document">
                  <p:embed/>
                </p:oleObj>
              </mc:Choice>
              <mc:Fallback>
                <p:oleObj name="Prism 5" r:id="rId3" imgW="8558640" imgH="2304360" progId="Prism5.Document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3638550"/>
                        <a:ext cx="6818313" cy="183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S4.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603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41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773332"/>
              </p:ext>
            </p:extLst>
          </p:nvPr>
        </p:nvGraphicFramePr>
        <p:xfrm>
          <a:off x="637822" y="2232934"/>
          <a:ext cx="5582356" cy="4678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215" name="Prism 5" r:id="rId3" imgW="4910040" imgH="4114800" progId="Prism5.Document">
                  <p:embed/>
                </p:oleObj>
              </mc:Choice>
              <mc:Fallback>
                <p:oleObj name="Prism 5" r:id="rId3" imgW="4910040" imgH="4114800" progId="Prism5.Document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22" y="2232934"/>
                        <a:ext cx="5582356" cy="46781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S5.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0879" y="1328172"/>
            <a:ext cx="6536243" cy="6487656"/>
            <a:chOff x="0" y="116976"/>
            <a:chExt cx="6869241" cy="6766424"/>
          </a:xfrm>
        </p:grpSpPr>
        <p:graphicFrame>
          <p:nvGraphicFramePr>
            <p:cNvPr id="43315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0063406"/>
                </p:ext>
              </p:extLst>
            </p:nvPr>
          </p:nvGraphicFramePr>
          <p:xfrm>
            <a:off x="0" y="4457700"/>
            <a:ext cx="6869241" cy="2425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3192" name="Prism 5" r:id="rId3" imgW="9008280" imgH="3180600" progId="Prism5.Document">
                    <p:embed/>
                  </p:oleObj>
                </mc:Choice>
                <mc:Fallback>
                  <p:oleObj name="Prism 5" r:id="rId3" imgW="9008280" imgH="3180600" progId="Prism5.Document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4457700"/>
                          <a:ext cx="6869241" cy="2425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1005840" y="116976"/>
              <a:ext cx="3699129" cy="4400986"/>
              <a:chOff x="-228600" y="160944"/>
              <a:chExt cx="5568582" cy="6055189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-228600" y="1688068"/>
                <a:ext cx="1371600" cy="381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 Roman"/>
                    <a:cs typeface="Times New Roman" panose="02020603050405020304" pitchFamily="18" charset="0"/>
                  </a:rPr>
                  <a:t>p-ERK1/2</a:t>
                </a:r>
                <a:endParaRPr lang="en-US" sz="1100" dirty="0">
                  <a:latin typeface="Times Roman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-228600" y="3745467"/>
                <a:ext cx="1371600" cy="381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 Roman"/>
                    <a:cs typeface="Times New Roman" panose="02020603050405020304" pitchFamily="18" charset="0"/>
                  </a:rPr>
                  <a:t>p-ERK1/2</a:t>
                </a:r>
                <a:endParaRPr lang="en-US" sz="1100" dirty="0">
                  <a:latin typeface="Times Roman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-228600" y="5574268"/>
                <a:ext cx="1371600" cy="381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 Roman"/>
                    <a:cs typeface="Times New Roman" panose="02020603050405020304" pitchFamily="18" charset="0"/>
                  </a:rPr>
                  <a:t>p-ERK1/2</a:t>
                </a:r>
                <a:endParaRPr lang="en-US" sz="1100" dirty="0">
                  <a:latin typeface="Times Roman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Group 30"/>
              <p:cNvGrpSpPr/>
              <p:nvPr/>
            </p:nvGrpSpPr>
            <p:grpSpPr>
              <a:xfrm>
                <a:off x="-76200" y="160944"/>
                <a:ext cx="5416182" cy="6055189"/>
                <a:chOff x="-76200" y="160944"/>
                <a:chExt cx="5416182" cy="6055188"/>
              </a:xfrm>
            </p:grpSpPr>
            <p:pic>
              <p:nvPicPr>
                <p:cNvPr id="9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4691" r="49990"/>
                <a:stretch>
                  <a:fillRect/>
                </a:stretch>
              </p:blipFill>
              <p:spPr bwMode="auto">
                <a:xfrm>
                  <a:off x="933792" y="814388"/>
                  <a:ext cx="3638208" cy="5229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914400" y="457200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3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TextBox 5"/>
                <p:cNvSpPr txBox="1"/>
                <p:nvPr/>
              </p:nvSpPr>
              <p:spPr>
                <a:xfrm>
                  <a:off x="1752600" y="457200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6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438401" y="457200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12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124199" y="457200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24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810000" y="457200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48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816983" y="160944"/>
                  <a:ext cx="2052280" cy="381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u="sng" dirty="0" smtClean="0">
                      <a:latin typeface="Times Roman"/>
                      <a:cs typeface="Times New Roman" panose="02020603050405020304" pitchFamily="18" charset="0"/>
                    </a:rPr>
                    <a:t>Room-air</a:t>
                  </a:r>
                  <a:endParaRPr lang="en-US" sz="1100" u="sng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-76200" y="990599"/>
                  <a:ext cx="1371600" cy="381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p-AKT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-76200" y="3047999"/>
                  <a:ext cx="1371600" cy="381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p-AKT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-76200" y="4876801"/>
                  <a:ext cx="1371600" cy="381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p-AKT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5400000">
                  <a:off x="4369488" y="1347772"/>
                  <a:ext cx="1371601" cy="41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DMSO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 rot="5400000">
                  <a:off x="4445687" y="3220505"/>
                  <a:ext cx="1371601" cy="41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U0126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 rot="5400000">
                  <a:off x="4369488" y="5321838"/>
                  <a:ext cx="1371600" cy="4169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LY294002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Right Brace 23"/>
                <p:cNvSpPr/>
                <p:nvPr/>
              </p:nvSpPr>
              <p:spPr>
                <a:xfrm>
                  <a:off x="4598086" y="990600"/>
                  <a:ext cx="228600" cy="1066800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Right Brace 24"/>
                <p:cNvSpPr/>
                <p:nvPr/>
              </p:nvSpPr>
              <p:spPr>
                <a:xfrm>
                  <a:off x="4598086" y="2895600"/>
                  <a:ext cx="228600" cy="1066800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ight Brace 25"/>
                <p:cNvSpPr/>
                <p:nvPr/>
              </p:nvSpPr>
              <p:spPr>
                <a:xfrm>
                  <a:off x="4598086" y="5029200"/>
                  <a:ext cx="228600" cy="1066800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39327" y="465907"/>
                  <a:ext cx="838200" cy="381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Times Roman"/>
                      <a:cs typeface="Times New Roman" panose="02020603050405020304" pitchFamily="18" charset="0"/>
                    </a:rPr>
                    <a:t>-hrs</a:t>
                  </a:r>
                  <a:endParaRPr lang="en-US" sz="1100" dirty="0">
                    <a:latin typeface="Times Roman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28" name="TextBox 27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S6.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/>
          <p:cNvPicPr>
            <a:picLocks noChangeAspect="1" noChangeArrowheads="1"/>
          </p:cNvPicPr>
          <p:nvPr/>
        </p:nvPicPr>
        <p:blipFill>
          <a:blip r:embed="rId2" cstate="print"/>
          <a:srcRect l="19062" t="16548" r="39347" b="75469"/>
          <a:stretch>
            <a:fillRect/>
          </a:stretch>
        </p:blipFill>
        <p:spPr bwMode="auto">
          <a:xfrm>
            <a:off x="3767673" y="2794001"/>
            <a:ext cx="2804429" cy="3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179" name="Picture 3"/>
          <p:cNvPicPr preferRelativeResize="0">
            <a:picLocks noChangeArrowheads="1"/>
          </p:cNvPicPr>
          <p:nvPr/>
        </p:nvPicPr>
        <p:blipFill>
          <a:blip r:embed="rId2" cstate="print"/>
          <a:srcRect l="11752" t="80031" r="48391" b="13126"/>
          <a:stretch>
            <a:fillRect/>
          </a:stretch>
        </p:blipFill>
        <p:spPr bwMode="auto">
          <a:xfrm>
            <a:off x="892577" y="2794001"/>
            <a:ext cx="2802760" cy="3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38670" y="2857507"/>
            <a:ext cx="603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OCT4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6180" name="Picture 4"/>
          <p:cNvPicPr preferRelativeResize="0">
            <a:picLocks noChangeArrowheads="1"/>
          </p:cNvPicPr>
          <p:nvPr/>
        </p:nvPicPr>
        <p:blipFill>
          <a:blip r:embed="rId3" cstate="print"/>
          <a:srcRect l="30566" t="16168" r="35023" b="76609"/>
          <a:stretch>
            <a:fillRect/>
          </a:stretch>
        </p:blipFill>
        <p:spPr bwMode="auto">
          <a:xfrm>
            <a:off x="903313" y="4111132"/>
            <a:ext cx="2807208" cy="3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181" name="Picture 5"/>
          <p:cNvPicPr preferRelativeResize="0">
            <a:picLocks noChangeArrowheads="1"/>
          </p:cNvPicPr>
          <p:nvPr/>
        </p:nvPicPr>
        <p:blipFill>
          <a:blip r:embed="rId3" cstate="print"/>
          <a:srcRect l="25120" t="72048" r="40964" b="20349"/>
          <a:stretch>
            <a:fillRect/>
          </a:stretch>
        </p:blipFill>
        <p:spPr bwMode="auto">
          <a:xfrm>
            <a:off x="3784654" y="4111132"/>
            <a:ext cx="2807208" cy="3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0059" y="4156565"/>
            <a:ext cx="72286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RUNX2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902553" y="1973587"/>
            <a:ext cx="5651219" cy="772307"/>
            <a:chOff x="817880" y="1973574"/>
            <a:chExt cx="4328160" cy="772304"/>
          </a:xfrm>
        </p:grpSpPr>
        <p:sp>
          <p:nvSpPr>
            <p:cNvPr id="15" name="TextBox 14"/>
            <p:cNvSpPr txBox="1"/>
            <p:nvPr/>
          </p:nvSpPr>
          <p:spPr>
            <a:xfrm>
              <a:off x="81788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(-)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9888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U0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6540" y="2468880"/>
              <a:ext cx="35814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LY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9992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(-)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092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U0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8580" y="2468880"/>
              <a:ext cx="35814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LY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9720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(-)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7820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U0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05860" y="2468880"/>
              <a:ext cx="35814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LY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7924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(-)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60240" y="2468880"/>
              <a:ext cx="33528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U0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87900" y="2468880"/>
              <a:ext cx="35814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LY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76960" y="2194555"/>
              <a:ext cx="57912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 smtClean="0">
                  <a:latin typeface="Arial" pitchFamily="34" charset="0"/>
                  <a:cs typeface="Arial" pitchFamily="34" charset="0"/>
                </a:rPr>
                <a:t>ND</a:t>
              </a:r>
              <a:endParaRPr lang="en-US" sz="12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43760" y="2194555"/>
              <a:ext cx="57912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 smtClean="0">
                  <a:latin typeface="Arial" pitchFamily="34" charset="0"/>
                  <a:cs typeface="Arial" pitchFamily="34" charset="0"/>
                </a:rPr>
                <a:t>Diff.</a:t>
              </a:r>
              <a:endParaRPr lang="en-US" sz="12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63900" y="2194555"/>
              <a:ext cx="57912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 smtClean="0">
                  <a:latin typeface="Arial" pitchFamily="34" charset="0"/>
                  <a:cs typeface="Arial" pitchFamily="34" charset="0"/>
                </a:rPr>
                <a:t>ND</a:t>
              </a:r>
              <a:endParaRPr lang="en-US" sz="12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330700" y="2194555"/>
              <a:ext cx="57912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 smtClean="0">
                  <a:latin typeface="Arial" pitchFamily="34" charset="0"/>
                  <a:cs typeface="Arial" pitchFamily="34" charset="0"/>
                </a:rPr>
                <a:t>Diff.</a:t>
              </a:r>
              <a:endParaRPr lang="en-US" sz="12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27480" y="1973575"/>
              <a:ext cx="89154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Room-air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84880" y="1973574"/>
              <a:ext cx="1136918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Low-oxygen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202" name="Picture 2"/>
          <p:cNvPicPr preferRelativeResize="0">
            <a:picLocks noChangeArrowheads="1"/>
          </p:cNvPicPr>
          <p:nvPr/>
        </p:nvPicPr>
        <p:blipFill>
          <a:blip r:embed="rId4" cstate="print"/>
          <a:srcRect l="29735" t="17213" r="32305" b="76963"/>
          <a:stretch>
            <a:fillRect/>
          </a:stretch>
        </p:blipFill>
        <p:spPr bwMode="auto">
          <a:xfrm>
            <a:off x="891116" y="3238499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03" name="Picture 3"/>
          <p:cNvPicPr preferRelativeResize="0">
            <a:picLocks noChangeArrowheads="1"/>
          </p:cNvPicPr>
          <p:nvPr/>
        </p:nvPicPr>
        <p:blipFill>
          <a:blip r:embed="rId4" cstate="print"/>
          <a:srcRect l="28648" t="81572" r="31020" b="13085"/>
          <a:stretch>
            <a:fillRect/>
          </a:stretch>
        </p:blipFill>
        <p:spPr bwMode="auto">
          <a:xfrm>
            <a:off x="3774016" y="3238500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306918" y="3289307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SOX2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04" name="Picture 4"/>
          <p:cNvPicPr preferRelativeResize="0">
            <a:picLocks noChangeArrowheads="1"/>
          </p:cNvPicPr>
          <p:nvPr/>
        </p:nvPicPr>
        <p:blipFill>
          <a:blip r:embed="rId5" cstate="print"/>
          <a:srcRect l="30387" t="22799" r="31495" b="71372"/>
          <a:stretch>
            <a:fillRect/>
          </a:stretch>
        </p:blipFill>
        <p:spPr bwMode="auto">
          <a:xfrm>
            <a:off x="912207" y="4550240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05" name="Picture 5"/>
          <p:cNvPicPr preferRelativeResize="0">
            <a:picLocks noChangeArrowheads="1"/>
          </p:cNvPicPr>
          <p:nvPr/>
        </p:nvPicPr>
        <p:blipFill>
          <a:blip r:embed="rId5" cstate="print"/>
          <a:srcRect l="32127" t="85459" r="32918" b="9684"/>
          <a:stretch>
            <a:fillRect/>
          </a:stretch>
        </p:blipFill>
        <p:spPr bwMode="auto">
          <a:xfrm>
            <a:off x="3795107" y="4550240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328009" y="4613746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OPN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8946" name="Picture 2"/>
          <p:cNvPicPr preferRelativeResize="0">
            <a:picLocks noChangeArrowheads="1"/>
          </p:cNvPicPr>
          <p:nvPr/>
        </p:nvPicPr>
        <p:blipFill>
          <a:blip r:embed="rId6" cstate="print"/>
          <a:srcRect l="24287" t="54163" r="52576" b="41951"/>
          <a:stretch>
            <a:fillRect/>
          </a:stretch>
        </p:blipFill>
        <p:spPr bwMode="auto">
          <a:xfrm>
            <a:off x="911754" y="4990204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7" name="Picture 3"/>
          <p:cNvPicPr preferRelativeResize="0">
            <a:picLocks noChangeArrowheads="1"/>
          </p:cNvPicPr>
          <p:nvPr/>
        </p:nvPicPr>
        <p:blipFill>
          <a:blip r:embed="rId7" cstate="print"/>
          <a:srcRect l="45074" t="52742" r="33415" b="43338"/>
          <a:stretch>
            <a:fillRect/>
          </a:stretch>
        </p:blipFill>
        <p:spPr bwMode="auto">
          <a:xfrm>
            <a:off x="3792385" y="4988391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156559" y="5083646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-ACTIN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6185" name="Picture 9"/>
          <p:cNvPicPr preferRelativeResize="0">
            <a:picLocks noChangeArrowheads="1"/>
          </p:cNvPicPr>
          <p:nvPr/>
        </p:nvPicPr>
        <p:blipFill>
          <a:blip r:embed="rId8" cstate="print"/>
          <a:srcRect l="35270" t="13507" r="30319" b="79651"/>
          <a:stretch>
            <a:fillRect/>
          </a:stretch>
        </p:blipFill>
        <p:spPr bwMode="auto">
          <a:xfrm>
            <a:off x="902604" y="6886813"/>
            <a:ext cx="2802760" cy="3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187" name="Picture 11"/>
          <p:cNvPicPr preferRelativeResize="0">
            <a:picLocks noChangeArrowheads="1"/>
          </p:cNvPicPr>
          <p:nvPr/>
        </p:nvPicPr>
        <p:blipFill>
          <a:blip r:embed="rId9" cstate="print"/>
          <a:srcRect l="28833" t="68247" r="36260" b="26051"/>
          <a:stretch>
            <a:fillRect/>
          </a:stretch>
        </p:blipFill>
        <p:spPr bwMode="auto">
          <a:xfrm>
            <a:off x="3786507" y="6886813"/>
            <a:ext cx="2802760" cy="3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1968" y="6096007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p-ERK1/2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868" y="6959607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p-AKT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8948" name="Picture 4"/>
          <p:cNvPicPr preferRelativeResize="0">
            <a:picLocks noChangeArrowheads="1"/>
          </p:cNvPicPr>
          <p:nvPr/>
        </p:nvPicPr>
        <p:blipFill>
          <a:blip r:embed="rId10" cstate="print"/>
          <a:srcRect l="27461" t="43989" r="49882" b="52550"/>
          <a:stretch>
            <a:fillRect/>
          </a:stretch>
        </p:blipFill>
        <p:spPr bwMode="auto">
          <a:xfrm>
            <a:off x="897467" y="7334249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/>
          <p:cNvPicPr preferRelativeResize="0">
            <a:picLocks noChangeArrowheads="1"/>
          </p:cNvPicPr>
          <p:nvPr/>
        </p:nvPicPr>
        <p:blipFill>
          <a:blip r:embed="rId10" cstate="print"/>
          <a:srcRect l="27461" t="49089" r="49882" b="46721"/>
          <a:stretch>
            <a:fillRect/>
          </a:stretch>
        </p:blipFill>
        <p:spPr bwMode="auto">
          <a:xfrm>
            <a:off x="891117" y="6442075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9" name="Picture 5"/>
          <p:cNvPicPr preferRelativeResize="0">
            <a:picLocks noChangeArrowheads="1"/>
          </p:cNvPicPr>
          <p:nvPr/>
        </p:nvPicPr>
        <p:blipFill>
          <a:blip r:embed="rId11" cstate="print"/>
          <a:srcRect l="42883" t="46539" r="36358" b="49636"/>
          <a:stretch>
            <a:fillRect/>
          </a:stretch>
        </p:blipFill>
        <p:spPr bwMode="auto">
          <a:xfrm>
            <a:off x="3780367" y="7324724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/>
          <p:cNvPicPr preferRelativeResize="0">
            <a:picLocks noChangeArrowheads="1"/>
          </p:cNvPicPr>
          <p:nvPr/>
        </p:nvPicPr>
        <p:blipFill>
          <a:blip r:embed="rId11" cstate="print"/>
          <a:srcRect l="42883" t="51275" r="36358" b="44354"/>
          <a:stretch>
            <a:fillRect/>
          </a:stretch>
        </p:blipFill>
        <p:spPr bwMode="auto">
          <a:xfrm>
            <a:off x="3780367" y="6442075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198968" y="6477007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ERK1/2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7569" y="7378707"/>
            <a:ext cx="86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AKT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4067" name="Picture 3"/>
          <p:cNvPicPr preferRelativeResize="0">
            <a:picLocks noChangeArrowheads="1"/>
          </p:cNvPicPr>
          <p:nvPr/>
        </p:nvPicPr>
        <p:blipFill>
          <a:blip r:embed="rId12" cstate="print"/>
          <a:srcRect l="24608" t="12296" r="23701" b="79652"/>
          <a:stretch>
            <a:fillRect/>
          </a:stretch>
        </p:blipFill>
        <p:spPr bwMode="auto">
          <a:xfrm>
            <a:off x="889848" y="5989320"/>
            <a:ext cx="2808000" cy="38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049" name="Picture 1"/>
          <p:cNvPicPr preferRelativeResize="0">
            <a:picLocks noChangeArrowheads="1"/>
          </p:cNvPicPr>
          <p:nvPr/>
        </p:nvPicPr>
        <p:blipFill>
          <a:blip r:embed="rId13" cstate="print"/>
          <a:srcRect t="46646" b="18134"/>
          <a:stretch>
            <a:fillRect/>
          </a:stretch>
        </p:blipFill>
        <p:spPr bwMode="auto">
          <a:xfrm>
            <a:off x="3772431" y="5994400"/>
            <a:ext cx="2807208" cy="38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5060521" y="1588372"/>
            <a:ext cx="14118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roman"/>
              </a:rPr>
              <a:t>Related to figure 7</a:t>
            </a:r>
            <a:endParaRPr lang="en-US" sz="1100" dirty="0">
              <a:latin typeface="Times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89733" y="3657460"/>
            <a:ext cx="2809720" cy="380155"/>
            <a:chOff x="742976" y="3656730"/>
            <a:chExt cx="2872185" cy="319966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14"/>
            <a:srcRect l="37695" t="32026" r="51398" b="63675"/>
            <a:stretch/>
          </p:blipFill>
          <p:spPr>
            <a:xfrm>
              <a:off x="742976" y="3656730"/>
              <a:ext cx="1439482" cy="31988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14"/>
            <a:srcRect l="30366" t="26074" r="58727" b="69627"/>
            <a:stretch/>
          </p:blipFill>
          <p:spPr>
            <a:xfrm flipH="1">
              <a:off x="2175679" y="3656811"/>
              <a:ext cx="1439482" cy="31988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" name="Group 4"/>
          <p:cNvGrpSpPr/>
          <p:nvPr/>
        </p:nvGrpSpPr>
        <p:grpSpPr>
          <a:xfrm>
            <a:off x="3780367" y="3659544"/>
            <a:ext cx="2807208" cy="382083"/>
            <a:chOff x="3644899" y="3659580"/>
            <a:chExt cx="2869617" cy="319488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4"/>
            <a:srcRect l="41110" t="25773" r="47983" b="69928"/>
            <a:stretch/>
          </p:blipFill>
          <p:spPr>
            <a:xfrm>
              <a:off x="5077602" y="3659580"/>
              <a:ext cx="1436914" cy="3193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14"/>
            <a:srcRect l="44071" t="46405" r="45022" b="49296"/>
            <a:stretch/>
          </p:blipFill>
          <p:spPr>
            <a:xfrm>
              <a:off x="3644899" y="3659754"/>
              <a:ext cx="1436914" cy="31931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5" name="TextBox 54"/>
          <p:cNvSpPr txBox="1"/>
          <p:nvPr/>
        </p:nvSpPr>
        <p:spPr>
          <a:xfrm>
            <a:off x="5719763" y="93663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0993">
              <a:defRPr/>
            </a:pPr>
            <a:r>
              <a:rPr lang="en-CA" sz="1100" b="1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FIGURE S7.</a:t>
            </a:r>
            <a:r>
              <a:rPr lang="en-US" sz="1100" dirty="0" smtClean="0">
                <a:latin typeface="Times Roman"/>
                <a:ea typeface="ＭＳ Ｐゴシック" pitchFamily="35" charset="-128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Roman"/>
              <a:ea typeface="ＭＳ Ｐゴシック" pitchFamily="35" charset="-128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52400" y="312262"/>
            <a:ext cx="4635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Youssef and Han. </a:t>
            </a:r>
            <a:endParaRPr lang="en-US" sz="1100" dirty="0" smtClean="0">
              <a:latin typeface="Times Roman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Roman"/>
                <a:cs typeface="Times New Roman" panose="02020603050405020304" pitchFamily="18" charset="0"/>
              </a:rPr>
              <a:t>Role of IGFs and Low PO</a:t>
            </a:r>
            <a:r>
              <a:rPr lang="en-US" sz="1100" baseline="-25000" dirty="0">
                <a:latin typeface="Times Roman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Roman"/>
                <a:cs typeface="Times New Roman" panose="02020603050405020304" pitchFamily="18" charset="0"/>
              </a:rPr>
              <a:t> in Osteogenic Differentiation</a:t>
            </a:r>
            <a:endParaRPr lang="en-US" sz="1100" baseline="-25000" dirty="0">
              <a:latin typeface="Times Roman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969" y="3706352"/>
            <a:ext cx="8709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p-RUNX2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15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12442</TotalTime>
  <Words>327</Words>
  <Application>Microsoft Office PowerPoint</Application>
  <PresentationFormat>On-screen Show (4:3)</PresentationFormat>
  <Paragraphs>152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Calibri</vt:lpstr>
      <vt:lpstr>Times New Roman</vt:lpstr>
      <vt:lpstr>Times Roman</vt:lpstr>
      <vt:lpstr>Times Roman</vt:lpstr>
      <vt:lpstr>1_Office Theme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London Health Sciences Centre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Victoria Research Centre</dc:creator>
  <cp:lastModifiedBy>Amer Youssef</cp:lastModifiedBy>
  <cp:revision>1042</cp:revision>
  <cp:lastPrinted>2017-06-16T23:27:23Z</cp:lastPrinted>
  <dcterms:created xsi:type="dcterms:W3CDTF">2012-05-08T13:59:17Z</dcterms:created>
  <dcterms:modified xsi:type="dcterms:W3CDTF">2017-07-20T14:51:39Z</dcterms:modified>
</cp:coreProperties>
</file>