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rawings/drawing1.xml" ContentType="application/vnd.openxmlformats-officedocument.drawingml.chartshapes+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5" d="100"/>
          <a:sy n="65" d="100"/>
        </p:scale>
        <p:origin x="-1746" y="-126"/>
      </p:cViewPr>
      <p:guideLst>
        <p:guide orient="horz" pos="312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voyager2\groups\Redmite\E62_14%20Recobinat%20cocktail%20field%20trial\IgY%20YOLK%20response%20and%20trap%20numbers%20compiled%20timeline%20to%20week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voyager2\groups\Redmite\E62_14%20Recobinat%20cocktail%20field%20trial\IgY%20YOLK%20response%20and%20trap%20numbers%20compiled%20timeline%20to%20week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voyager2\groups\Redmite\E62_14%20Recobinat%20cocktail%20field%20trial\IgY%20YOLK%20response%20and%20trap%20numbers%20compiled%20timeline%20to%20week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voyager2\groups\Redmite\E62_14%20Recobinat%20cocktail%20field%20trial\IgY%20YOLK%20response%20and%20trap%20numbers%20compiled%20timeline%20to%20weeks.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voyager2\groups\Redmite\E62_14%20Recobinat%20cocktail%20field%20trial\IgY%20YOLK%20response%20and%20trap%20numbers%20compiled%20timeline%20to%20week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title>
      <c:tx>
        <c:rich>
          <a:bodyPr/>
          <a:lstStyle/>
          <a:p>
            <a:pPr>
              <a:defRPr sz="1200"/>
            </a:pPr>
            <a:r>
              <a:rPr lang="en-GB" sz="1200" b="1" i="0" baseline="0"/>
              <a:t>B - Deg-PUF-1 </a:t>
            </a:r>
          </a:p>
        </c:rich>
      </c:tx>
      <c:layout/>
    </c:title>
    <c:plotArea>
      <c:layout>
        <c:manualLayout>
          <c:layoutTarget val="inner"/>
          <c:xMode val="edge"/>
          <c:yMode val="edge"/>
          <c:x val="0.16062644974989371"/>
          <c:y val="0.14587995606493176"/>
          <c:w val="0.79501491171319061"/>
          <c:h val="0.66684732975161054"/>
        </c:manualLayout>
      </c:layout>
      <c:scatterChart>
        <c:scatterStyle val="smoothMarker"/>
        <c:ser>
          <c:idx val="0"/>
          <c:order val="0"/>
          <c:tx>
            <c:strRef>
              <c:f>'11549 PUF-1'!$B$88</c:f>
              <c:strCache>
                <c:ptCount val="1"/>
                <c:pt idx="0">
                  <c:v>Group 1</c:v>
                </c:pt>
              </c:strCache>
            </c:strRef>
          </c:tx>
          <c:spPr>
            <a:ln w="19050">
              <a:solidFill>
                <a:prstClr val="black"/>
              </a:solidFill>
              <a:prstDash val="dash"/>
            </a:ln>
          </c:spPr>
          <c:marker>
            <c:spPr>
              <a:solidFill>
                <a:schemeClr val="tx1"/>
              </a:solidFill>
              <a:ln>
                <a:noFill/>
              </a:ln>
            </c:spPr>
          </c:marker>
          <c:errBars>
            <c:errDir val="y"/>
            <c:errBarType val="both"/>
            <c:errValType val="cust"/>
            <c:plus>
              <c:numRef>
                <c:f>'11549 PUF-1'!$D$89:$D$94</c:f>
                <c:numCache>
                  <c:formatCode>General</c:formatCode>
                  <c:ptCount val="6"/>
                  <c:pt idx="0">
                    <c:v>5.4933211612787476E-2</c:v>
                  </c:pt>
                  <c:pt idx="1">
                    <c:v>5.3369207608414022E-2</c:v>
                  </c:pt>
                  <c:pt idx="2">
                    <c:v>6.4433374903834023E-2</c:v>
                  </c:pt>
                  <c:pt idx="3">
                    <c:v>4.9096335451121235E-2</c:v>
                  </c:pt>
                  <c:pt idx="4">
                    <c:v>3.808259867023845E-2</c:v>
                  </c:pt>
                  <c:pt idx="5">
                    <c:v>5.9631679333730765E-2</c:v>
                  </c:pt>
                </c:numCache>
              </c:numRef>
            </c:plus>
            <c:minus>
              <c:numRef>
                <c:f>'11549 PUF-1'!$D$89:$D$94</c:f>
                <c:numCache>
                  <c:formatCode>General</c:formatCode>
                  <c:ptCount val="6"/>
                  <c:pt idx="0">
                    <c:v>5.4933211612787476E-2</c:v>
                  </c:pt>
                  <c:pt idx="1">
                    <c:v>5.3369207608414022E-2</c:v>
                  </c:pt>
                  <c:pt idx="2">
                    <c:v>6.4433374903834023E-2</c:v>
                  </c:pt>
                  <c:pt idx="3">
                    <c:v>4.9096335451121235E-2</c:v>
                  </c:pt>
                  <c:pt idx="4">
                    <c:v>3.808259867023845E-2</c:v>
                  </c:pt>
                  <c:pt idx="5">
                    <c:v>5.9631679333730765E-2</c:v>
                  </c:pt>
                </c:numCache>
              </c:numRef>
            </c:minus>
            <c:spPr>
              <a:ln w="19050"/>
            </c:spPr>
          </c:errBars>
          <c:xVal>
            <c:numRef>
              <c:f>'11549 PUF-1'!$A$89:$A$94</c:f>
              <c:numCache>
                <c:formatCode>0</c:formatCode>
                <c:ptCount val="6"/>
                <c:pt idx="0">
                  <c:v>19</c:v>
                </c:pt>
                <c:pt idx="1">
                  <c:v>23</c:v>
                </c:pt>
                <c:pt idx="2">
                  <c:v>27</c:v>
                </c:pt>
                <c:pt idx="3">
                  <c:v>31</c:v>
                </c:pt>
                <c:pt idx="4">
                  <c:v>36</c:v>
                </c:pt>
                <c:pt idx="5">
                  <c:v>38</c:v>
                </c:pt>
              </c:numCache>
            </c:numRef>
          </c:xVal>
          <c:yVal>
            <c:numRef>
              <c:f>'11549 PUF-1'!$B$89:$B$94</c:f>
              <c:numCache>
                <c:formatCode>General</c:formatCode>
                <c:ptCount val="6"/>
                <c:pt idx="0">
                  <c:v>0.92975000000000063</c:v>
                </c:pt>
                <c:pt idx="1">
                  <c:v>0.6425102150537636</c:v>
                </c:pt>
                <c:pt idx="2">
                  <c:v>0.46578266129032297</c:v>
                </c:pt>
                <c:pt idx="3">
                  <c:v>0.41161675700090355</c:v>
                </c:pt>
                <c:pt idx="4">
                  <c:v>0.37360071770334974</c:v>
                </c:pt>
                <c:pt idx="5">
                  <c:v>0.38255638975618445</c:v>
                </c:pt>
              </c:numCache>
            </c:numRef>
          </c:yVal>
          <c:smooth val="1"/>
        </c:ser>
        <c:ser>
          <c:idx val="1"/>
          <c:order val="1"/>
          <c:tx>
            <c:strRef>
              <c:f>'11549 PUF-1'!$C$88</c:f>
              <c:strCache>
                <c:ptCount val="1"/>
                <c:pt idx="0">
                  <c:v>Group 2</c:v>
                </c:pt>
              </c:strCache>
            </c:strRef>
          </c:tx>
          <c:spPr>
            <a:ln w="19050">
              <a:solidFill>
                <a:schemeClr val="tx1"/>
              </a:solidFill>
            </a:ln>
          </c:spPr>
          <c:marker>
            <c:symbol val="diamond"/>
            <c:size val="7"/>
            <c:spPr>
              <a:solidFill>
                <a:schemeClr val="tx1"/>
              </a:solidFill>
              <a:ln>
                <a:noFill/>
              </a:ln>
            </c:spPr>
          </c:marker>
          <c:errBars>
            <c:errDir val="y"/>
            <c:errBarType val="both"/>
            <c:errValType val="cust"/>
            <c:plus>
              <c:numRef>
                <c:f>'11549 PUF-1'!$E$89:$E$94</c:f>
                <c:numCache>
                  <c:formatCode>General</c:formatCode>
                  <c:ptCount val="6"/>
                  <c:pt idx="0">
                    <c:v>1.6224457608541463E-3</c:v>
                  </c:pt>
                  <c:pt idx="1">
                    <c:v>9.5163968207973067E-3</c:v>
                  </c:pt>
                  <c:pt idx="2">
                    <c:v>3.7169249834340001E-2</c:v>
                  </c:pt>
                  <c:pt idx="3">
                    <c:v>1.6993058515177451E-2</c:v>
                  </c:pt>
                  <c:pt idx="4">
                    <c:v>1.6750192824238661E-2</c:v>
                  </c:pt>
                  <c:pt idx="5">
                    <c:v>6.4487495498937531E-3</c:v>
                  </c:pt>
                </c:numCache>
              </c:numRef>
            </c:plus>
            <c:minus>
              <c:numRef>
                <c:f>'11549 PUF-1'!$E$89:$E$94</c:f>
                <c:numCache>
                  <c:formatCode>General</c:formatCode>
                  <c:ptCount val="6"/>
                  <c:pt idx="0">
                    <c:v>1.6224457608541463E-3</c:v>
                  </c:pt>
                  <c:pt idx="1">
                    <c:v>9.5163968207973067E-3</c:v>
                  </c:pt>
                  <c:pt idx="2">
                    <c:v>3.7169249834340001E-2</c:v>
                  </c:pt>
                  <c:pt idx="3">
                    <c:v>1.6993058515177451E-2</c:v>
                  </c:pt>
                  <c:pt idx="4">
                    <c:v>1.6750192824238661E-2</c:v>
                  </c:pt>
                  <c:pt idx="5">
                    <c:v>6.4487495498937531E-3</c:v>
                  </c:pt>
                </c:numCache>
              </c:numRef>
            </c:minus>
            <c:spPr>
              <a:ln w="19050"/>
            </c:spPr>
          </c:errBars>
          <c:xVal>
            <c:numRef>
              <c:f>'11549 PUF-1'!$A$89:$A$94</c:f>
              <c:numCache>
                <c:formatCode>0</c:formatCode>
                <c:ptCount val="6"/>
                <c:pt idx="0">
                  <c:v>19</c:v>
                </c:pt>
                <c:pt idx="1">
                  <c:v>23</c:v>
                </c:pt>
                <c:pt idx="2">
                  <c:v>27</c:v>
                </c:pt>
                <c:pt idx="3">
                  <c:v>31</c:v>
                </c:pt>
                <c:pt idx="4">
                  <c:v>36</c:v>
                </c:pt>
                <c:pt idx="5">
                  <c:v>38</c:v>
                </c:pt>
              </c:numCache>
            </c:numRef>
          </c:xVal>
          <c:yVal>
            <c:numRef>
              <c:f>'11549 PUF-1'!$C$89:$C$94</c:f>
              <c:numCache>
                <c:formatCode>General</c:formatCode>
                <c:ptCount val="6"/>
                <c:pt idx="0">
                  <c:v>8.4814814814814857E-3</c:v>
                </c:pt>
                <c:pt idx="1">
                  <c:v>2.9623924731182787E-2</c:v>
                </c:pt>
                <c:pt idx="2">
                  <c:v>7.1173645714951758E-2</c:v>
                </c:pt>
                <c:pt idx="3">
                  <c:v>4.5466874478633248E-2</c:v>
                </c:pt>
                <c:pt idx="4">
                  <c:v>6.1557608192011913E-2</c:v>
                </c:pt>
                <c:pt idx="5">
                  <c:v>2.5085114858584535E-2</c:v>
                </c:pt>
              </c:numCache>
            </c:numRef>
          </c:yVal>
          <c:smooth val="1"/>
        </c:ser>
        <c:axId val="101735040"/>
        <c:axId val="104700160"/>
      </c:scatterChart>
      <c:valAx>
        <c:axId val="101735040"/>
        <c:scaling>
          <c:orientation val="minMax"/>
          <c:max val="40"/>
          <c:min val="18"/>
        </c:scaling>
        <c:axPos val="b"/>
        <c:title>
          <c:tx>
            <c:rich>
              <a:bodyPr/>
              <a:lstStyle/>
              <a:p>
                <a:pPr>
                  <a:defRPr sz="1000"/>
                </a:pPr>
                <a:r>
                  <a:rPr lang="en-US" sz="1000"/>
                  <a:t>Hen age (weeks)</a:t>
                </a:r>
              </a:p>
            </c:rich>
          </c:tx>
          <c:layout/>
        </c:title>
        <c:numFmt formatCode="0" sourceLinked="1"/>
        <c:tickLblPos val="nextTo"/>
        <c:txPr>
          <a:bodyPr/>
          <a:lstStyle/>
          <a:p>
            <a:pPr>
              <a:defRPr sz="1000"/>
            </a:pPr>
            <a:endParaRPr lang="en-US"/>
          </a:p>
        </c:txPr>
        <c:crossAx val="104700160"/>
        <c:crosses val="autoZero"/>
        <c:crossBetween val="midCat"/>
      </c:valAx>
      <c:valAx>
        <c:axId val="104700160"/>
        <c:scaling>
          <c:orientation val="minMax"/>
        </c:scaling>
        <c:axPos val="l"/>
        <c:title>
          <c:tx>
            <c:rich>
              <a:bodyPr rot="-5400000" vert="horz"/>
              <a:lstStyle/>
              <a:p>
                <a:pPr>
                  <a:defRPr sz="1000"/>
                </a:pPr>
                <a:r>
                  <a:rPr lang="en-US" sz="1000" b="1" i="0" baseline="0"/>
                  <a:t>A490nm</a:t>
                </a:r>
                <a:endParaRPr lang="en-GB" sz="1000" b="1" i="0" baseline="0"/>
              </a:p>
            </c:rich>
          </c:tx>
          <c:layout/>
        </c:title>
        <c:numFmt formatCode="General" sourceLinked="1"/>
        <c:tickLblPos val="nextTo"/>
        <c:txPr>
          <a:bodyPr/>
          <a:lstStyle/>
          <a:p>
            <a:pPr>
              <a:defRPr sz="1000"/>
            </a:pPr>
            <a:endParaRPr lang="en-US"/>
          </a:p>
        </c:txPr>
        <c:crossAx val="101735040"/>
        <c:crosses val="autoZero"/>
        <c:crossBetween val="midCat"/>
        <c:majorUnit val="0.30000000000000032"/>
      </c:valAx>
      <c:spPr>
        <a:noFill/>
        <a:ln>
          <a:noFill/>
        </a:ln>
      </c:spPr>
    </c:plotArea>
    <c:plotVisOnly val="1"/>
  </c:chart>
  <c:spPr>
    <a:ln>
      <a:noFill/>
    </a:ln>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chart>
    <c:title>
      <c:tx>
        <c:rich>
          <a:bodyPr/>
          <a:lstStyle/>
          <a:p>
            <a:pPr>
              <a:defRPr sz="1200"/>
            </a:pPr>
            <a:r>
              <a:rPr lang="en-GB" sz="1200" b="1" i="0" baseline="0"/>
              <a:t>A - Deg-SRP-1 </a:t>
            </a:r>
          </a:p>
        </c:rich>
      </c:tx>
      <c:layout/>
    </c:title>
    <c:plotArea>
      <c:layout>
        <c:manualLayout>
          <c:layoutTarget val="inner"/>
          <c:xMode val="edge"/>
          <c:yMode val="edge"/>
          <c:x val="0.16023101320751737"/>
          <c:y val="0.14728789399636383"/>
          <c:w val="0.79541034825556556"/>
          <c:h val="0.66684732975161054"/>
        </c:manualLayout>
      </c:layout>
      <c:scatterChart>
        <c:scatterStyle val="smoothMarker"/>
        <c:ser>
          <c:idx val="0"/>
          <c:order val="0"/>
          <c:tx>
            <c:strRef>
              <c:f>'SRP-1'!$B$16</c:f>
              <c:strCache>
                <c:ptCount val="1"/>
                <c:pt idx="0">
                  <c:v>Group 1</c:v>
                </c:pt>
              </c:strCache>
            </c:strRef>
          </c:tx>
          <c:spPr>
            <a:ln w="19050">
              <a:solidFill>
                <a:prstClr val="black"/>
              </a:solidFill>
              <a:prstDash val="dash"/>
            </a:ln>
          </c:spPr>
          <c:marker>
            <c:spPr>
              <a:solidFill>
                <a:schemeClr val="tx1"/>
              </a:solidFill>
              <a:ln>
                <a:noFill/>
              </a:ln>
            </c:spPr>
          </c:marker>
          <c:errBars>
            <c:errDir val="y"/>
            <c:errBarType val="both"/>
            <c:errValType val="cust"/>
            <c:plus>
              <c:numRef>
                <c:f>'SRP-1'!$D$17:$D$22</c:f>
                <c:numCache>
                  <c:formatCode>General</c:formatCode>
                  <c:ptCount val="6"/>
                  <c:pt idx="0">
                    <c:v>5.7775373643128812E-2</c:v>
                  </c:pt>
                  <c:pt idx="1">
                    <c:v>5.1051783589113761E-2</c:v>
                  </c:pt>
                  <c:pt idx="2">
                    <c:v>6.2721224597654224E-2</c:v>
                  </c:pt>
                  <c:pt idx="3">
                    <c:v>4.6318631843558986E-2</c:v>
                  </c:pt>
                  <c:pt idx="4">
                    <c:v>3.4608176637165942E-2</c:v>
                  </c:pt>
                  <c:pt idx="5">
                    <c:v>5.6283083691630126E-2</c:v>
                  </c:pt>
                </c:numCache>
              </c:numRef>
            </c:plus>
            <c:minus>
              <c:numRef>
                <c:f>'SRP-1'!$D$17:$D$22</c:f>
                <c:numCache>
                  <c:formatCode>General</c:formatCode>
                  <c:ptCount val="6"/>
                  <c:pt idx="0">
                    <c:v>5.7775373643128812E-2</c:v>
                  </c:pt>
                  <c:pt idx="1">
                    <c:v>5.1051783589113761E-2</c:v>
                  </c:pt>
                  <c:pt idx="2">
                    <c:v>6.2721224597654224E-2</c:v>
                  </c:pt>
                  <c:pt idx="3">
                    <c:v>4.6318631843558986E-2</c:v>
                  </c:pt>
                  <c:pt idx="4">
                    <c:v>3.4608176637165942E-2</c:v>
                  </c:pt>
                  <c:pt idx="5">
                    <c:v>5.6283083691630126E-2</c:v>
                  </c:pt>
                </c:numCache>
              </c:numRef>
            </c:minus>
            <c:spPr>
              <a:ln w="19050"/>
            </c:spPr>
          </c:errBars>
          <c:xVal>
            <c:numRef>
              <c:f>'11549 PUF-1'!$A$89:$A$94</c:f>
              <c:numCache>
                <c:formatCode>0</c:formatCode>
                <c:ptCount val="6"/>
                <c:pt idx="0">
                  <c:v>19</c:v>
                </c:pt>
                <c:pt idx="1">
                  <c:v>23</c:v>
                </c:pt>
                <c:pt idx="2">
                  <c:v>27</c:v>
                </c:pt>
                <c:pt idx="3">
                  <c:v>31</c:v>
                </c:pt>
                <c:pt idx="4">
                  <c:v>36</c:v>
                </c:pt>
                <c:pt idx="5">
                  <c:v>38</c:v>
                </c:pt>
              </c:numCache>
            </c:numRef>
          </c:xVal>
          <c:yVal>
            <c:numRef>
              <c:f>'SRP-1'!$B$17:$B$22</c:f>
              <c:numCache>
                <c:formatCode>General</c:formatCode>
                <c:ptCount val="6"/>
                <c:pt idx="0">
                  <c:v>0.92629166666666674</c:v>
                </c:pt>
                <c:pt idx="1">
                  <c:v>0.63891434334150365</c:v>
                </c:pt>
                <c:pt idx="2">
                  <c:v>0.46751438072752438</c:v>
                </c:pt>
                <c:pt idx="3">
                  <c:v>0.40015725609756075</c:v>
                </c:pt>
                <c:pt idx="4">
                  <c:v>0.36072353839441573</c:v>
                </c:pt>
                <c:pt idx="5">
                  <c:v>0.3811188496047459</c:v>
                </c:pt>
              </c:numCache>
            </c:numRef>
          </c:yVal>
          <c:smooth val="1"/>
        </c:ser>
        <c:ser>
          <c:idx val="1"/>
          <c:order val="1"/>
          <c:tx>
            <c:strRef>
              <c:f>'SRP-1'!$C$16</c:f>
              <c:strCache>
                <c:ptCount val="1"/>
                <c:pt idx="0">
                  <c:v>Group 2</c:v>
                </c:pt>
              </c:strCache>
            </c:strRef>
          </c:tx>
          <c:spPr>
            <a:ln w="19050">
              <a:solidFill>
                <a:schemeClr val="tx1"/>
              </a:solidFill>
            </a:ln>
          </c:spPr>
          <c:marker>
            <c:symbol val="diamond"/>
            <c:size val="7"/>
            <c:spPr>
              <a:solidFill>
                <a:schemeClr val="tx1"/>
              </a:solidFill>
              <a:ln>
                <a:noFill/>
              </a:ln>
            </c:spPr>
          </c:marker>
          <c:errBars>
            <c:errDir val="y"/>
            <c:errBarType val="both"/>
            <c:errValType val="cust"/>
            <c:plus>
              <c:numRef>
                <c:f>'SRP-1'!$E$17:$E$22</c:f>
                <c:numCache>
                  <c:formatCode>General</c:formatCode>
                  <c:ptCount val="6"/>
                  <c:pt idx="0">
                    <c:v>2.761340254296822E-3</c:v>
                  </c:pt>
                  <c:pt idx="1">
                    <c:v>7.5696940667985737E-3</c:v>
                  </c:pt>
                  <c:pt idx="2">
                    <c:v>3.7499715170773031E-2</c:v>
                  </c:pt>
                  <c:pt idx="3">
                    <c:v>2.1451328719411376E-2</c:v>
                  </c:pt>
                  <c:pt idx="4">
                    <c:v>1.8273164663372681E-2</c:v>
                  </c:pt>
                  <c:pt idx="5">
                    <c:v>5.2600830542144364E-3</c:v>
                  </c:pt>
                </c:numCache>
              </c:numRef>
            </c:plus>
            <c:minus>
              <c:numRef>
                <c:f>'SRP-1'!$E$17:$E$22</c:f>
                <c:numCache>
                  <c:formatCode>General</c:formatCode>
                  <c:ptCount val="6"/>
                  <c:pt idx="0">
                    <c:v>2.761340254296822E-3</c:v>
                  </c:pt>
                  <c:pt idx="1">
                    <c:v>7.5696940667985737E-3</c:v>
                  </c:pt>
                  <c:pt idx="2">
                    <c:v>3.7499715170773031E-2</c:v>
                  </c:pt>
                  <c:pt idx="3">
                    <c:v>2.1451328719411376E-2</c:v>
                  </c:pt>
                  <c:pt idx="4">
                    <c:v>1.8273164663372681E-2</c:v>
                  </c:pt>
                  <c:pt idx="5">
                    <c:v>5.2600830542144364E-3</c:v>
                  </c:pt>
                </c:numCache>
              </c:numRef>
            </c:minus>
            <c:spPr>
              <a:ln w="19050"/>
            </c:spPr>
          </c:errBars>
          <c:xVal>
            <c:numRef>
              <c:f>'11549 PUF-1'!$A$89:$A$94</c:f>
              <c:numCache>
                <c:formatCode>0</c:formatCode>
                <c:ptCount val="6"/>
                <c:pt idx="0">
                  <c:v>19</c:v>
                </c:pt>
                <c:pt idx="1">
                  <c:v>23</c:v>
                </c:pt>
                <c:pt idx="2">
                  <c:v>27</c:v>
                </c:pt>
                <c:pt idx="3">
                  <c:v>31</c:v>
                </c:pt>
                <c:pt idx="4">
                  <c:v>36</c:v>
                </c:pt>
                <c:pt idx="5">
                  <c:v>38</c:v>
                </c:pt>
              </c:numCache>
            </c:numRef>
          </c:xVal>
          <c:yVal>
            <c:numRef>
              <c:f>'SRP-1'!$C$17:$C$22</c:f>
              <c:numCache>
                <c:formatCode>General</c:formatCode>
                <c:ptCount val="6"/>
                <c:pt idx="0">
                  <c:v>1.3111111111111125E-2</c:v>
                </c:pt>
                <c:pt idx="1">
                  <c:v>3.1393535539215686E-2</c:v>
                </c:pt>
                <c:pt idx="2">
                  <c:v>6.5729869662857335E-2</c:v>
                </c:pt>
                <c:pt idx="3">
                  <c:v>4.7429000751997054E-2</c:v>
                </c:pt>
                <c:pt idx="4">
                  <c:v>5.0197359957183413E-2</c:v>
                </c:pt>
                <c:pt idx="5">
                  <c:v>2.106659640339897E-2</c:v>
                </c:pt>
              </c:numCache>
            </c:numRef>
          </c:yVal>
          <c:smooth val="1"/>
        </c:ser>
        <c:axId val="105177856"/>
        <c:axId val="105179776"/>
      </c:scatterChart>
      <c:valAx>
        <c:axId val="105177856"/>
        <c:scaling>
          <c:orientation val="minMax"/>
          <c:max val="40"/>
          <c:min val="18"/>
        </c:scaling>
        <c:axPos val="b"/>
        <c:title>
          <c:tx>
            <c:rich>
              <a:bodyPr/>
              <a:lstStyle/>
              <a:p>
                <a:pPr>
                  <a:defRPr sz="1000"/>
                </a:pPr>
                <a:r>
                  <a:rPr lang="en-US" sz="1000"/>
                  <a:t>Hen age (weeks)</a:t>
                </a:r>
              </a:p>
            </c:rich>
          </c:tx>
          <c:layout/>
        </c:title>
        <c:numFmt formatCode="0" sourceLinked="1"/>
        <c:tickLblPos val="nextTo"/>
        <c:txPr>
          <a:bodyPr/>
          <a:lstStyle/>
          <a:p>
            <a:pPr>
              <a:defRPr sz="1000"/>
            </a:pPr>
            <a:endParaRPr lang="en-US"/>
          </a:p>
        </c:txPr>
        <c:crossAx val="105179776"/>
        <c:crosses val="autoZero"/>
        <c:crossBetween val="midCat"/>
      </c:valAx>
      <c:valAx>
        <c:axId val="105179776"/>
        <c:scaling>
          <c:orientation val="minMax"/>
        </c:scaling>
        <c:axPos val="l"/>
        <c:title>
          <c:tx>
            <c:rich>
              <a:bodyPr rot="-5400000" vert="horz"/>
              <a:lstStyle/>
              <a:p>
                <a:pPr>
                  <a:defRPr sz="1000"/>
                </a:pPr>
                <a:r>
                  <a:rPr lang="en-US" sz="1000" b="1" i="0" baseline="0"/>
                  <a:t>A490nm</a:t>
                </a:r>
                <a:endParaRPr lang="en-GB" sz="1000" b="1" i="0" baseline="0"/>
              </a:p>
            </c:rich>
          </c:tx>
          <c:layout/>
        </c:title>
        <c:numFmt formatCode="General" sourceLinked="1"/>
        <c:tickLblPos val="nextTo"/>
        <c:txPr>
          <a:bodyPr/>
          <a:lstStyle/>
          <a:p>
            <a:pPr>
              <a:defRPr sz="1000"/>
            </a:pPr>
            <a:endParaRPr lang="en-US"/>
          </a:p>
        </c:txPr>
        <c:crossAx val="105177856"/>
        <c:crosses val="autoZero"/>
        <c:crossBetween val="midCat"/>
        <c:majorUnit val="0.30000000000000032"/>
      </c:valAx>
      <c:spPr>
        <a:ln>
          <a:noFill/>
        </a:ln>
      </c:spPr>
    </c:plotArea>
    <c:plotVisOnly val="1"/>
  </c:chart>
  <c:spPr>
    <a:ln>
      <a:noFill/>
    </a:ln>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GB"/>
  <c:chart>
    <c:title>
      <c:tx>
        <c:rich>
          <a:bodyPr/>
          <a:lstStyle/>
          <a:p>
            <a:pPr>
              <a:defRPr sz="1200"/>
            </a:pPr>
            <a:r>
              <a:rPr lang="en-GB" sz="1200" b="1" i="0" baseline="0"/>
              <a:t>C - Deg-VIT-1 </a:t>
            </a:r>
          </a:p>
        </c:rich>
      </c:tx>
      <c:layout/>
    </c:title>
    <c:plotArea>
      <c:layout>
        <c:manualLayout>
          <c:layoutTarget val="inner"/>
          <c:xMode val="edge"/>
          <c:yMode val="edge"/>
          <c:x val="0.15961276884477621"/>
          <c:y val="0.14733621532602562"/>
          <c:w val="0.79602859261830861"/>
          <c:h val="0.66676187535381792"/>
        </c:manualLayout>
      </c:layout>
      <c:scatterChart>
        <c:scatterStyle val="smoothMarker"/>
        <c:ser>
          <c:idx val="0"/>
          <c:order val="0"/>
          <c:tx>
            <c:strRef>
              <c:f>'VIT-1'!$B$16</c:f>
              <c:strCache>
                <c:ptCount val="1"/>
                <c:pt idx="0">
                  <c:v>Group 1</c:v>
                </c:pt>
              </c:strCache>
            </c:strRef>
          </c:tx>
          <c:spPr>
            <a:ln w="19050">
              <a:solidFill>
                <a:prstClr val="black"/>
              </a:solidFill>
              <a:prstDash val="dash"/>
            </a:ln>
          </c:spPr>
          <c:marker>
            <c:spPr>
              <a:solidFill>
                <a:schemeClr val="tx1"/>
              </a:solidFill>
              <a:ln>
                <a:noFill/>
              </a:ln>
            </c:spPr>
          </c:marker>
          <c:errBars>
            <c:errDir val="y"/>
            <c:errBarType val="both"/>
            <c:errValType val="cust"/>
            <c:plus>
              <c:numRef>
                <c:f>'VIT-1'!$D$17:$D$22</c:f>
                <c:numCache>
                  <c:formatCode>General</c:formatCode>
                  <c:ptCount val="6"/>
                  <c:pt idx="0">
                    <c:v>5.93767146786668E-2</c:v>
                  </c:pt>
                  <c:pt idx="1">
                    <c:v>4.5939677262632164E-2</c:v>
                  </c:pt>
                  <c:pt idx="2">
                    <c:v>5.7264378547683063E-2</c:v>
                  </c:pt>
                  <c:pt idx="3">
                    <c:v>4.6835310581057076E-2</c:v>
                  </c:pt>
                  <c:pt idx="4">
                    <c:v>3.3950842332116885E-2</c:v>
                  </c:pt>
                  <c:pt idx="5">
                    <c:v>5.4659279358221124E-2</c:v>
                  </c:pt>
                </c:numCache>
              </c:numRef>
            </c:plus>
            <c:minus>
              <c:numRef>
                <c:f>'VIT-1'!$D$17:$D$22</c:f>
                <c:numCache>
                  <c:formatCode>General</c:formatCode>
                  <c:ptCount val="6"/>
                  <c:pt idx="0">
                    <c:v>5.93767146786668E-2</c:v>
                  </c:pt>
                  <c:pt idx="1">
                    <c:v>4.5939677262632164E-2</c:v>
                  </c:pt>
                  <c:pt idx="2">
                    <c:v>5.7264378547683063E-2</c:v>
                  </c:pt>
                  <c:pt idx="3">
                    <c:v>4.6835310581057076E-2</c:v>
                  </c:pt>
                  <c:pt idx="4">
                    <c:v>3.3950842332116885E-2</c:v>
                  </c:pt>
                  <c:pt idx="5">
                    <c:v>5.4659279358221124E-2</c:v>
                  </c:pt>
                </c:numCache>
              </c:numRef>
            </c:minus>
            <c:spPr>
              <a:ln w="19050"/>
            </c:spPr>
          </c:errBars>
          <c:xVal>
            <c:numRef>
              <c:f>'11549 PUF-1'!$A$89:$A$94</c:f>
              <c:numCache>
                <c:formatCode>0</c:formatCode>
                <c:ptCount val="6"/>
                <c:pt idx="0">
                  <c:v>19</c:v>
                </c:pt>
                <c:pt idx="1">
                  <c:v>23</c:v>
                </c:pt>
                <c:pt idx="2">
                  <c:v>27</c:v>
                </c:pt>
                <c:pt idx="3">
                  <c:v>31</c:v>
                </c:pt>
                <c:pt idx="4">
                  <c:v>36</c:v>
                </c:pt>
                <c:pt idx="5">
                  <c:v>38</c:v>
                </c:pt>
              </c:numCache>
            </c:numRef>
          </c:xVal>
          <c:yVal>
            <c:numRef>
              <c:f>'VIT-1'!$B$17:$B$22</c:f>
              <c:numCache>
                <c:formatCode>General</c:formatCode>
                <c:ptCount val="6"/>
                <c:pt idx="0">
                  <c:v>0.92074999999999985</c:v>
                </c:pt>
                <c:pt idx="1">
                  <c:v>0.65263978174603177</c:v>
                </c:pt>
                <c:pt idx="2">
                  <c:v>0.44006594786831676</c:v>
                </c:pt>
                <c:pt idx="3">
                  <c:v>0.42257529733204846</c:v>
                </c:pt>
                <c:pt idx="4">
                  <c:v>0.36817266982622487</c:v>
                </c:pt>
                <c:pt idx="5">
                  <c:v>0.38003445526245827</c:v>
                </c:pt>
              </c:numCache>
            </c:numRef>
          </c:yVal>
          <c:smooth val="1"/>
        </c:ser>
        <c:ser>
          <c:idx val="1"/>
          <c:order val="1"/>
          <c:tx>
            <c:strRef>
              <c:f>'VIT-1'!$C$16</c:f>
              <c:strCache>
                <c:ptCount val="1"/>
                <c:pt idx="0">
                  <c:v>Group 2</c:v>
                </c:pt>
              </c:strCache>
            </c:strRef>
          </c:tx>
          <c:spPr>
            <a:ln w="25400">
              <a:solidFill>
                <a:schemeClr val="tx1"/>
              </a:solidFill>
            </a:ln>
          </c:spPr>
          <c:marker>
            <c:symbol val="diamond"/>
            <c:size val="7"/>
            <c:spPr>
              <a:solidFill>
                <a:schemeClr val="tx1"/>
              </a:solidFill>
              <a:ln>
                <a:noFill/>
              </a:ln>
            </c:spPr>
          </c:marker>
          <c:errBars>
            <c:errDir val="y"/>
            <c:errBarType val="both"/>
            <c:errValType val="cust"/>
            <c:plus>
              <c:numRef>
                <c:f>'VIT-1'!$E$17:$E$22</c:f>
                <c:numCache>
                  <c:formatCode>General</c:formatCode>
                  <c:ptCount val="6"/>
                  <c:pt idx="0">
                    <c:v>2.8946257140935088E-3</c:v>
                  </c:pt>
                  <c:pt idx="1">
                    <c:v>9.0002963450375208E-3</c:v>
                  </c:pt>
                  <c:pt idx="2">
                    <c:v>3.3179635602002426E-2</c:v>
                  </c:pt>
                  <c:pt idx="3">
                    <c:v>1.7214528319650316E-2</c:v>
                  </c:pt>
                  <c:pt idx="4">
                    <c:v>1.759350476697261E-2</c:v>
                  </c:pt>
                  <c:pt idx="5">
                    <c:v>5.6497235769464946E-3</c:v>
                  </c:pt>
                </c:numCache>
              </c:numRef>
            </c:plus>
            <c:minus>
              <c:numRef>
                <c:f>'VIT-1'!$E$17:$E$22</c:f>
                <c:numCache>
                  <c:formatCode>General</c:formatCode>
                  <c:ptCount val="6"/>
                  <c:pt idx="0">
                    <c:v>2.8946257140935088E-3</c:v>
                  </c:pt>
                  <c:pt idx="1">
                    <c:v>9.0002963450375208E-3</c:v>
                  </c:pt>
                  <c:pt idx="2">
                    <c:v>3.3179635602002426E-2</c:v>
                  </c:pt>
                  <c:pt idx="3">
                    <c:v>1.7214528319650316E-2</c:v>
                  </c:pt>
                  <c:pt idx="4">
                    <c:v>1.759350476697261E-2</c:v>
                  </c:pt>
                  <c:pt idx="5">
                    <c:v>5.6497235769464946E-3</c:v>
                  </c:pt>
                </c:numCache>
              </c:numRef>
            </c:minus>
            <c:spPr>
              <a:ln w="19050"/>
            </c:spPr>
          </c:errBars>
          <c:xVal>
            <c:numRef>
              <c:f>'11549 PUF-1'!$A$89:$A$94</c:f>
              <c:numCache>
                <c:formatCode>0</c:formatCode>
                <c:ptCount val="6"/>
                <c:pt idx="0">
                  <c:v>19</c:v>
                </c:pt>
                <c:pt idx="1">
                  <c:v>23</c:v>
                </c:pt>
                <c:pt idx="2">
                  <c:v>27</c:v>
                </c:pt>
                <c:pt idx="3">
                  <c:v>31</c:v>
                </c:pt>
                <c:pt idx="4">
                  <c:v>36</c:v>
                </c:pt>
                <c:pt idx="5">
                  <c:v>38</c:v>
                </c:pt>
              </c:numCache>
            </c:numRef>
          </c:xVal>
          <c:yVal>
            <c:numRef>
              <c:f>'SRP-1'!$C$17:$C$22</c:f>
              <c:numCache>
                <c:formatCode>General</c:formatCode>
                <c:ptCount val="6"/>
                <c:pt idx="0">
                  <c:v>1.3111111111111125E-2</c:v>
                </c:pt>
                <c:pt idx="1">
                  <c:v>3.1393535539215686E-2</c:v>
                </c:pt>
                <c:pt idx="2">
                  <c:v>6.5729869662857335E-2</c:v>
                </c:pt>
                <c:pt idx="3">
                  <c:v>4.7429000751997054E-2</c:v>
                </c:pt>
                <c:pt idx="4">
                  <c:v>5.0197359957183413E-2</c:v>
                </c:pt>
                <c:pt idx="5">
                  <c:v>2.106659640339897E-2</c:v>
                </c:pt>
              </c:numCache>
            </c:numRef>
          </c:yVal>
          <c:smooth val="1"/>
        </c:ser>
        <c:axId val="105861120"/>
        <c:axId val="105863040"/>
      </c:scatterChart>
      <c:valAx>
        <c:axId val="105861120"/>
        <c:scaling>
          <c:orientation val="minMax"/>
          <c:max val="40"/>
          <c:min val="18"/>
        </c:scaling>
        <c:axPos val="b"/>
        <c:title>
          <c:tx>
            <c:rich>
              <a:bodyPr/>
              <a:lstStyle/>
              <a:p>
                <a:pPr>
                  <a:defRPr sz="1000"/>
                </a:pPr>
                <a:r>
                  <a:rPr lang="en-US" sz="1000"/>
                  <a:t>Hen age (weeks)</a:t>
                </a:r>
              </a:p>
            </c:rich>
          </c:tx>
          <c:layout/>
        </c:title>
        <c:numFmt formatCode="0" sourceLinked="1"/>
        <c:tickLblPos val="nextTo"/>
        <c:txPr>
          <a:bodyPr/>
          <a:lstStyle/>
          <a:p>
            <a:pPr>
              <a:defRPr sz="1000"/>
            </a:pPr>
            <a:endParaRPr lang="en-US"/>
          </a:p>
        </c:txPr>
        <c:crossAx val="105863040"/>
        <c:crosses val="autoZero"/>
        <c:crossBetween val="midCat"/>
      </c:valAx>
      <c:valAx>
        <c:axId val="105863040"/>
        <c:scaling>
          <c:orientation val="minMax"/>
          <c:max val="1.2"/>
        </c:scaling>
        <c:axPos val="l"/>
        <c:title>
          <c:tx>
            <c:rich>
              <a:bodyPr rot="-5400000" vert="horz"/>
              <a:lstStyle/>
              <a:p>
                <a:pPr>
                  <a:defRPr sz="1000"/>
                </a:pPr>
                <a:r>
                  <a:rPr lang="en-US" sz="1000" b="1" i="0" baseline="0"/>
                  <a:t>A490nm</a:t>
                </a:r>
                <a:endParaRPr lang="en-GB" sz="1000" b="1" i="0" baseline="0"/>
              </a:p>
            </c:rich>
          </c:tx>
          <c:layout/>
        </c:title>
        <c:numFmt formatCode="General" sourceLinked="1"/>
        <c:tickLblPos val="nextTo"/>
        <c:txPr>
          <a:bodyPr/>
          <a:lstStyle/>
          <a:p>
            <a:pPr>
              <a:defRPr sz="1000"/>
            </a:pPr>
            <a:endParaRPr lang="en-US"/>
          </a:p>
        </c:txPr>
        <c:crossAx val="105861120"/>
        <c:crosses val="autoZero"/>
        <c:crossBetween val="midCat"/>
        <c:majorUnit val="0.30000000000000032"/>
      </c:valAx>
    </c:plotArea>
    <c:plotVisOnly val="1"/>
  </c:chart>
  <c:spPr>
    <a:ln>
      <a:noFill/>
    </a:ln>
  </c:sp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GB"/>
  <c:chart>
    <c:title>
      <c:tx>
        <c:rich>
          <a:bodyPr/>
          <a:lstStyle/>
          <a:p>
            <a:pPr>
              <a:defRPr sz="1200"/>
            </a:pPr>
            <a:r>
              <a:rPr lang="en-US" sz="1200" dirty="0"/>
              <a:t>D - </a:t>
            </a:r>
            <a:r>
              <a:rPr lang="en-US" sz="1200" dirty="0" smtClean="0"/>
              <a:t>SME</a:t>
            </a:r>
            <a:endParaRPr lang="en-US" sz="1200" dirty="0"/>
          </a:p>
        </c:rich>
      </c:tx>
      <c:layout/>
      <c:overlay val="1"/>
    </c:title>
    <c:plotArea>
      <c:layout>
        <c:manualLayout>
          <c:layoutTarget val="inner"/>
          <c:xMode val="edge"/>
          <c:yMode val="edge"/>
          <c:x val="0.15807930822274471"/>
          <c:y val="0.15099686068653223"/>
          <c:w val="0.79756205324033858"/>
          <c:h val="0.6656589985075414"/>
        </c:manualLayout>
      </c:layout>
      <c:scatterChart>
        <c:scatterStyle val="smoothMarker"/>
        <c:ser>
          <c:idx val="0"/>
          <c:order val="0"/>
          <c:tx>
            <c:v>Gp 1</c:v>
          </c:tx>
          <c:spPr>
            <a:ln w="19050">
              <a:solidFill>
                <a:prstClr val="black"/>
              </a:solidFill>
              <a:prstDash val="dash"/>
            </a:ln>
          </c:spPr>
          <c:marker>
            <c:spPr>
              <a:solidFill>
                <a:sysClr val="windowText" lastClr="000000"/>
              </a:solidFill>
              <a:ln>
                <a:noFill/>
              </a:ln>
            </c:spPr>
          </c:marker>
          <c:errBars>
            <c:errDir val="y"/>
            <c:errBarType val="both"/>
            <c:errValType val="cust"/>
            <c:plus>
              <c:numRef>
                <c:f>SME!$W$2:$W$7</c:f>
                <c:numCache>
                  <c:formatCode>General</c:formatCode>
                  <c:ptCount val="6"/>
                  <c:pt idx="0">
                    <c:v>0.16452631320884567</c:v>
                  </c:pt>
                  <c:pt idx="1">
                    <c:v>7.0018897625642521E-2</c:v>
                  </c:pt>
                  <c:pt idx="2">
                    <c:v>7.0958604637797823E-2</c:v>
                  </c:pt>
                  <c:pt idx="3">
                    <c:v>9.3305653351795345E-2</c:v>
                  </c:pt>
                  <c:pt idx="4">
                    <c:v>6.0812863773995383E-2</c:v>
                  </c:pt>
                  <c:pt idx="5">
                    <c:v>5.2864824094532518E-2</c:v>
                  </c:pt>
                </c:numCache>
              </c:numRef>
            </c:plus>
            <c:minus>
              <c:numRef>
                <c:f>SME!$W$2:$W$7</c:f>
                <c:numCache>
                  <c:formatCode>General</c:formatCode>
                  <c:ptCount val="6"/>
                  <c:pt idx="0">
                    <c:v>0.16452631320884567</c:v>
                  </c:pt>
                  <c:pt idx="1">
                    <c:v>7.0018897625642521E-2</c:v>
                  </c:pt>
                  <c:pt idx="2">
                    <c:v>7.0958604637797823E-2</c:v>
                  </c:pt>
                  <c:pt idx="3">
                    <c:v>9.3305653351795345E-2</c:v>
                  </c:pt>
                  <c:pt idx="4">
                    <c:v>6.0812863773995383E-2</c:v>
                  </c:pt>
                  <c:pt idx="5">
                    <c:v>5.2864824094532518E-2</c:v>
                  </c:pt>
                </c:numCache>
              </c:numRef>
            </c:minus>
            <c:spPr>
              <a:ln w="19050">
                <a:solidFill>
                  <a:schemeClr val="tx1"/>
                </a:solidFill>
              </a:ln>
            </c:spPr>
          </c:errBars>
          <c:xVal>
            <c:numRef>
              <c:f>SME!$T$2:$T$7</c:f>
              <c:numCache>
                <c:formatCode>0</c:formatCode>
                <c:ptCount val="6"/>
                <c:pt idx="0">
                  <c:v>19</c:v>
                </c:pt>
                <c:pt idx="1">
                  <c:v>23</c:v>
                </c:pt>
                <c:pt idx="2">
                  <c:v>27</c:v>
                </c:pt>
                <c:pt idx="3">
                  <c:v>31</c:v>
                </c:pt>
                <c:pt idx="4">
                  <c:v>36</c:v>
                </c:pt>
                <c:pt idx="5">
                  <c:v>38</c:v>
                </c:pt>
              </c:numCache>
            </c:numRef>
          </c:xVal>
          <c:yVal>
            <c:numRef>
              <c:f>SME!$U$2:$U$7</c:f>
              <c:numCache>
                <c:formatCode>0.000</c:formatCode>
                <c:ptCount val="6"/>
                <c:pt idx="0">
                  <c:v>0.78708333333333369</c:v>
                </c:pt>
                <c:pt idx="1">
                  <c:v>0.52228755946250749</c:v>
                </c:pt>
                <c:pt idx="2">
                  <c:v>0.5867435274166124</c:v>
                </c:pt>
                <c:pt idx="3">
                  <c:v>1.1127747146864955</c:v>
                </c:pt>
                <c:pt idx="4">
                  <c:v>1.4241436479955618</c:v>
                </c:pt>
                <c:pt idx="5">
                  <c:v>1.5719864037457241</c:v>
                </c:pt>
              </c:numCache>
            </c:numRef>
          </c:yVal>
          <c:smooth val="1"/>
        </c:ser>
        <c:ser>
          <c:idx val="1"/>
          <c:order val="1"/>
          <c:tx>
            <c:v>Gp 2</c:v>
          </c:tx>
          <c:spPr>
            <a:ln w="19050">
              <a:solidFill>
                <a:prstClr val="black"/>
              </a:solidFill>
            </a:ln>
          </c:spPr>
          <c:marker>
            <c:spPr>
              <a:solidFill>
                <a:sysClr val="windowText" lastClr="000000"/>
              </a:solidFill>
              <a:ln>
                <a:noFill/>
              </a:ln>
            </c:spPr>
          </c:marker>
          <c:errBars>
            <c:errDir val="y"/>
            <c:errBarType val="both"/>
            <c:errValType val="cust"/>
            <c:plus>
              <c:numRef>
                <c:f>SME!$W$9:$W$14</c:f>
                <c:numCache>
                  <c:formatCode>General</c:formatCode>
                  <c:ptCount val="6"/>
                  <c:pt idx="0">
                    <c:v>1.7998542464994299E-2</c:v>
                  </c:pt>
                  <c:pt idx="1">
                    <c:v>3.4562744818325296E-2</c:v>
                  </c:pt>
                  <c:pt idx="2">
                    <c:v>7.1248626016937239E-2</c:v>
                  </c:pt>
                  <c:pt idx="3">
                    <c:v>6.234377135797084E-2</c:v>
                  </c:pt>
                  <c:pt idx="4">
                    <c:v>6.5715668140247332E-2</c:v>
                  </c:pt>
                  <c:pt idx="5">
                    <c:v>6.9615134161031711E-2</c:v>
                  </c:pt>
                </c:numCache>
              </c:numRef>
            </c:plus>
            <c:minus>
              <c:numRef>
                <c:f>SME!$W$9:$W$14</c:f>
                <c:numCache>
                  <c:formatCode>General</c:formatCode>
                  <c:ptCount val="6"/>
                  <c:pt idx="0">
                    <c:v>1.7998542464994299E-2</c:v>
                  </c:pt>
                  <c:pt idx="1">
                    <c:v>3.4562744818325296E-2</c:v>
                  </c:pt>
                  <c:pt idx="2">
                    <c:v>7.1248626016937239E-2</c:v>
                  </c:pt>
                  <c:pt idx="3">
                    <c:v>6.234377135797084E-2</c:v>
                  </c:pt>
                  <c:pt idx="4">
                    <c:v>6.5715668140247332E-2</c:v>
                  </c:pt>
                  <c:pt idx="5">
                    <c:v>6.9615134161031711E-2</c:v>
                  </c:pt>
                </c:numCache>
              </c:numRef>
            </c:minus>
            <c:spPr>
              <a:ln w="19050">
                <a:solidFill>
                  <a:schemeClr val="tx1"/>
                </a:solidFill>
              </a:ln>
            </c:spPr>
          </c:errBars>
          <c:xVal>
            <c:numRef>
              <c:f>SME!$T$9:$T$14</c:f>
              <c:numCache>
                <c:formatCode>0</c:formatCode>
                <c:ptCount val="6"/>
                <c:pt idx="0">
                  <c:v>19</c:v>
                </c:pt>
                <c:pt idx="1">
                  <c:v>23</c:v>
                </c:pt>
                <c:pt idx="2">
                  <c:v>27</c:v>
                </c:pt>
                <c:pt idx="3">
                  <c:v>31</c:v>
                </c:pt>
                <c:pt idx="4">
                  <c:v>36</c:v>
                </c:pt>
                <c:pt idx="5">
                  <c:v>38</c:v>
                </c:pt>
              </c:numCache>
            </c:numRef>
          </c:xVal>
          <c:yVal>
            <c:numRef>
              <c:f>SME!$U$9:$U$14</c:f>
              <c:numCache>
                <c:formatCode>0.000</c:formatCode>
                <c:ptCount val="6"/>
                <c:pt idx="0">
                  <c:v>0.32516666666666727</c:v>
                </c:pt>
                <c:pt idx="1">
                  <c:v>0.35253140785150311</c:v>
                </c:pt>
                <c:pt idx="2">
                  <c:v>0.63860592377065672</c:v>
                </c:pt>
                <c:pt idx="3">
                  <c:v>0.98971246435562366</c:v>
                </c:pt>
                <c:pt idx="4">
                  <c:v>1.5052010674948098</c:v>
                </c:pt>
                <c:pt idx="5">
                  <c:v>1.449958138123377</c:v>
                </c:pt>
              </c:numCache>
            </c:numRef>
          </c:yVal>
          <c:smooth val="1"/>
        </c:ser>
        <c:axId val="105875328"/>
        <c:axId val="105881600"/>
      </c:scatterChart>
      <c:valAx>
        <c:axId val="105875328"/>
        <c:scaling>
          <c:orientation val="minMax"/>
          <c:max val="40"/>
          <c:min val="18"/>
        </c:scaling>
        <c:axPos val="b"/>
        <c:title>
          <c:tx>
            <c:rich>
              <a:bodyPr/>
              <a:lstStyle/>
              <a:p>
                <a:pPr>
                  <a:defRPr/>
                </a:pPr>
                <a:r>
                  <a:rPr lang="en-US"/>
                  <a:t>Hen</a:t>
                </a:r>
                <a:r>
                  <a:rPr lang="en-US" baseline="0"/>
                  <a:t> a</a:t>
                </a:r>
                <a:r>
                  <a:rPr lang="en-US"/>
                  <a:t>ge (weeks)</a:t>
                </a:r>
              </a:p>
            </c:rich>
          </c:tx>
          <c:layout/>
        </c:title>
        <c:numFmt formatCode="0" sourceLinked="1"/>
        <c:tickLblPos val="nextTo"/>
        <c:crossAx val="105881600"/>
        <c:crosses val="autoZero"/>
        <c:crossBetween val="midCat"/>
      </c:valAx>
      <c:valAx>
        <c:axId val="105881600"/>
        <c:scaling>
          <c:orientation val="minMax"/>
          <c:min val="0"/>
        </c:scaling>
        <c:axPos val="l"/>
        <c:majorGridlines>
          <c:spPr>
            <a:ln>
              <a:noFill/>
            </a:ln>
          </c:spPr>
        </c:majorGridlines>
        <c:title>
          <c:tx>
            <c:rich>
              <a:bodyPr rot="-5400000" vert="horz"/>
              <a:lstStyle/>
              <a:p>
                <a:pPr>
                  <a:defRPr/>
                </a:pPr>
                <a:r>
                  <a:rPr lang="en-US"/>
                  <a:t>A490nm</a:t>
                </a:r>
              </a:p>
            </c:rich>
          </c:tx>
          <c:layout>
            <c:manualLayout>
              <c:xMode val="edge"/>
              <c:yMode val="edge"/>
              <c:x val="9.5595916241932987E-3"/>
              <c:y val="0.3558164788225015"/>
            </c:manualLayout>
          </c:layout>
        </c:title>
        <c:numFmt formatCode="0.0" sourceLinked="0"/>
        <c:tickLblPos val="nextTo"/>
        <c:crossAx val="105875328"/>
        <c:crosses val="autoZero"/>
        <c:crossBetween val="midCat"/>
      </c:valAx>
    </c:plotArea>
    <c:plotVisOnly val="1"/>
    <c:dispBlanksAs val="gap"/>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GB"/>
  <c:chart>
    <c:title>
      <c:tx>
        <c:rich>
          <a:bodyPr/>
          <a:lstStyle/>
          <a:p>
            <a:pPr>
              <a:defRPr sz="1200"/>
            </a:pPr>
            <a:r>
              <a:rPr lang="en-US" sz="1200" dirty="0"/>
              <a:t>E - </a:t>
            </a:r>
            <a:r>
              <a:rPr lang="en-US" sz="1200" dirty="0" smtClean="0"/>
              <a:t>IMME</a:t>
            </a:r>
            <a:endParaRPr lang="en-US" sz="1200" dirty="0"/>
          </a:p>
        </c:rich>
      </c:tx>
      <c:layout>
        <c:manualLayout>
          <c:xMode val="edge"/>
          <c:yMode val="edge"/>
          <c:x val="0.21361400850120743"/>
          <c:y val="3.9183683543932778E-2"/>
        </c:manualLayout>
      </c:layout>
      <c:overlay val="1"/>
    </c:title>
    <c:plotArea>
      <c:layout>
        <c:manualLayout>
          <c:layoutTarget val="inner"/>
          <c:xMode val="edge"/>
          <c:yMode val="edge"/>
          <c:x val="7.8812564784605812E-2"/>
          <c:y val="0.1508736367343434"/>
          <c:w val="0.40519138170282232"/>
          <c:h val="0.66593184404482786"/>
        </c:manualLayout>
      </c:layout>
      <c:scatterChart>
        <c:scatterStyle val="smoothMarker"/>
        <c:ser>
          <c:idx val="0"/>
          <c:order val="0"/>
          <c:tx>
            <c:v>Gp 1</c:v>
          </c:tx>
          <c:spPr>
            <a:ln w="19050">
              <a:solidFill>
                <a:prstClr val="black"/>
              </a:solidFill>
              <a:prstDash val="dash"/>
            </a:ln>
          </c:spPr>
          <c:marker>
            <c:spPr>
              <a:solidFill>
                <a:sysClr val="windowText" lastClr="000000"/>
              </a:solidFill>
              <a:ln>
                <a:noFill/>
              </a:ln>
            </c:spPr>
          </c:marker>
          <c:errBars>
            <c:errDir val="y"/>
            <c:errBarType val="both"/>
            <c:errValType val="cust"/>
            <c:plus>
              <c:numRef>
                <c:f>Triton!$W$2:$W$7</c:f>
                <c:numCache>
                  <c:formatCode>General</c:formatCode>
                  <c:ptCount val="6"/>
                  <c:pt idx="0">
                    <c:v>1.5212222268597279E-2</c:v>
                  </c:pt>
                  <c:pt idx="1">
                    <c:v>3.0711994226393802E-2</c:v>
                  </c:pt>
                  <c:pt idx="2">
                    <c:v>2.8447929580241792E-2</c:v>
                  </c:pt>
                  <c:pt idx="3">
                    <c:v>8.5916730240429284E-2</c:v>
                  </c:pt>
                  <c:pt idx="4">
                    <c:v>6.8419857405936438E-2</c:v>
                  </c:pt>
                  <c:pt idx="5">
                    <c:v>7.3140714814478633E-2</c:v>
                  </c:pt>
                </c:numCache>
              </c:numRef>
            </c:plus>
            <c:minus>
              <c:numRef>
                <c:f>Triton!$W$2:$W$7</c:f>
                <c:numCache>
                  <c:formatCode>General</c:formatCode>
                  <c:ptCount val="6"/>
                  <c:pt idx="0">
                    <c:v>1.5212222268597279E-2</c:v>
                  </c:pt>
                  <c:pt idx="1">
                    <c:v>3.0711994226393802E-2</c:v>
                  </c:pt>
                  <c:pt idx="2">
                    <c:v>2.8447929580241792E-2</c:v>
                  </c:pt>
                  <c:pt idx="3">
                    <c:v>8.5916730240429284E-2</c:v>
                  </c:pt>
                  <c:pt idx="4">
                    <c:v>6.8419857405936438E-2</c:v>
                  </c:pt>
                  <c:pt idx="5">
                    <c:v>7.3140714814478633E-2</c:v>
                  </c:pt>
                </c:numCache>
              </c:numRef>
            </c:minus>
            <c:spPr>
              <a:ln w="19050">
                <a:solidFill>
                  <a:schemeClr val="tx1"/>
                </a:solidFill>
              </a:ln>
            </c:spPr>
          </c:errBars>
          <c:xVal>
            <c:numRef>
              <c:f>Triton!$T$2:$T$7</c:f>
              <c:numCache>
                <c:formatCode>0</c:formatCode>
                <c:ptCount val="6"/>
                <c:pt idx="0">
                  <c:v>19</c:v>
                </c:pt>
                <c:pt idx="1">
                  <c:v>23</c:v>
                </c:pt>
                <c:pt idx="2">
                  <c:v>27</c:v>
                </c:pt>
                <c:pt idx="3">
                  <c:v>31</c:v>
                </c:pt>
                <c:pt idx="4">
                  <c:v>36</c:v>
                </c:pt>
                <c:pt idx="5">
                  <c:v>38</c:v>
                </c:pt>
              </c:numCache>
            </c:numRef>
          </c:xVal>
          <c:yVal>
            <c:numRef>
              <c:f>Triton!$U$2:$U$7</c:f>
              <c:numCache>
                <c:formatCode>0.000</c:formatCode>
                <c:ptCount val="6"/>
                <c:pt idx="0">
                  <c:v>0.15691666666666693</c:v>
                </c:pt>
                <c:pt idx="1">
                  <c:v>0.17014163232263771</c:v>
                </c:pt>
                <c:pt idx="2">
                  <c:v>0.21345799258816181</c:v>
                </c:pt>
                <c:pt idx="3">
                  <c:v>0.57597793326157276</c:v>
                </c:pt>
                <c:pt idx="4">
                  <c:v>0.861594203187251</c:v>
                </c:pt>
                <c:pt idx="5">
                  <c:v>0.87371932203390013</c:v>
                </c:pt>
              </c:numCache>
            </c:numRef>
          </c:yVal>
          <c:smooth val="1"/>
        </c:ser>
        <c:ser>
          <c:idx val="1"/>
          <c:order val="1"/>
          <c:tx>
            <c:v>Gp 2</c:v>
          </c:tx>
          <c:spPr>
            <a:ln w="19050">
              <a:solidFill>
                <a:prstClr val="black"/>
              </a:solidFill>
            </a:ln>
          </c:spPr>
          <c:marker>
            <c:spPr>
              <a:solidFill>
                <a:sysClr val="windowText" lastClr="000000"/>
              </a:solidFill>
              <a:ln>
                <a:noFill/>
              </a:ln>
            </c:spPr>
          </c:marker>
          <c:errBars>
            <c:errDir val="y"/>
            <c:errBarType val="both"/>
            <c:errValType val="cust"/>
            <c:plus>
              <c:numRef>
                <c:f>Triton!$W$9:$W$14</c:f>
                <c:numCache>
                  <c:formatCode>General</c:formatCode>
                  <c:ptCount val="6"/>
                  <c:pt idx="0">
                    <c:v>1.185081013940484E-2</c:v>
                  </c:pt>
                  <c:pt idx="1">
                    <c:v>2.9951596072406578E-2</c:v>
                  </c:pt>
                  <c:pt idx="2">
                    <c:v>3.9766684449244027E-2</c:v>
                  </c:pt>
                  <c:pt idx="3">
                    <c:v>6.5164707680532868E-2</c:v>
                  </c:pt>
                  <c:pt idx="4">
                    <c:v>8.7546927078204564E-2</c:v>
                  </c:pt>
                  <c:pt idx="5">
                    <c:v>8.4506002549676773E-2</c:v>
                  </c:pt>
                </c:numCache>
              </c:numRef>
            </c:plus>
            <c:minus>
              <c:numRef>
                <c:f>Triton!$W$9:$W$14</c:f>
                <c:numCache>
                  <c:formatCode>General</c:formatCode>
                  <c:ptCount val="6"/>
                  <c:pt idx="0">
                    <c:v>1.185081013940484E-2</c:v>
                  </c:pt>
                  <c:pt idx="1">
                    <c:v>2.9951596072406578E-2</c:v>
                  </c:pt>
                  <c:pt idx="2">
                    <c:v>3.9766684449244027E-2</c:v>
                  </c:pt>
                  <c:pt idx="3">
                    <c:v>6.5164707680532868E-2</c:v>
                  </c:pt>
                  <c:pt idx="4">
                    <c:v>8.7546927078204564E-2</c:v>
                  </c:pt>
                  <c:pt idx="5">
                    <c:v>8.4506002549676773E-2</c:v>
                  </c:pt>
                </c:numCache>
              </c:numRef>
            </c:minus>
            <c:spPr>
              <a:ln w="19050">
                <a:solidFill>
                  <a:schemeClr val="tx1"/>
                </a:solidFill>
              </a:ln>
            </c:spPr>
          </c:errBars>
          <c:xVal>
            <c:numRef>
              <c:f>Triton!$T$9:$T$14</c:f>
              <c:numCache>
                <c:formatCode>0</c:formatCode>
                <c:ptCount val="6"/>
                <c:pt idx="0">
                  <c:v>19</c:v>
                </c:pt>
                <c:pt idx="1">
                  <c:v>23</c:v>
                </c:pt>
                <c:pt idx="2">
                  <c:v>27</c:v>
                </c:pt>
                <c:pt idx="3">
                  <c:v>31</c:v>
                </c:pt>
                <c:pt idx="4">
                  <c:v>36</c:v>
                </c:pt>
                <c:pt idx="5">
                  <c:v>38</c:v>
                </c:pt>
              </c:numCache>
            </c:numRef>
          </c:xVal>
          <c:yVal>
            <c:numRef>
              <c:f>Triton!$U$9:$U$14</c:f>
              <c:numCache>
                <c:formatCode>0.000</c:formatCode>
                <c:ptCount val="6"/>
                <c:pt idx="0">
                  <c:v>0.13631481481481481</c:v>
                </c:pt>
                <c:pt idx="1">
                  <c:v>0.18040610894416667</c:v>
                </c:pt>
                <c:pt idx="2">
                  <c:v>0.29823131971465638</c:v>
                </c:pt>
                <c:pt idx="3">
                  <c:v>0.55750323788475886</c:v>
                </c:pt>
                <c:pt idx="4">
                  <c:v>0.93257990136909985</c:v>
                </c:pt>
                <c:pt idx="5">
                  <c:v>0.85528188277120742</c:v>
                </c:pt>
              </c:numCache>
            </c:numRef>
          </c:yVal>
          <c:smooth val="1"/>
        </c:ser>
        <c:axId val="58853632"/>
        <c:axId val="58872192"/>
      </c:scatterChart>
      <c:valAx>
        <c:axId val="58853632"/>
        <c:scaling>
          <c:orientation val="minMax"/>
          <c:max val="40"/>
          <c:min val="18"/>
        </c:scaling>
        <c:axPos val="b"/>
        <c:title>
          <c:tx>
            <c:rich>
              <a:bodyPr/>
              <a:lstStyle/>
              <a:p>
                <a:pPr>
                  <a:defRPr/>
                </a:pPr>
                <a:r>
                  <a:rPr lang="en-US"/>
                  <a:t>Hen</a:t>
                </a:r>
                <a:r>
                  <a:rPr lang="en-US" baseline="0"/>
                  <a:t> a</a:t>
                </a:r>
                <a:r>
                  <a:rPr lang="en-US"/>
                  <a:t>ge (weeks)</a:t>
                </a:r>
              </a:p>
            </c:rich>
          </c:tx>
          <c:layout/>
        </c:title>
        <c:numFmt formatCode="0" sourceLinked="1"/>
        <c:tickLblPos val="nextTo"/>
        <c:txPr>
          <a:bodyPr/>
          <a:lstStyle/>
          <a:p>
            <a:pPr>
              <a:defRPr sz="1000"/>
            </a:pPr>
            <a:endParaRPr lang="en-US"/>
          </a:p>
        </c:txPr>
        <c:crossAx val="58872192"/>
        <c:crosses val="autoZero"/>
        <c:crossBetween val="midCat"/>
      </c:valAx>
      <c:valAx>
        <c:axId val="58872192"/>
        <c:scaling>
          <c:orientation val="minMax"/>
        </c:scaling>
        <c:axPos val="l"/>
        <c:majorGridlines>
          <c:spPr>
            <a:ln>
              <a:noFill/>
            </a:ln>
          </c:spPr>
        </c:majorGridlines>
        <c:title>
          <c:tx>
            <c:rich>
              <a:bodyPr rot="-5400000" vert="horz"/>
              <a:lstStyle/>
              <a:p>
                <a:pPr>
                  <a:defRPr/>
                </a:pPr>
                <a:r>
                  <a:rPr lang="en-US"/>
                  <a:t>A490nm</a:t>
                </a:r>
              </a:p>
            </c:rich>
          </c:tx>
          <c:layout>
            <c:manualLayout>
              <c:xMode val="edge"/>
              <c:yMode val="edge"/>
              <c:x val="0"/>
              <c:y val="0.35686822609499697"/>
            </c:manualLayout>
          </c:layout>
        </c:title>
        <c:numFmt formatCode="0.0" sourceLinked="0"/>
        <c:tickLblPos val="nextTo"/>
        <c:crossAx val="58853632"/>
        <c:crosses val="autoZero"/>
        <c:crossBetween val="midCat"/>
      </c:valAx>
    </c:plotArea>
    <c:plotVisOnly val="1"/>
    <c:dispBlanksAs val="gap"/>
  </c:chart>
  <c:spPr>
    <a:ln>
      <a:noFill/>
    </a:ln>
  </c:spPr>
  <c:externalData r:id="rId1"/>
  <c:userShapes r:id="rId2"/>
</c:chartSpace>
</file>

<file path=ppt/drawings/drawing1.xml><?xml version="1.0" encoding="utf-8"?>
<c:userShapes xmlns:c="http://schemas.openxmlformats.org/drawingml/2006/chart">
  <cdr:relSizeAnchor xmlns:cdr="http://schemas.openxmlformats.org/drawingml/2006/chartDrawing">
    <cdr:from>
      <cdr:x>0.74947</cdr:x>
      <cdr:y>0.27837</cdr:y>
    </cdr:from>
    <cdr:to>
      <cdr:x>0.96095</cdr:x>
      <cdr:y>0.62995</cdr:y>
    </cdr:to>
    <cdr:grpSp>
      <cdr:nvGrpSpPr>
        <cdr:cNvPr id="4" name="Group 3"/>
        <cdr:cNvGrpSpPr/>
      </cdr:nvGrpSpPr>
      <cdr:grpSpPr>
        <a:xfrm xmlns:a="http://schemas.openxmlformats.org/drawingml/2006/main">
          <a:off x="4756104" y="527280"/>
          <a:ext cx="1342042" cy="665951"/>
          <a:chOff x="4856684" y="541338"/>
          <a:chExt cx="1370434" cy="683716"/>
        </a:xfrm>
      </cdr:grpSpPr>
      <cdr:sp macro="" textlink="">
        <cdr:nvSpPr>
          <cdr:cNvPr id="2" name="TextBox 1"/>
          <cdr:cNvSpPr txBox="1"/>
        </cdr:nvSpPr>
        <cdr:spPr>
          <a:xfrm xmlns:a="http://schemas.openxmlformats.org/drawingml/2006/main">
            <a:off x="4856684" y="541338"/>
            <a:ext cx="1368152" cy="360040"/>
          </a:xfrm>
          <a:prstGeom xmlns:a="http://schemas.openxmlformats.org/drawingml/2006/main" prst="rect">
            <a:avLst/>
          </a:prstGeom>
          <a:noFill xmlns:a="http://schemas.openxmlformats.org/drawingml/2006/main"/>
        </cdr:spPr>
        <cdr:txBody>
          <a:bodyPr xmlns:a="http://schemas.openxmlformats.org/drawingml/2006/main" vertOverflow="clip" wrap="square" rtlCol="0" anchor="ctr"/>
          <a:lstStyle xmlns:a="http://schemas.openxmlformats.org/drawingml/2006/main"/>
          <a:p xmlns:a="http://schemas.openxmlformats.org/drawingml/2006/main">
            <a:r>
              <a:rPr lang="en-GB" sz="1200" b="1" dirty="0" smtClean="0"/>
              <a:t>Vaccine Group</a:t>
            </a:r>
          </a:p>
        </cdr:txBody>
      </cdr:sp>
      <cdr:sp macro="" textlink="">
        <cdr:nvSpPr>
          <cdr:cNvPr id="3" name="TextBox 1"/>
          <cdr:cNvSpPr txBox="1"/>
        </cdr:nvSpPr>
        <cdr:spPr>
          <a:xfrm xmlns:a="http://schemas.openxmlformats.org/drawingml/2006/main">
            <a:off x="4858966" y="865014"/>
            <a:ext cx="1368152" cy="360040"/>
          </a:xfrm>
          <a:prstGeom xmlns:a="http://schemas.openxmlformats.org/drawingml/2006/main" prst="rect">
            <a:avLst/>
          </a:prstGeom>
          <a:noFill xmlns:a="http://schemas.openxmlformats.org/drawingml/2006/main"/>
        </cdr:spPr>
        <cdr:txBody>
          <a:bodyPr xmlns:a="http://schemas.openxmlformats.org/drawingml/2006/main" wrap="square" rtlCol="0" anchor="ct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GB" sz="1200" b="1" dirty="0" smtClean="0"/>
              <a:t>Placebo Group</a:t>
            </a:r>
          </a:p>
        </cdr:txBody>
      </cdr:sp>
    </cdr:grpSp>
  </cdr:relSizeAnchor>
  <cdr:relSizeAnchor xmlns:cdr="http://schemas.openxmlformats.org/drawingml/2006/chartDrawing">
    <cdr:from>
      <cdr:x>0.67792</cdr:x>
      <cdr:y>0.14857</cdr:y>
    </cdr:from>
    <cdr:to>
      <cdr:x>0.88904</cdr:x>
      <cdr:y>0.33371</cdr:y>
    </cdr:to>
    <cdr:sp macro="" textlink="">
      <cdr:nvSpPr>
        <cdr:cNvPr id="5" name="TextBox 1"/>
        <cdr:cNvSpPr txBox="1"/>
      </cdr:nvSpPr>
      <cdr:spPr>
        <a:xfrm xmlns:a="http://schemas.openxmlformats.org/drawingml/2006/main">
          <a:off x="4393010" y="288926"/>
          <a:ext cx="1368152" cy="360040"/>
        </a:xfrm>
        <a:prstGeom xmlns:a="http://schemas.openxmlformats.org/drawingml/2006/main" prst="rect">
          <a:avLst/>
        </a:prstGeom>
        <a:noFill xmlns:a="http://schemas.openxmlformats.org/drawingml/2006/main"/>
      </cdr:spPr>
      <cdr:txBody>
        <a:bodyPr xmlns:a="http://schemas.openxmlformats.org/drawingml/2006/main" wrap="square" rtlCol="0" anchor="ct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GB" sz="1200" b="1" dirty="0" smtClean="0"/>
            <a:t>Key:</a:t>
          </a:r>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3077282"/>
            <a:ext cx="5829300" cy="2123369"/>
          </a:xfrm>
        </p:spPr>
        <p:txBody>
          <a:bodyPr/>
          <a:lstStyle/>
          <a:p>
            <a:r>
              <a:rPr lang="en-US" smtClean="0"/>
              <a:t>Click to edit Master title style</a:t>
            </a:r>
            <a:endParaRPr lang="en-GB"/>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CB9A598-EC0A-465B-B364-9A4657CB15FA}" type="datetimeFigureOut">
              <a:rPr lang="en-GB" smtClean="0"/>
              <a:t>18/07/2016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A6871F8-0DFD-46B5-A577-4CDEF06D0324}"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CB9A598-EC0A-465B-B364-9A4657CB15FA}" type="datetimeFigureOut">
              <a:rPr lang="en-GB" smtClean="0"/>
              <a:t>18/07/2016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A6871F8-0DFD-46B5-A577-4CDEF06D0324}"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573264"/>
            <a:ext cx="1157288" cy="1220822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57175" y="573264"/>
            <a:ext cx="3357563" cy="1220822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CB9A598-EC0A-465B-B364-9A4657CB15FA}" type="datetimeFigureOut">
              <a:rPr lang="en-GB" smtClean="0"/>
              <a:t>18/07/2016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A6871F8-0DFD-46B5-A577-4CDEF06D0324}"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CB9A598-EC0A-465B-B364-9A4657CB15FA}" type="datetimeFigureOut">
              <a:rPr lang="en-GB" smtClean="0"/>
              <a:t>18/07/2016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A6871F8-0DFD-46B5-A577-4CDEF06D0324}"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B9A598-EC0A-465B-B364-9A4657CB15FA}" type="datetimeFigureOut">
              <a:rPr lang="en-GB" smtClean="0"/>
              <a:t>18/07/2016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A6871F8-0DFD-46B5-A577-4CDEF06D0324}"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57175"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2628900"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CB9A598-EC0A-465B-B364-9A4657CB15FA}" type="datetimeFigureOut">
              <a:rPr lang="en-GB" smtClean="0"/>
              <a:t>18/07/2016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A6871F8-0DFD-46B5-A577-4CDEF06D0324}"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3483769"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CB9A598-EC0A-465B-B364-9A4657CB15FA}" type="datetimeFigureOut">
              <a:rPr lang="en-GB" smtClean="0"/>
              <a:t>18/07/2016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A6871F8-0DFD-46B5-A577-4CDEF06D0324}"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CB9A598-EC0A-465B-B364-9A4657CB15FA}" type="datetimeFigureOut">
              <a:rPr lang="en-GB" smtClean="0"/>
              <a:t>18/07/2016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A6871F8-0DFD-46B5-A577-4CDEF06D0324}"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B9A598-EC0A-465B-B364-9A4657CB15FA}" type="datetimeFigureOut">
              <a:rPr lang="en-GB" smtClean="0"/>
              <a:t>18/07/2016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A6871F8-0DFD-46B5-A577-4CDEF06D0324}"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4405"/>
            <a:ext cx="2256235" cy="1678517"/>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2681287"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342900"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9A598-EC0A-465B-B364-9A4657CB15FA}" type="datetimeFigureOut">
              <a:rPr lang="en-GB" smtClean="0"/>
              <a:t>18/07/2016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A6871F8-0DFD-46B5-A577-4CDEF06D0324}"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0"/>
            <a:ext cx="4114800" cy="818622"/>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9A598-EC0A-465B-B364-9A4657CB15FA}" type="datetimeFigureOut">
              <a:rPr lang="en-GB" smtClean="0"/>
              <a:t>18/07/2016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A6871F8-0DFD-46B5-A577-4CDEF06D0324}"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342900" y="2311401"/>
            <a:ext cx="6172200" cy="65375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342900" y="9181395"/>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FCB9A598-EC0A-465B-B364-9A4657CB15FA}" type="datetimeFigureOut">
              <a:rPr lang="en-GB" smtClean="0"/>
              <a:t>18/07/2016</a:t>
            </a:fld>
            <a:endParaRPr lang="en-GB"/>
          </a:p>
        </p:txBody>
      </p:sp>
      <p:sp>
        <p:nvSpPr>
          <p:cNvPr id="5" name="Footer Placeholder 4"/>
          <p:cNvSpPr>
            <a:spLocks noGrp="1"/>
          </p:cNvSpPr>
          <p:nvPr>
            <p:ph type="ftr" sz="quarter" idx="3"/>
          </p:nvPr>
        </p:nvSpPr>
        <p:spPr>
          <a:xfrm>
            <a:off x="2343150" y="9181395"/>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914900" y="9181395"/>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CA6871F8-0DFD-46B5-A577-4CDEF06D0324}"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image" Target="../media/image1.jpeg"/><Relationship Id="rId2" Type="http://schemas.openxmlformats.org/officeDocument/2006/relationships/chart" Target="../charts/chart1.xml"/><Relationship Id="rId1" Type="http://schemas.openxmlformats.org/officeDocument/2006/relationships/slideLayout" Target="../slideLayouts/slideLayout1.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56022" y="416496"/>
            <a:ext cx="6345956" cy="5962377"/>
            <a:chOff x="179388" y="358775"/>
            <a:chExt cx="6480176" cy="6121400"/>
          </a:xfrm>
        </p:grpSpPr>
        <p:grpSp>
          <p:nvGrpSpPr>
            <p:cNvPr id="5" name="Group 11"/>
            <p:cNvGrpSpPr/>
            <p:nvPr/>
          </p:nvGrpSpPr>
          <p:grpSpPr>
            <a:xfrm>
              <a:off x="179388" y="358775"/>
              <a:ext cx="6480176" cy="6121400"/>
              <a:chOff x="179388" y="358775"/>
              <a:chExt cx="6480176" cy="6121400"/>
            </a:xfrm>
          </p:grpSpPr>
          <p:graphicFrame>
            <p:nvGraphicFramePr>
              <p:cNvPr id="7" name="Chart 6"/>
              <p:cNvGraphicFramePr/>
              <p:nvPr/>
            </p:nvGraphicFramePr>
            <p:xfrm>
              <a:off x="3490913" y="358775"/>
              <a:ext cx="3168650" cy="19446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p:cNvGraphicFramePr/>
              <p:nvPr/>
            </p:nvGraphicFramePr>
            <p:xfrm>
              <a:off x="179388" y="358775"/>
              <a:ext cx="3168650" cy="19446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p:nvPr/>
            </p:nvGraphicFramePr>
            <p:xfrm>
              <a:off x="179388" y="2447925"/>
              <a:ext cx="3168650" cy="19431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p:cNvGraphicFramePr/>
              <p:nvPr/>
            </p:nvGraphicFramePr>
            <p:xfrm>
              <a:off x="3490913" y="2447925"/>
              <a:ext cx="3168650" cy="19431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1" name="Chart 10"/>
              <p:cNvGraphicFramePr/>
              <p:nvPr/>
            </p:nvGraphicFramePr>
            <p:xfrm>
              <a:off x="179388" y="4535488"/>
              <a:ext cx="6480176" cy="1944687"/>
            </p:xfrm>
            <a:graphic>
              <a:graphicData uri="http://schemas.openxmlformats.org/drawingml/2006/chart">
                <c:chart xmlns:c="http://schemas.openxmlformats.org/drawingml/2006/chart" xmlns:r="http://schemas.openxmlformats.org/officeDocument/2006/relationships" r:id="rId6"/>
              </a:graphicData>
            </a:graphic>
          </p:graphicFrame>
        </p:grpSp>
        <p:pic>
          <p:nvPicPr>
            <p:cNvPr id="6" name="Picture 2"/>
            <p:cNvPicPr>
              <a:picLocks noChangeAspect="1" noChangeArrowheads="1"/>
            </p:cNvPicPr>
            <p:nvPr/>
          </p:nvPicPr>
          <p:blipFill>
            <a:blip r:embed="rId7" cstate="print"/>
            <a:srcRect l="53340" t="30551" r="39584" b="36297"/>
            <a:stretch>
              <a:fillRect/>
            </a:stretch>
          </p:blipFill>
          <p:spPr bwMode="auto">
            <a:xfrm>
              <a:off x="4616996" y="5111105"/>
              <a:ext cx="459457" cy="649436"/>
            </a:xfrm>
            <a:prstGeom prst="rect">
              <a:avLst/>
            </a:prstGeom>
            <a:noFill/>
            <a:ln w="9525">
              <a:noFill/>
              <a:miter lim="800000"/>
              <a:headEnd/>
              <a:tailEnd/>
            </a:ln>
            <a:effectLst/>
          </p:spPr>
        </p:pic>
      </p:grpSp>
      <p:sp>
        <p:nvSpPr>
          <p:cNvPr id="12" name="TextBox 11"/>
          <p:cNvSpPr txBox="1"/>
          <p:nvPr/>
        </p:nvSpPr>
        <p:spPr>
          <a:xfrm>
            <a:off x="404664" y="6753200"/>
            <a:ext cx="6120680" cy="2462213"/>
          </a:xfrm>
          <a:prstGeom prst="rect">
            <a:avLst/>
          </a:prstGeom>
          <a:noFill/>
        </p:spPr>
        <p:txBody>
          <a:bodyPr wrap="square" rtlCol="0">
            <a:spAutoFit/>
          </a:bodyPr>
          <a:lstStyle/>
          <a:p>
            <a:pPr algn="just"/>
            <a:r>
              <a:rPr lang="en-GB" sz="1100" b="1" dirty="0" smtClean="0"/>
              <a:t>Supplementary Fig. S2 .</a:t>
            </a:r>
            <a:r>
              <a:rPr lang="en-GB" sz="1100" dirty="0" smtClean="0"/>
              <a:t> The generation and longevity of yolk </a:t>
            </a:r>
            <a:r>
              <a:rPr lang="en-GB" sz="1100" dirty="0" err="1" smtClean="0"/>
              <a:t>IgY</a:t>
            </a:r>
            <a:r>
              <a:rPr lang="en-GB" sz="1100" dirty="0" smtClean="0"/>
              <a:t> levels specific for the individual components of a prototype poultry red mite recombinant antigen cocktail vaccine during field trial evaluation. </a:t>
            </a:r>
          </a:p>
          <a:p>
            <a:pPr algn="just"/>
            <a:r>
              <a:rPr lang="en-GB" sz="1100" dirty="0" smtClean="0"/>
              <a:t>The </a:t>
            </a:r>
            <a:r>
              <a:rPr lang="en-GB" sz="1100" dirty="0" err="1" smtClean="0"/>
              <a:t>IgY</a:t>
            </a:r>
            <a:r>
              <a:rPr lang="en-GB" sz="1100" dirty="0" smtClean="0"/>
              <a:t> responses of egg yolks collected from Vaccine and Placebo group hens in trial 2 to the recombinant vaccine antigens: Deg-SRP-1 (panel A), Deg-PUF-1 (panel B) and Deg-VIT-1 (panel C) and the native antigens: soluble mite extract (SME, panel D) and integral membrane mite extract (IMME, panel E). Yolks were obtained from 16 eggs randomly selected from each group at 6 time points throughout the course of the field trial. The specific </a:t>
            </a:r>
            <a:r>
              <a:rPr lang="en-GB" sz="1100" dirty="0" err="1" smtClean="0"/>
              <a:t>IgY</a:t>
            </a:r>
            <a:r>
              <a:rPr lang="en-GB" sz="1100" dirty="0" smtClean="0"/>
              <a:t> titre (A</a:t>
            </a:r>
            <a:r>
              <a:rPr lang="en-GB" sz="1100" baseline="-25000" dirty="0" smtClean="0"/>
              <a:t>490nm</a:t>
            </a:r>
            <a:r>
              <a:rPr lang="en-GB" sz="1100" dirty="0" smtClean="0"/>
              <a:t>) of each yolk was quantified using ELISAs with the individual recombinant antigens or native antigen preparations as coating antigens.  The mean A</a:t>
            </a:r>
            <a:r>
              <a:rPr lang="en-GB" sz="1100" baseline="-25000" dirty="0" smtClean="0"/>
              <a:t>490nm</a:t>
            </a:r>
            <a:r>
              <a:rPr lang="en-GB" sz="1100" dirty="0" smtClean="0"/>
              <a:t> values  of the Vaccinated (broken line) and Placebo Group yolks (solid line) are presented with the error bars giving the S.E.M. The mite challenge was release into the cages at hen age 18.5 weeks, just prior to the first yolk collection at 19 weeks.</a:t>
            </a:r>
          </a:p>
          <a:p>
            <a:endParaRPr lang="en-GB" sz="1100" dirty="0" smtClean="0"/>
          </a:p>
          <a:p>
            <a:endParaRPr lang="en-GB" sz="11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80</Words>
  <Application>Microsoft Office PowerPoint</Application>
  <PresentationFormat>A4 Paper (210x297 mm)</PresentationFormat>
  <Paragraphs>18</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Moredun Research Institute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KB</dc:creator>
  <cp:lastModifiedBy>KB</cp:lastModifiedBy>
  <cp:revision>2</cp:revision>
  <dcterms:created xsi:type="dcterms:W3CDTF">2016-07-18T12:17:20Z</dcterms:created>
  <dcterms:modified xsi:type="dcterms:W3CDTF">2016-07-18T12:19:27Z</dcterms:modified>
</cp:coreProperties>
</file>