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94" r:id="rId2"/>
    <p:sldId id="395" r:id="rId3"/>
    <p:sldId id="396" r:id="rId4"/>
    <p:sldId id="397" r:id="rId5"/>
    <p:sldId id="398" r:id="rId6"/>
    <p:sldId id="399" r:id="rId7"/>
    <p:sldId id="366" r:id="rId8"/>
    <p:sldId id="364" r:id="rId9"/>
    <p:sldId id="386" r:id="rId10"/>
    <p:sldId id="401" r:id="rId11"/>
    <p:sldId id="388" r:id="rId12"/>
    <p:sldId id="390" r:id="rId13"/>
    <p:sldId id="392" r:id="rId14"/>
    <p:sldId id="393" r:id="rId15"/>
  </p:sldIdLst>
  <p:sldSz cx="6858000" cy="9906000" type="A4"/>
  <p:notesSz cx="9926638" cy="67976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50B"/>
    <a:srgbClr val="FEF2E8"/>
    <a:srgbClr val="EC1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63" autoAdjust="0"/>
    <p:restoredTop sz="98488" autoAdjust="0"/>
  </p:normalViewPr>
  <p:slideViewPr>
    <p:cSldViewPr>
      <p:cViewPr>
        <p:scale>
          <a:sx n="150" d="100"/>
          <a:sy n="150" d="100"/>
        </p:scale>
        <p:origin x="-228" y="3222"/>
      </p:cViewPr>
      <p:guideLst>
        <p:guide orient="horz" pos="623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200" d="100"/>
        <a:sy n="200" d="100"/>
      </p:scale>
      <p:origin x="0" y="6630"/>
    </p:cViewPr>
  </p:sorterViewPr>
  <p:notesViewPr>
    <p:cSldViewPr>
      <p:cViewPr varScale="1">
        <p:scale>
          <a:sx n="67" d="100"/>
          <a:sy n="67" d="100"/>
        </p:scale>
        <p:origin x="-1884" y="-9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aggregation%20assay%20with%20TNP-LPS%20(%230631&#12414;&#12391;)\%230587%2015'0907%20a2,h1,b4%20for%202days\%230587&#65288;3&#23550;4&#12391;&#12488;&#12522;&#12511;&#12531;&#12464;&#12375;&#12383;&#12487;&#12540;&#12479;&#12391;&#65289;H1%20DNP-e-26%20cells,%20IGEL-a2%20cells%20with%20TNP-LPS(1&#22238;&#30446;)%2015'1111-%20&#20957;&#38598;&#12363;&#12382;&#12360;&#12427;&#12464;&#12521;&#12501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ELISPOT\%230650%20160401%20TNP-OVA+LPS%20day2\%230650%20ImageJ&#12414;&#12392;&#12417;%20@16'0407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ELISPOT\%230610%20151022%20LPS,%20TNP-LPS%20for%202,%204,%206%20days\day2,%204,%206&#12398;&#12414;&#12392;&#12417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aggregation%20assay%20with%20TNP-LPS%20(%230631&#12414;&#12391;)\%230497%20141105%20IGEL-b4%20cells%20with%20TNP-LPS+IGEL-b4,%20IgM,%20G1,%202F11.15.%20X63%20sup%20for%202H\%230%20%20%20&#65288;3&#23550;4&#12391;&#12488;&#12522;&#12511;&#12531;&#12464;&#12375;&#12383;&#12487;&#12540;&#12479;&#12391;&#65289;%2015'0316-%20&#20957;&#38598;&#12363;&#12382;&#12360;&#12427;&#12464;&#12521;&#1250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aggregation%20assay%20with%20TNP-LPS%20(%230631&#12414;&#12391;)\%230587%2015'0907%20a2,h1,b4%20for%202days\%230587&#65288;3&#23550;4&#12391;&#12488;&#12522;&#12511;&#12531;&#12464;&#12375;&#12383;&#12487;&#12540;&#12479;&#12391;&#65289;H1%20DNP-e-26%20cells,%20IGEL-a2%20cells%20with%20TNP-LPS(1&#22238;&#30446;)%2015'1111-%20&#20957;&#38598;&#12363;&#12382;&#12360;&#12427;&#12464;&#12521;&#1250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aggregation%20assay%20with%20TNP-LPS%20(%230631&#12414;&#12391;)\%230587%2015'0907%20a2,h1,b4%20for%202days\%230587&#65288;3&#23550;4&#12391;&#12488;&#12522;&#12511;&#12531;&#12464;&#12375;&#12383;&#12487;&#12540;&#12479;&#12391;&#65289;H1%20DNP-e-26%20cells,%20IGEL-a2%20cells%20with%20TNP-LPS(1&#22238;&#30446;)%2015'1111-%20&#20957;&#38598;&#12363;&#12382;&#12360;&#12427;&#12464;&#12521;&#1250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32080;&#26524;\aggregation%20assay%20with%20TNP-LPS%20(%230631&#12414;&#12391;)\%230587%2015'0907%20a2,h1,b4%20for%202days\%230587&#65288;3&#23550;4&#12391;&#12488;&#12522;&#12511;&#12531;&#12464;&#12375;&#12383;&#12487;&#12540;&#12479;&#12391;&#65289;H1%20DNP-e-26%20cells,%20IGEL-a2%20cells%20with%20TNP-LPS(1&#22238;&#30446;)%2015'1111-%20&#20957;&#38598;&#12363;&#12382;&#12360;&#12427;&#12464;&#12521;&#1250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H\Desktop\minor%20revision%5b\purified%20IgE%20&#12398;&#27604;&#36611;!!%20'17031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160611%20signal%20inhibitor%202&#22238;&#30446;\%230683&#65288;3&#23550;4&#12391;&#12488;&#12522;&#12511;&#12531;&#12464;&#12375;&#12383;&#12487;&#12540;&#12479;&#12391;&#65289;signal%20inhibitor%20(2&#22238;&#30446;)%20'160621%20&#20957;&#38598;&#12363;&#12382;&#12360;&#12427;&#12464;&#12521;&#1250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160611%20signal%20inhibitor%202&#22238;&#30446;\%230683&#65288;3&#23550;4&#12391;&#12488;&#12522;&#12511;&#12531;&#12464;&#12375;&#12383;&#12487;&#12540;&#12479;&#12391;&#65289;signal%20inhibitor%20(2&#22238;&#30446;)%20'160621%20&#20957;&#38598;&#12363;&#12382;&#12360;&#12427;&#12464;&#12521;&#1250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32080;&#26524;\aggregation%20assay%20with%20TNP-LPS%20(%230631&#12414;&#12391;)\%230445%20141222%20IGEL-b4%20cells%20with%20TNP-LPS+IgE%20sup%20&amp;%20NaN3\&#20889;&#30495;&#12434;3&#23550;4&#12391;&#12488;&#12522;&#12511;&#12531;&#12464;%20@14'1224-\%230%20%20%20%20treatment%20of%20azide%20&#65288;3&#23550;4&#12391;&#12488;&#12522;&#12511;&#12531;&#12464;&#12375;&#12383;&#12487;&#12540;&#12479;&#12391;&#65289;%2015'0105-%20&#20957;&#38598;&#12363;&#12382;&#12360;&#12427;&#12464;&#12521;&#12501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32080;&#26524;\aggregation%20assay%20with%20TNP-LPS%20(%230631&#12414;&#12391;)\%230538%20150608%20IGEL-b4%20cells%20with%20TNP-LPS+IgE%20sup%20at%204&#8451;(on%20ice)%20and%2037&#8451;(1&#22238;&#30446;)\%230%20%20%20%20&#65288;3&#23550;4&#12391;&#12488;&#12522;&#12511;&#12531;&#12464;&#12375;&#12383;&#12487;&#12540;&#12479;&#12391;&#65289;4&#8451;,%2037&#8451;(1&#22238;&#30446;)%2015'0608-%20&#20957;&#38598;&#12363;&#12382;&#12360;&#12427;&#12464;&#12521;&#1250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85663082437276"/>
          <c:y val="5.0241666666666664E-2"/>
          <c:w val="0.73986379928315416"/>
          <c:h val="0.88788443325804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Sheet4!$AP$20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Sheet4!$AV$20:$AX$20</c:f>
                <c:numCache>
                  <c:formatCode>General</c:formatCode>
                  <c:ptCount val="3"/>
                  <c:pt idx="0">
                    <c:v>1.2366142440820408E-2</c:v>
                  </c:pt>
                  <c:pt idx="1">
                    <c:v>1.6488953867155744E-2</c:v>
                  </c:pt>
                  <c:pt idx="2">
                    <c:v>2.3096542036792258E-2</c:v>
                  </c:pt>
                </c:numCache>
              </c:numRef>
            </c:plus>
            <c:minus>
              <c:numRef>
                <c:f>Sheet4!$AV$20:$AX$20</c:f>
                <c:numCache>
                  <c:formatCode>General</c:formatCode>
                  <c:ptCount val="3"/>
                  <c:pt idx="0">
                    <c:v>1.2366142440820408E-2</c:v>
                  </c:pt>
                  <c:pt idx="1">
                    <c:v>1.6488953867155744E-2</c:v>
                  </c:pt>
                  <c:pt idx="2">
                    <c:v>2.3096542036792258E-2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Sheet4!$AQ$19:$AS$19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Sheet4!$AQ$20:$AS$20</c:f>
              <c:numCache>
                <c:formatCode>0.000</c:formatCode>
                <c:ptCount val="3"/>
                <c:pt idx="0">
                  <c:v>0.95882109062530496</c:v>
                </c:pt>
                <c:pt idx="1">
                  <c:v>0.81774393135112022</c:v>
                </c:pt>
                <c:pt idx="2">
                  <c:v>0.89692943321895402</c:v>
                </c:pt>
              </c:numCache>
            </c:numRef>
          </c:val>
        </c:ser>
        <c:ser>
          <c:idx val="1"/>
          <c:order val="1"/>
          <c:tx>
            <c:strRef>
              <c:f>Sheet4!$AP$21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Sheet4!$AV$21:$AX$21</c:f>
                <c:numCache>
                  <c:formatCode>General</c:formatCode>
                  <c:ptCount val="3"/>
                  <c:pt idx="0">
                    <c:v>5.5752817263056411E-3</c:v>
                  </c:pt>
                  <c:pt idx="1">
                    <c:v>5.8175967859628731E-2</c:v>
                  </c:pt>
                  <c:pt idx="2">
                    <c:v>7.4361243170239051E-3</c:v>
                  </c:pt>
                </c:numCache>
              </c:numRef>
            </c:plus>
            <c:minus>
              <c:numRef>
                <c:f>Sheet4!$AV$21:$AX$21</c:f>
                <c:numCache>
                  <c:formatCode>General</c:formatCode>
                  <c:ptCount val="3"/>
                  <c:pt idx="0">
                    <c:v>5.5752817263056411E-3</c:v>
                  </c:pt>
                  <c:pt idx="1">
                    <c:v>5.8175967859628731E-2</c:v>
                  </c:pt>
                  <c:pt idx="2">
                    <c:v>7.4361243170239051E-3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Sheet4!$AQ$19:$AS$19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Sheet4!$AQ$21:$AS$21</c:f>
              <c:numCache>
                <c:formatCode>0.000</c:formatCode>
                <c:ptCount val="3"/>
                <c:pt idx="0">
                  <c:v>0.9545531763584606</c:v>
                </c:pt>
                <c:pt idx="1">
                  <c:v>0.80358483483483489</c:v>
                </c:pt>
                <c:pt idx="2">
                  <c:v>0.93797979797979802</c:v>
                </c:pt>
              </c:numCache>
            </c:numRef>
          </c:val>
        </c:ser>
        <c:ser>
          <c:idx val="2"/>
          <c:order val="2"/>
          <c:tx>
            <c:strRef>
              <c:f>Sheet4!$AP$22</c:f>
              <c:strCache>
                <c:ptCount val="1"/>
                <c:pt idx="0">
                  <c:v>TNP-LPS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Sheet4!$AV$22:$AX$22</c:f>
                <c:numCache>
                  <c:formatCode>General</c:formatCode>
                  <c:ptCount val="3"/>
                  <c:pt idx="0">
                    <c:v>4.7520839716286081E-3</c:v>
                  </c:pt>
                  <c:pt idx="1">
                    <c:v>5.6124204514345077E-2</c:v>
                  </c:pt>
                  <c:pt idx="2">
                    <c:v>2.2690120965540052E-2</c:v>
                  </c:pt>
                </c:numCache>
              </c:numRef>
            </c:plus>
            <c:minus>
              <c:numRef>
                <c:f>Sheet4!$AV$22:$AX$22</c:f>
                <c:numCache>
                  <c:formatCode>General</c:formatCode>
                  <c:ptCount val="3"/>
                  <c:pt idx="0">
                    <c:v>4.7520839716286081E-3</c:v>
                  </c:pt>
                  <c:pt idx="1">
                    <c:v>5.6124204514345077E-2</c:v>
                  </c:pt>
                  <c:pt idx="2">
                    <c:v>2.2690120965540052E-2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Sheet4!$AQ$19:$AS$19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Sheet4!$AQ$22:$AS$22</c:f>
              <c:numCache>
                <c:formatCode>0.000</c:formatCode>
                <c:ptCount val="3"/>
                <c:pt idx="0">
                  <c:v>0.94015880445900724</c:v>
                </c:pt>
                <c:pt idx="1">
                  <c:v>0.80246913580246915</c:v>
                </c:pt>
                <c:pt idx="2">
                  <c:v>0.89878331198607364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1183616"/>
        <c:axId val="142773632"/>
      </c:barChart>
      <c:catAx>
        <c:axId val="251183616"/>
        <c:scaling>
          <c:orientation val="minMax"/>
        </c:scaling>
        <c:delete val="1"/>
        <c:axPos val="b"/>
        <c:majorTickMark val="none"/>
        <c:minorTickMark val="none"/>
        <c:tickLblPos val="nextTo"/>
        <c:crossAx val="142773632"/>
        <c:crosses val="autoZero"/>
        <c:auto val="1"/>
        <c:lblAlgn val="ctr"/>
        <c:lblOffset val="100"/>
        <c:noMultiLvlLbl val="0"/>
      </c:catAx>
      <c:valAx>
        <c:axId val="142773632"/>
        <c:scaling>
          <c:orientation val="minMax"/>
          <c:max val="1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51183616"/>
        <c:crosses val="autoZero"/>
        <c:crossBetween val="between"/>
        <c:majorUnit val="0.5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>
          <a:solidFill>
            <a:schemeClr val="bg1"/>
          </a:solidFill>
          <a:latin typeface="+mn-lt"/>
        </a:defRPr>
      </a:pPr>
      <a:endParaRPr lang="ja-JP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08999999999999"/>
          <c:y val="5.7231623931623933E-2"/>
          <c:w val="0.69550736276119574"/>
          <c:h val="0.8963914529914529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Sheet1!$FK$13</c:f>
              <c:strCache>
                <c:ptCount val="1"/>
                <c:pt idx="0">
                  <c:v>第1四分位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errBars>
            <c:errBarType val="minus"/>
            <c:errValType val="cust"/>
            <c:noEndCap val="0"/>
            <c:plus>
              <c:numRef>
                <c:f>Sheet1!$FL$12:$FM$12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5</c:v>
                  </c:pt>
                </c:numCache>
              </c:numRef>
            </c:plus>
            <c:minus>
              <c:numRef>
                <c:f>Sheet1!$FL$12:$FM$12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5</c:v>
                  </c:pt>
                </c:numCache>
              </c:numRef>
            </c:minus>
            <c:spPr>
              <a:ln w="12700"/>
            </c:spPr>
          </c:errBars>
          <c:cat>
            <c:strRef>
              <c:f>Sheet1!$FL$11:$FM$11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Sheet1!$FL$13:$FM$13</c:f>
              <c:numCache>
                <c:formatCode>General</c:formatCode>
                <c:ptCount val="2"/>
                <c:pt idx="0">
                  <c:v>16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Sheet1!$FK$14</c:f>
              <c:strCache>
                <c:ptCount val="1"/>
                <c:pt idx="0">
                  <c:v>中央値-第1四分位</c:v>
                </c:pt>
              </c:strCache>
            </c:strRef>
          </c:tx>
          <c:spPr>
            <a:noFill/>
            <a:ln w="12700">
              <a:solidFill>
                <a:sysClr val="windowText" lastClr="000000"/>
              </a:solidFill>
            </a:ln>
          </c:spPr>
          <c:invertIfNegative val="0"/>
          <c:cat>
            <c:strRef>
              <c:f>Sheet1!$FL$11:$FM$11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Sheet1!$FL$14:$FM$14</c:f>
              <c:numCache>
                <c:formatCode>General</c:formatCode>
                <c:ptCount val="2"/>
                <c:pt idx="0">
                  <c:v>5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Sheet1!$FK$15</c:f>
              <c:strCache>
                <c:ptCount val="1"/>
                <c:pt idx="0">
                  <c:v>第3四分位-中央値</c:v>
                </c:pt>
              </c:strCache>
            </c:strRef>
          </c:tx>
          <c:spPr>
            <a:noFill/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Sheet1!$FL$16:$FM$16</c:f>
                <c:numCache>
                  <c:formatCode>General</c:formatCode>
                  <c:ptCount val="2"/>
                  <c:pt idx="0">
                    <c:v>54</c:v>
                  </c:pt>
                  <c:pt idx="1">
                    <c:v>48</c:v>
                  </c:pt>
                </c:numCache>
              </c:numRef>
            </c:plus>
            <c:minus>
              <c:numRef>
                <c:f>Sheet1!$FL$16:$FM$16</c:f>
                <c:numCache>
                  <c:formatCode>General</c:formatCode>
                  <c:ptCount val="2"/>
                  <c:pt idx="0">
                    <c:v>54</c:v>
                  </c:pt>
                  <c:pt idx="1">
                    <c:v>48</c:v>
                  </c:pt>
                </c:numCache>
              </c:numRef>
            </c:minus>
            <c:spPr>
              <a:ln w="12700"/>
            </c:spPr>
          </c:errBars>
          <c:cat>
            <c:strRef>
              <c:f>Sheet1!$FL$11:$FM$11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Sheet1!$FL$15:$FM$15</c:f>
              <c:numCache>
                <c:formatCode>General</c:formatCode>
                <c:ptCount val="2"/>
                <c:pt idx="0">
                  <c:v>11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100"/>
        <c:axId val="262708736"/>
        <c:axId val="251956032"/>
      </c:barChart>
      <c:catAx>
        <c:axId val="262708736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956032"/>
        <c:crosses val="autoZero"/>
        <c:auto val="1"/>
        <c:lblAlgn val="ctr"/>
        <c:lblOffset val="100"/>
        <c:noMultiLvlLbl val="0"/>
      </c:catAx>
      <c:valAx>
        <c:axId val="251956032"/>
        <c:scaling>
          <c:orientation val="minMax"/>
          <c:max val="1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62708736"/>
        <c:crosses val="autoZero"/>
        <c:crossBetween val="between"/>
        <c:majorUnit val="5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ln w="12700"/>
  </c:spPr>
  <c:txPr>
    <a:bodyPr/>
    <a:lstStyle/>
    <a:p>
      <a:pPr>
        <a:defRPr sz="900">
          <a:solidFill>
            <a:schemeClr val="bg1"/>
          </a:solidFill>
        </a:defRPr>
      </a:pPr>
      <a:endParaRPr lang="ja-JP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049107142857147"/>
          <c:y val="4.6376923076923079E-2"/>
          <c:w val="0.63360615079365079"/>
          <c:h val="0.8963914529914529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Sheet2!$F$13</c:f>
              <c:strCache>
                <c:ptCount val="1"/>
                <c:pt idx="0">
                  <c:v>第1四分位</c:v>
                </c:pt>
              </c:strCache>
            </c:strRef>
          </c:tx>
          <c:spPr>
            <a:noFill/>
          </c:spPr>
          <c:invertIfNegative val="0"/>
          <c:errBars>
            <c:errBarType val="minus"/>
            <c:errValType val="cust"/>
            <c:noEndCap val="0"/>
            <c:plus>
              <c:numRef>
                <c:f>Sheet2!$G$12:$H$12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8</c:v>
                  </c:pt>
                </c:numCache>
              </c:numRef>
            </c:plus>
            <c:minus>
              <c:numRef>
                <c:f>Sheet2!$G$12:$H$12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8</c:v>
                  </c:pt>
                </c:numCache>
              </c:numRef>
            </c:minus>
            <c:spPr>
              <a:ln w="12700"/>
            </c:spPr>
          </c:errBars>
          <c:cat>
            <c:strRef>
              <c:f>Sheet2!$G$11:$H$11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Sheet2!$G$13:$H$13</c:f>
              <c:numCache>
                <c:formatCode>General</c:formatCode>
                <c:ptCount val="2"/>
                <c:pt idx="0">
                  <c:v>11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Sheet2!$F$14</c:f>
              <c:strCache>
                <c:ptCount val="1"/>
                <c:pt idx="0">
                  <c:v>中央値-第1四分位</c:v>
                </c:pt>
              </c:strCache>
            </c:strRef>
          </c:tx>
          <c:spPr>
            <a:noFill/>
            <a:ln w="12700">
              <a:solidFill>
                <a:schemeClr val="tx1"/>
              </a:solidFill>
            </a:ln>
          </c:spPr>
          <c:invertIfNegative val="0"/>
          <c:cat>
            <c:strRef>
              <c:f>Sheet2!$G$11:$H$11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Sheet2!$G$14:$H$14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Sheet2!$F$15</c:f>
              <c:strCache>
                <c:ptCount val="1"/>
                <c:pt idx="0">
                  <c:v>第3四分位-中央値</c:v>
                </c:pt>
              </c:strCache>
            </c:strRef>
          </c:tx>
          <c:spPr>
            <a:noFill/>
            <a:ln w="127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Sheet2!$G$16:$H$16</c:f>
                <c:numCache>
                  <c:formatCode>General</c:formatCode>
                  <c:ptCount val="2"/>
                  <c:pt idx="0">
                    <c:v>116</c:v>
                  </c:pt>
                  <c:pt idx="1">
                    <c:v>180</c:v>
                  </c:pt>
                </c:numCache>
              </c:numRef>
            </c:plus>
            <c:minus>
              <c:numRef>
                <c:f>Sheet2!$G$16:$H$16</c:f>
                <c:numCache>
                  <c:formatCode>General</c:formatCode>
                  <c:ptCount val="2"/>
                  <c:pt idx="0">
                    <c:v>116</c:v>
                  </c:pt>
                  <c:pt idx="1">
                    <c:v>180</c:v>
                  </c:pt>
                </c:numCache>
              </c:numRef>
            </c:minus>
            <c:spPr>
              <a:ln w="12700"/>
            </c:spPr>
          </c:errBars>
          <c:cat>
            <c:strRef>
              <c:f>Sheet2!$G$11:$H$11</c:f>
              <c:strCache>
                <c:ptCount val="2"/>
                <c:pt idx="0">
                  <c:v>PBS</c:v>
                </c:pt>
                <c:pt idx="1">
                  <c:v>LPS</c:v>
                </c:pt>
              </c:strCache>
            </c:strRef>
          </c:cat>
          <c:val>
            <c:numRef>
              <c:f>Sheet2!$G$15:$H$15</c:f>
              <c:numCache>
                <c:formatCode>General</c:formatCode>
                <c:ptCount val="2"/>
                <c:pt idx="0">
                  <c:v>13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100"/>
        <c:axId val="267878400"/>
        <c:axId val="251957760"/>
      </c:barChart>
      <c:catAx>
        <c:axId val="267878400"/>
        <c:scaling>
          <c:orientation val="minMax"/>
        </c:scaling>
        <c:delete val="1"/>
        <c:axPos val="b"/>
        <c:majorTickMark val="out"/>
        <c:minorTickMark val="none"/>
        <c:tickLblPos val="nextTo"/>
        <c:crossAx val="251957760"/>
        <c:crosses val="autoZero"/>
        <c:auto val="1"/>
        <c:lblAlgn val="ctr"/>
        <c:lblOffset val="100"/>
        <c:noMultiLvlLbl val="0"/>
      </c:catAx>
      <c:valAx>
        <c:axId val="251957760"/>
        <c:scaling>
          <c:orientation val="minMax"/>
          <c:max val="3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67878400"/>
        <c:crosses val="autoZero"/>
        <c:crossBetween val="between"/>
        <c:majorUnit val="10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900">
          <a:solidFill>
            <a:srgbClr val="FF0000"/>
          </a:solidFill>
        </a:defRPr>
      </a:pPr>
      <a:endParaRPr lang="ja-JP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56944444444445"/>
          <c:y val="5.0241666666666664E-2"/>
          <c:w val="0.7322094185079483"/>
          <c:h val="0.89951666666666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'PBS and TNP-LPS'!$Z$30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'PBS and TNP-LPS'!$AC$31:$AC$32</c:f>
                <c:numCache>
                  <c:formatCode>General</c:formatCode>
                  <c:ptCount val="2"/>
                  <c:pt idx="0">
                    <c:v>0.30240614108434305</c:v>
                  </c:pt>
                  <c:pt idx="1">
                    <c:v>0.80009144424788459</c:v>
                  </c:pt>
                </c:numCache>
              </c:numRef>
            </c:plus>
            <c:minus>
              <c:numRef>
                <c:f>'PBS and TNP-LPS'!$AC$31:$AC$32</c:f>
                <c:numCache>
                  <c:formatCode>General</c:formatCode>
                  <c:ptCount val="2"/>
                  <c:pt idx="0">
                    <c:v>0.30240614108434305</c:v>
                  </c:pt>
                  <c:pt idx="1">
                    <c:v>0.80009144424788459</c:v>
                  </c:pt>
                </c:numCache>
              </c:numRef>
            </c:minus>
          </c:errBars>
          <c:cat>
            <c:strRef>
              <c:f>'PBS and TNP-LPS'!$Y$31:$Y$32</c:f>
              <c:strCache>
                <c:ptCount val="2"/>
                <c:pt idx="0">
                  <c:v>IGEL b4</c:v>
                </c:pt>
                <c:pt idx="1">
                  <c:v>G1</c:v>
                </c:pt>
              </c:strCache>
            </c:strRef>
          </c:cat>
          <c:val>
            <c:numRef>
              <c:f>'PBS and TNP-LPS'!$Z$31:$Z$32</c:f>
              <c:numCache>
                <c:formatCode>0.00</c:formatCode>
                <c:ptCount val="2"/>
                <c:pt idx="0">
                  <c:v>0.74074074074074081</c:v>
                </c:pt>
                <c:pt idx="1">
                  <c:v>2.5925925925925926</c:v>
                </c:pt>
              </c:numCache>
            </c:numRef>
          </c:val>
        </c:ser>
        <c:ser>
          <c:idx val="1"/>
          <c:order val="1"/>
          <c:tx>
            <c:strRef>
              <c:f>'PBS and TNP-LPS'!$AA$30</c:f>
              <c:strCache>
                <c:ptCount val="1"/>
                <c:pt idx="0">
                  <c:v>TNP-LPS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'PBS and TNP-LPS'!$AD$31:$AD$32</c:f>
                <c:numCache>
                  <c:formatCode>General</c:formatCode>
                  <c:ptCount val="2"/>
                  <c:pt idx="0">
                    <c:v>140.9759506522669</c:v>
                  </c:pt>
                  <c:pt idx="1">
                    <c:v>184.62470813536251</c:v>
                  </c:pt>
                </c:numCache>
              </c:numRef>
            </c:plus>
            <c:minus>
              <c:numRef>
                <c:f>'PBS and TNP-LPS'!$AD$31:$AD$32</c:f>
                <c:numCache>
                  <c:formatCode>General</c:formatCode>
                  <c:ptCount val="2"/>
                  <c:pt idx="0">
                    <c:v>140.9759506522669</c:v>
                  </c:pt>
                  <c:pt idx="1">
                    <c:v>184.62470813536251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'PBS and TNP-LPS'!$Y$31:$Y$32</c:f>
              <c:strCache>
                <c:ptCount val="2"/>
                <c:pt idx="0">
                  <c:v>IGEL b4</c:v>
                </c:pt>
                <c:pt idx="1">
                  <c:v>G1</c:v>
                </c:pt>
              </c:strCache>
            </c:strRef>
          </c:cat>
          <c:val>
            <c:numRef>
              <c:f>'PBS and TNP-LPS'!$AA$31:$AA$32</c:f>
              <c:numCache>
                <c:formatCode>0.00</c:formatCode>
                <c:ptCount val="2"/>
                <c:pt idx="0">
                  <c:v>1148.4951987490301</c:v>
                </c:pt>
                <c:pt idx="1">
                  <c:v>653.40510403494761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69662720"/>
        <c:axId val="251953728"/>
      </c:barChart>
      <c:catAx>
        <c:axId val="269662720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953728"/>
        <c:crosses val="autoZero"/>
        <c:auto val="1"/>
        <c:lblAlgn val="ctr"/>
        <c:lblOffset val="100"/>
        <c:noMultiLvlLbl val="0"/>
      </c:catAx>
      <c:valAx>
        <c:axId val="251953728"/>
        <c:scaling>
          <c:orientation val="minMax"/>
          <c:max val="150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69662720"/>
        <c:crosses val="autoZero"/>
        <c:crossBetween val="between"/>
        <c:majorUnit val="50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rgbClr val="FF0000"/>
          </a:solidFill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49629629629629"/>
          <c:y val="5.0241666666666664E-2"/>
          <c:w val="0.81074444444444449"/>
          <c:h val="0.89951666666666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'aggregation score '!$EX$21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'!$FD$21:$FF$21</c:f>
                <c:numCache>
                  <c:formatCode>General</c:formatCode>
                  <c:ptCount val="3"/>
                  <c:pt idx="0">
                    <c:v>1.8144368465060581</c:v>
                  </c:pt>
                  <c:pt idx="1">
                    <c:v>0.90721842325302848</c:v>
                  </c:pt>
                  <c:pt idx="2">
                    <c:v>0.43936056822469277</c:v>
                  </c:pt>
                </c:numCache>
              </c:numRef>
            </c:plus>
            <c:minus>
              <c:numRef>
                <c:f>'aggregation score '!$FD$21:$FF$21</c:f>
                <c:numCache>
                  <c:formatCode>General</c:formatCode>
                  <c:ptCount val="3"/>
                  <c:pt idx="0">
                    <c:v>1.8144368465060581</c:v>
                  </c:pt>
                  <c:pt idx="1">
                    <c:v>0.90721842325302848</c:v>
                  </c:pt>
                  <c:pt idx="2">
                    <c:v>0.43936056822469277</c:v>
                  </c:pt>
                </c:numCache>
              </c:numRef>
            </c:minus>
            <c:spPr>
              <a:ln w="12700"/>
            </c:spPr>
          </c:errBars>
          <c:cat>
            <c:strRef>
              <c:f>'aggregation score '!$EY$20:$FA$20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'!$EY$21:$FA$21</c:f>
              <c:numCache>
                <c:formatCode>0.00</c:formatCode>
                <c:ptCount val="3"/>
                <c:pt idx="0">
                  <c:v>2.2222222222222223</c:v>
                </c:pt>
                <c:pt idx="1">
                  <c:v>4.4444444444444446</c:v>
                </c:pt>
                <c:pt idx="2">
                  <c:v>12.174603174603176</c:v>
                </c:pt>
              </c:numCache>
            </c:numRef>
          </c:val>
        </c:ser>
        <c:ser>
          <c:idx val="1"/>
          <c:order val="1"/>
          <c:tx>
            <c:strRef>
              <c:f>'aggregation score '!$EX$22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'!$FD$22:$FF$22</c:f>
                <c:numCache>
                  <c:formatCode>General</c:formatCode>
                  <c:ptCount val="3"/>
                  <c:pt idx="0">
                    <c:v>1.8144368465060581</c:v>
                  </c:pt>
                  <c:pt idx="1">
                    <c:v>1.6001828884957687</c:v>
                  </c:pt>
                  <c:pt idx="2">
                    <c:v>1.0304020550550796</c:v>
                  </c:pt>
                </c:numCache>
              </c:numRef>
            </c:plus>
            <c:minus>
              <c:numRef>
                <c:f>'aggregation score '!$FD$22:$FF$22</c:f>
                <c:numCache>
                  <c:formatCode>General</c:formatCode>
                  <c:ptCount val="3"/>
                  <c:pt idx="0">
                    <c:v>1.8144368465060581</c:v>
                  </c:pt>
                  <c:pt idx="1">
                    <c:v>1.6001828884957687</c:v>
                  </c:pt>
                  <c:pt idx="2">
                    <c:v>1.0304020550550796</c:v>
                  </c:pt>
                </c:numCache>
              </c:numRef>
            </c:minus>
            <c:spPr>
              <a:ln w="12700"/>
            </c:spPr>
          </c:errBars>
          <c:cat>
            <c:strRef>
              <c:f>'aggregation score '!$EY$20:$FA$20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'!$EY$22:$FA$22</c:f>
              <c:numCache>
                <c:formatCode>0.00</c:formatCode>
                <c:ptCount val="3"/>
                <c:pt idx="0">
                  <c:v>2.2222222222222223</c:v>
                </c:pt>
                <c:pt idx="1">
                  <c:v>3.7037037037037037</c:v>
                </c:pt>
                <c:pt idx="2">
                  <c:v>9.6666666666666661</c:v>
                </c:pt>
              </c:numCache>
            </c:numRef>
          </c:val>
        </c:ser>
        <c:ser>
          <c:idx val="2"/>
          <c:order val="2"/>
          <c:tx>
            <c:strRef>
              <c:f>'aggregation score '!$EX$23</c:f>
              <c:strCache>
                <c:ptCount val="1"/>
                <c:pt idx="0">
                  <c:v>TNP-LPS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'!$FD$23:$FF$23</c:f>
                <c:numCache>
                  <c:formatCode>General</c:formatCode>
                  <c:ptCount val="3"/>
                  <c:pt idx="0">
                    <c:v>1.0726126696762348</c:v>
                  </c:pt>
                  <c:pt idx="1">
                    <c:v>1.2001371663718265</c:v>
                  </c:pt>
                  <c:pt idx="2">
                    <c:v>0.39417101655426823</c:v>
                  </c:pt>
                </c:numCache>
              </c:numRef>
            </c:plus>
            <c:minus>
              <c:numRef>
                <c:f>'aggregation score '!$FD$23:$FF$23</c:f>
                <c:numCache>
                  <c:formatCode>General</c:formatCode>
                  <c:ptCount val="3"/>
                  <c:pt idx="0">
                    <c:v>1.0726126696762348</c:v>
                  </c:pt>
                  <c:pt idx="1">
                    <c:v>1.2001371663718265</c:v>
                  </c:pt>
                  <c:pt idx="2">
                    <c:v>0.39417101655426823</c:v>
                  </c:pt>
                </c:numCache>
              </c:numRef>
            </c:minus>
            <c:spPr>
              <a:ln w="12700"/>
            </c:spPr>
          </c:errBars>
          <c:cat>
            <c:strRef>
              <c:f>'aggregation score '!$EY$20:$FA$20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'!$EY$23:$FA$23</c:f>
              <c:numCache>
                <c:formatCode>0.00</c:formatCode>
                <c:ptCount val="3"/>
                <c:pt idx="0">
                  <c:v>19.769605795266923</c:v>
                </c:pt>
                <c:pt idx="1">
                  <c:v>5.5555555555555562</c:v>
                </c:pt>
                <c:pt idx="2">
                  <c:v>10.873015873015873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1184640"/>
        <c:axId val="193532416"/>
      </c:barChart>
      <c:catAx>
        <c:axId val="251184640"/>
        <c:scaling>
          <c:orientation val="minMax"/>
        </c:scaling>
        <c:delete val="1"/>
        <c:axPos val="b"/>
        <c:majorTickMark val="none"/>
        <c:minorTickMark val="none"/>
        <c:tickLblPos val="nextTo"/>
        <c:crossAx val="193532416"/>
        <c:crosses val="autoZero"/>
        <c:auto val="1"/>
        <c:lblAlgn val="ctr"/>
        <c:lblOffset val="100"/>
        <c:noMultiLvlLbl val="0"/>
      </c:catAx>
      <c:valAx>
        <c:axId val="193532416"/>
        <c:scaling>
          <c:orientation val="minMax"/>
          <c:max val="3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51184640"/>
        <c:crosses val="autoZero"/>
        <c:crossBetween val="between"/>
        <c:majorUnit val="1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>
          <a:solidFill>
            <a:srgbClr val="FF0000"/>
          </a:solidFill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94933508255365"/>
          <c:y val="5.0241666666666664E-2"/>
          <c:w val="0.79501324245278826"/>
          <c:h val="0.89951666666666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Sheet4!$AP$5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Sheet4!$AV$5:$AX$5</c:f>
                <c:numCache>
                  <c:formatCode>General</c:formatCode>
                  <c:ptCount val="3"/>
                  <c:pt idx="0">
                    <c:v>0.22402050170728841</c:v>
                  </c:pt>
                  <c:pt idx="1">
                    <c:v>7.2008229982309518E-2</c:v>
                  </c:pt>
                  <c:pt idx="2">
                    <c:v>0.31121030164802038</c:v>
                  </c:pt>
                </c:numCache>
              </c:numRef>
            </c:plus>
            <c:minus>
              <c:numRef>
                <c:f>Sheet4!$AV$5:$AX$5</c:f>
                <c:numCache>
                  <c:formatCode>General</c:formatCode>
                  <c:ptCount val="3"/>
                  <c:pt idx="0">
                    <c:v>0.22402050170728841</c:v>
                  </c:pt>
                  <c:pt idx="1">
                    <c:v>7.2008229982309518E-2</c:v>
                  </c:pt>
                  <c:pt idx="2">
                    <c:v>0.31121030164802038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Sheet4!$AQ$4:$AS$4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Sheet4!$AQ$5:$AS$5</c:f>
              <c:numCache>
                <c:formatCode>0.00</c:formatCode>
                <c:ptCount val="3"/>
                <c:pt idx="0">
                  <c:v>6.2333333333333334</c:v>
                </c:pt>
                <c:pt idx="1">
                  <c:v>1.5833333333333333</c:v>
                </c:pt>
                <c:pt idx="2">
                  <c:v>5.6333333333333337</c:v>
                </c:pt>
              </c:numCache>
            </c:numRef>
          </c:val>
        </c:ser>
        <c:ser>
          <c:idx val="1"/>
          <c:order val="1"/>
          <c:tx>
            <c:strRef>
              <c:f>Sheet4!$AP$6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Sheet4!$AV$6:$AX$6</c:f>
                <c:numCache>
                  <c:formatCode>General</c:formatCode>
                  <c:ptCount val="3"/>
                  <c:pt idx="0">
                    <c:v>0.30092450142112986</c:v>
                  </c:pt>
                  <c:pt idx="1">
                    <c:v>0.16499158227686164</c:v>
                  </c:pt>
                  <c:pt idx="2">
                    <c:v>0.49497474683058362</c:v>
                  </c:pt>
                </c:numCache>
              </c:numRef>
            </c:plus>
            <c:minus>
              <c:numRef>
                <c:f>Sheet4!$AV$6:$AX$6</c:f>
                <c:numCache>
                  <c:formatCode>General</c:formatCode>
                  <c:ptCount val="3"/>
                  <c:pt idx="0">
                    <c:v>0.30092450142112986</c:v>
                  </c:pt>
                  <c:pt idx="1">
                    <c:v>0.16499158227686164</c:v>
                  </c:pt>
                  <c:pt idx="2">
                    <c:v>0.49497474683058362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Sheet4!$AQ$4:$AS$4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Sheet4!$AQ$6:$AS$6</c:f>
              <c:numCache>
                <c:formatCode>0.00</c:formatCode>
                <c:ptCount val="3"/>
                <c:pt idx="0">
                  <c:v>6.3000000000000007</c:v>
                </c:pt>
                <c:pt idx="1">
                  <c:v>1.3</c:v>
                </c:pt>
                <c:pt idx="2">
                  <c:v>5.75</c:v>
                </c:pt>
              </c:numCache>
            </c:numRef>
          </c:val>
        </c:ser>
        <c:ser>
          <c:idx val="2"/>
          <c:order val="2"/>
          <c:tx>
            <c:strRef>
              <c:f>Sheet4!$AP$7</c:f>
              <c:strCache>
                <c:ptCount val="1"/>
                <c:pt idx="0">
                  <c:v>TNP-LPS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Sheet4!$AV$7:$AX$7</c:f>
                <c:numCache>
                  <c:formatCode>General</c:formatCode>
                  <c:ptCount val="3"/>
                  <c:pt idx="0">
                    <c:v>0.2953340857778225</c:v>
                  </c:pt>
                  <c:pt idx="1">
                    <c:v>0.25422358196994538</c:v>
                  </c:pt>
                  <c:pt idx="2">
                    <c:v>7.5767676094365827E-2</c:v>
                  </c:pt>
                </c:numCache>
              </c:numRef>
            </c:plus>
            <c:minus>
              <c:numRef>
                <c:f>Sheet4!$AV$7:$AX$7</c:f>
                <c:numCache>
                  <c:formatCode>General</c:formatCode>
                  <c:ptCount val="3"/>
                  <c:pt idx="0">
                    <c:v>0.2953340857778225</c:v>
                  </c:pt>
                  <c:pt idx="1">
                    <c:v>0.25422358196994538</c:v>
                  </c:pt>
                  <c:pt idx="2">
                    <c:v>7.5767676094365827E-2</c:v>
                  </c:pt>
                </c:numCache>
              </c:numRef>
            </c:minus>
            <c:spPr>
              <a:ln w="12700"/>
            </c:spPr>
          </c:errBars>
          <c:cat>
            <c:strRef>
              <c:f>Sheet4!$AQ$4:$AS$4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Sheet4!$AQ$7:$AS$7</c:f>
              <c:numCache>
                <c:formatCode>0.00</c:formatCode>
                <c:ptCount val="3"/>
                <c:pt idx="0">
                  <c:v>5.45</c:v>
                </c:pt>
                <c:pt idx="1">
                  <c:v>1.3833333333333335</c:v>
                </c:pt>
                <c:pt idx="2">
                  <c:v>6.583333333333333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1185664"/>
        <c:axId val="193535296"/>
      </c:barChart>
      <c:catAx>
        <c:axId val="251185664"/>
        <c:scaling>
          <c:orientation val="minMax"/>
        </c:scaling>
        <c:delete val="1"/>
        <c:axPos val="b"/>
        <c:majorTickMark val="none"/>
        <c:minorTickMark val="none"/>
        <c:tickLblPos val="nextTo"/>
        <c:crossAx val="193535296"/>
        <c:crosses val="autoZero"/>
        <c:auto val="1"/>
        <c:lblAlgn val="ctr"/>
        <c:lblOffset val="100"/>
        <c:noMultiLvlLbl val="0"/>
      </c:catAx>
      <c:valAx>
        <c:axId val="193535296"/>
        <c:scaling>
          <c:orientation val="minMax"/>
          <c:max val="1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51185664"/>
        <c:crosses val="autoZero"/>
        <c:crossBetween val="between"/>
        <c:majorUnit val="5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>
          <a:solidFill>
            <a:schemeClr val="bg1"/>
          </a:solidFill>
          <a:latin typeface="+mn-lt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53408027168432"/>
          <c:y val="4.5978703703703702E-2"/>
          <c:w val="0.77260790654885303"/>
          <c:h val="0.898832576798678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'aggregation score '!$EX$15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'!$FD$15:$FF$15</c:f>
                <c:numCache>
                  <c:formatCode>General</c:formatCode>
                  <c:ptCount val="3"/>
                  <c:pt idx="0">
                    <c:v>0.18144368465060579</c:v>
                  </c:pt>
                  <c:pt idx="1">
                    <c:v>0.24002743327436521</c:v>
                  </c:pt>
                  <c:pt idx="2">
                    <c:v>9.0721842325302809E-2</c:v>
                  </c:pt>
                </c:numCache>
              </c:numRef>
            </c:plus>
            <c:minus>
              <c:numRef>
                <c:f>'aggregation score '!$FD$15:$FF$15</c:f>
                <c:numCache>
                  <c:formatCode>General</c:formatCode>
                  <c:ptCount val="3"/>
                  <c:pt idx="0">
                    <c:v>0.18144368465060579</c:v>
                  </c:pt>
                  <c:pt idx="1">
                    <c:v>0.24002743327436521</c:v>
                  </c:pt>
                  <c:pt idx="2">
                    <c:v>9.0721842325302809E-2</c:v>
                  </c:pt>
                </c:numCache>
              </c:numRef>
            </c:minus>
          </c:errBars>
          <c:cat>
            <c:strRef>
              <c:f>'aggregation score '!$EY$14:$FA$14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'!$EY$15:$FA$15</c:f>
              <c:numCache>
                <c:formatCode>0.00</c:formatCode>
                <c:ptCount val="3"/>
                <c:pt idx="0">
                  <c:v>0.22222222222222221</c:v>
                </c:pt>
                <c:pt idx="1">
                  <c:v>0.88888888888888884</c:v>
                </c:pt>
                <c:pt idx="2">
                  <c:v>4.7777777777777786</c:v>
                </c:pt>
              </c:numCache>
            </c:numRef>
          </c:val>
        </c:ser>
        <c:ser>
          <c:idx val="1"/>
          <c:order val="1"/>
          <c:tx>
            <c:strRef>
              <c:f>'aggregation score '!$EX$16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'!$FD$16:$FF$16</c:f>
                <c:numCache>
                  <c:formatCode>General</c:formatCode>
                  <c:ptCount val="3"/>
                  <c:pt idx="0">
                    <c:v>0.18144368465060579</c:v>
                  </c:pt>
                  <c:pt idx="1">
                    <c:v>0.24002743327436521</c:v>
                  </c:pt>
                  <c:pt idx="2">
                    <c:v>0.18144368465060576</c:v>
                  </c:pt>
                </c:numCache>
              </c:numRef>
            </c:plus>
            <c:minus>
              <c:numRef>
                <c:f>'aggregation score '!$FD$16:$FF$16</c:f>
                <c:numCache>
                  <c:formatCode>General</c:formatCode>
                  <c:ptCount val="3"/>
                  <c:pt idx="0">
                    <c:v>0.18144368465060579</c:v>
                  </c:pt>
                  <c:pt idx="1">
                    <c:v>0.24002743327436521</c:v>
                  </c:pt>
                  <c:pt idx="2">
                    <c:v>0.18144368465060576</c:v>
                  </c:pt>
                </c:numCache>
              </c:numRef>
            </c:minus>
            <c:spPr>
              <a:ln w="12700"/>
            </c:spPr>
          </c:errBars>
          <c:cat>
            <c:strRef>
              <c:f>'aggregation score '!$EY$14:$FA$14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'!$EY$16:$FA$16</c:f>
              <c:numCache>
                <c:formatCode>0.00</c:formatCode>
                <c:ptCount val="3"/>
                <c:pt idx="0">
                  <c:v>0.22222222222222221</c:v>
                </c:pt>
                <c:pt idx="1">
                  <c:v>0.44444444444444442</c:v>
                </c:pt>
                <c:pt idx="2">
                  <c:v>4.1111111111111107</c:v>
                </c:pt>
              </c:numCache>
            </c:numRef>
          </c:val>
        </c:ser>
        <c:ser>
          <c:idx val="2"/>
          <c:order val="2"/>
          <c:tx>
            <c:strRef>
              <c:f>'aggregation score '!$EX$17</c:f>
              <c:strCache>
                <c:ptCount val="1"/>
                <c:pt idx="0">
                  <c:v>TNP-LPS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'!$FD$17:$FF$17</c:f>
                <c:numCache>
                  <c:formatCode>General</c:formatCode>
                  <c:ptCount val="3"/>
                  <c:pt idx="0">
                    <c:v>5.1949643233603924</c:v>
                  </c:pt>
                  <c:pt idx="1">
                    <c:v>0.15713484026367727</c:v>
                  </c:pt>
                  <c:pt idx="2">
                    <c:v>0.41573970964155055</c:v>
                  </c:pt>
                </c:numCache>
              </c:numRef>
            </c:plus>
            <c:minus>
              <c:numRef>
                <c:f>'aggregation score '!$FD$17:$FF$17</c:f>
                <c:numCache>
                  <c:formatCode>General</c:formatCode>
                  <c:ptCount val="3"/>
                  <c:pt idx="0">
                    <c:v>5.1949643233603924</c:v>
                  </c:pt>
                  <c:pt idx="1">
                    <c:v>0.15713484026367727</c:v>
                  </c:pt>
                  <c:pt idx="2">
                    <c:v>0.41573970964155055</c:v>
                  </c:pt>
                </c:numCache>
              </c:numRef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'aggregation score '!$EY$14:$FA$14</c:f>
              <c:strCache>
                <c:ptCount val="3"/>
                <c:pt idx="0">
                  <c:v>b4 cell</c:v>
                </c:pt>
                <c:pt idx="1">
                  <c:v>IGEL-a2 cells</c:v>
                </c:pt>
                <c:pt idx="2">
                  <c:v>H1 DNP-e-26 cell</c:v>
                </c:pt>
              </c:strCache>
            </c:strRef>
          </c:cat>
          <c:val>
            <c:numRef>
              <c:f>'aggregation score '!$EY$17:$FA$17</c:f>
              <c:numCache>
                <c:formatCode>0.00</c:formatCode>
                <c:ptCount val="3"/>
                <c:pt idx="0">
                  <c:v>77.666666666666671</c:v>
                </c:pt>
                <c:pt idx="1">
                  <c:v>0.66666666666666663</c:v>
                </c:pt>
                <c:pt idx="2">
                  <c:v>3.6666666666666661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1253760"/>
        <c:axId val="251089408"/>
      </c:barChart>
      <c:catAx>
        <c:axId val="251253760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089408"/>
        <c:crosses val="autoZero"/>
        <c:auto val="1"/>
        <c:lblAlgn val="ctr"/>
        <c:lblOffset val="100"/>
        <c:noMultiLvlLbl val="0"/>
      </c:catAx>
      <c:valAx>
        <c:axId val="251089408"/>
        <c:scaling>
          <c:orientation val="minMax"/>
          <c:max val="10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51253760"/>
        <c:crosses val="autoZero"/>
        <c:crossBetween val="between"/>
        <c:majorUnit val="5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>
          <a:solidFill>
            <a:srgbClr val="FF0000"/>
          </a:solidFill>
          <a:latin typeface="Helvetica" panose="020B0604020202020204" pitchFamily="34" charset="0"/>
          <a:cs typeface="Helvetica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5997965929316"/>
          <c:y val="5.996222851746931E-2"/>
          <c:w val="0.73360030511060259"/>
          <c:h val="0.9000629524708845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'purified IgE 実験'!$BT$26:$BT$28</c:f>
                <c:numCache>
                  <c:formatCode>General</c:formatCode>
                  <c:ptCount val="3"/>
                  <c:pt idx="0">
                    <c:v>0.30240614108434305</c:v>
                  </c:pt>
                  <c:pt idx="1">
                    <c:v>5.3756891498956163</c:v>
                  </c:pt>
                  <c:pt idx="2">
                    <c:v>19.896853360834523</c:v>
                  </c:pt>
                </c:numCache>
              </c:numRef>
            </c:plus>
            <c:minus>
              <c:numRef>
                <c:f>'purified IgE 実験'!$BT$26:$BT$28</c:f>
                <c:numCache>
                  <c:formatCode>General</c:formatCode>
                  <c:ptCount val="3"/>
                  <c:pt idx="0">
                    <c:v>0.30240614108434305</c:v>
                  </c:pt>
                  <c:pt idx="1">
                    <c:v>5.3756891498956163</c:v>
                  </c:pt>
                  <c:pt idx="2">
                    <c:v>19.896853360834523</c:v>
                  </c:pt>
                </c:numCache>
              </c:numRef>
            </c:minus>
            <c:spPr>
              <a:ln w="12700"/>
            </c:spPr>
          </c:errBars>
          <c:cat>
            <c:multiLvlStrRef>
              <c:f>'purified IgE 実験'!$BO$26:$BP$28</c:f>
              <c:multiLvlStrCache>
                <c:ptCount val="3"/>
                <c:lvl>
                  <c:pt idx="0">
                    <c:v>RPMI</c:v>
                  </c:pt>
                  <c:pt idx="1">
                    <c:v>RPMI</c:v>
                  </c:pt>
                  <c:pt idx="2">
                    <c:v>a-TNP IgE (10µg/ml)</c:v>
                  </c:pt>
                </c:lvl>
                <c:lvl>
                  <c:pt idx="0">
                    <c:v>PBS</c:v>
                  </c:pt>
                  <c:pt idx="1">
                    <c:v>TNP-OVA</c:v>
                  </c:pt>
                  <c:pt idx="2">
                    <c:v>TNP-OVA</c:v>
                  </c:pt>
                </c:lvl>
              </c:multiLvlStrCache>
            </c:multiLvlStrRef>
          </c:cat>
          <c:val>
            <c:numRef>
              <c:f>'purified IgE 実験'!$BQ$26:$BQ$28</c:f>
              <c:numCache>
                <c:formatCode>0.0</c:formatCode>
                <c:ptCount val="3"/>
                <c:pt idx="0">
                  <c:v>0.37037037037037041</c:v>
                </c:pt>
                <c:pt idx="1">
                  <c:v>13.703703703703704</c:v>
                </c:pt>
                <c:pt idx="2">
                  <c:v>85.555555555555557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50250240"/>
        <c:axId val="19516224"/>
      </c:barChart>
      <c:catAx>
        <c:axId val="250250240"/>
        <c:scaling>
          <c:orientation val="minMax"/>
        </c:scaling>
        <c:delete val="1"/>
        <c:axPos val="b"/>
        <c:majorTickMark val="none"/>
        <c:minorTickMark val="none"/>
        <c:tickLblPos val="nextTo"/>
        <c:crossAx val="19516224"/>
        <c:crosses val="autoZero"/>
        <c:auto val="1"/>
        <c:lblAlgn val="ctr"/>
        <c:lblOffset val="100"/>
        <c:noMultiLvlLbl val="0"/>
      </c:catAx>
      <c:valAx>
        <c:axId val="19516224"/>
        <c:scaling>
          <c:orientation val="minMax"/>
          <c:max val="15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50250240"/>
        <c:crosses val="autoZero"/>
        <c:crossBetween val="between"/>
        <c:majorUnit val="50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35328009506275"/>
          <c:y val="4.936933789349849E-2"/>
          <c:w val="0.75300569516594928"/>
          <c:h val="0.901261324213002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('aggregation score '!$DL$51,'aggregation score '!$DL$55)</c:f>
                <c:numCache>
                  <c:formatCode>General</c:formatCode>
                  <c:ptCount val="2"/>
                  <c:pt idx="0">
                    <c:v>34.926636488156355</c:v>
                  </c:pt>
                  <c:pt idx="1">
                    <c:v>81.668273236485177</c:v>
                  </c:pt>
                </c:numCache>
              </c:numRef>
            </c:plus>
            <c:minus>
              <c:numRef>
                <c:f>('aggregation score '!$DL$51,'aggregation score '!$DL$55)</c:f>
                <c:numCache>
                  <c:formatCode>General</c:formatCode>
                  <c:ptCount val="2"/>
                  <c:pt idx="0">
                    <c:v>34.926636488156355</c:v>
                  </c:pt>
                  <c:pt idx="1">
                    <c:v>81.668273236485177</c:v>
                  </c:pt>
                </c:numCache>
              </c:numRef>
            </c:minus>
          </c:errBars>
          <c:cat>
            <c:strRef>
              <c:f>('aggregation score '!$DI$51,'aggregation score '!$DI$55)</c:f>
              <c:strCache>
                <c:ptCount val="2"/>
                <c:pt idx="0">
                  <c:v>DMSO</c:v>
                </c:pt>
                <c:pt idx="1">
                  <c:v>CHX</c:v>
                </c:pt>
              </c:strCache>
            </c:strRef>
          </c:cat>
          <c:val>
            <c:numRef>
              <c:f>('aggregation score '!$DJ$51,'aggregation score '!$DJ$55)</c:f>
              <c:numCache>
                <c:formatCode>General</c:formatCode>
                <c:ptCount val="2"/>
                <c:pt idx="0">
                  <c:v>1211.5488060637229</c:v>
                </c:pt>
                <c:pt idx="1">
                  <c:v>1156.1991028295377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0299904"/>
        <c:axId val="19516800"/>
      </c:barChart>
      <c:catAx>
        <c:axId val="250299904"/>
        <c:scaling>
          <c:orientation val="minMax"/>
        </c:scaling>
        <c:delete val="1"/>
        <c:axPos val="b"/>
        <c:majorTickMark val="none"/>
        <c:minorTickMark val="none"/>
        <c:tickLblPos val="nextTo"/>
        <c:crossAx val="19516800"/>
        <c:crosses val="autoZero"/>
        <c:auto val="1"/>
        <c:lblAlgn val="ctr"/>
        <c:lblOffset val="100"/>
        <c:noMultiLvlLbl val="0"/>
      </c:catAx>
      <c:valAx>
        <c:axId val="19516800"/>
        <c:scaling>
          <c:orientation val="minMax"/>
          <c:max val="15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50299904"/>
        <c:crosses val="autoZero"/>
        <c:crossBetween val="between"/>
        <c:majorUnit val="500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ja-JP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18338901617376"/>
          <c:y val="4.936933789349849E-2"/>
          <c:w val="0.73901293159347614"/>
          <c:h val="0.89951623307793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('aggregation score '!$DL$56,'aggregation score '!$DL$58)</c:f>
                <c:numCache>
                  <c:formatCode>General</c:formatCode>
                  <c:ptCount val="2"/>
                  <c:pt idx="0">
                    <c:v>141.0799446535662</c:v>
                  </c:pt>
                  <c:pt idx="1">
                    <c:v>38.732024855602333</c:v>
                  </c:pt>
                </c:numCache>
              </c:numRef>
            </c:plus>
            <c:minus>
              <c:numRef>
                <c:f>('aggregation score '!$DL$56,'aggregation score '!$DL$58)</c:f>
                <c:numCache>
                  <c:formatCode>General</c:formatCode>
                  <c:ptCount val="2"/>
                  <c:pt idx="0">
                    <c:v>141.0799446535662</c:v>
                  </c:pt>
                  <c:pt idx="1">
                    <c:v>38.732024855602333</c:v>
                  </c:pt>
                </c:numCache>
              </c:numRef>
            </c:minus>
          </c:errBars>
          <c:cat>
            <c:strRef>
              <c:f>('aggregation score '!$DI$56,'aggregation score '!$DI$58)</c:f>
              <c:strCache>
                <c:ptCount val="2"/>
                <c:pt idx="0">
                  <c:v>DMSO(1/200)</c:v>
                </c:pt>
                <c:pt idx="1">
                  <c:v>CytoD</c:v>
                </c:pt>
              </c:strCache>
            </c:strRef>
          </c:cat>
          <c:val>
            <c:numRef>
              <c:f>('aggregation score '!$DJ$56,'aggregation score '!$DJ$58)</c:f>
              <c:numCache>
                <c:formatCode>General</c:formatCode>
                <c:ptCount val="2"/>
                <c:pt idx="0">
                  <c:v>918.63341677634446</c:v>
                </c:pt>
                <c:pt idx="1">
                  <c:v>395.04200759287488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0300416"/>
        <c:axId val="142770752"/>
      </c:barChart>
      <c:catAx>
        <c:axId val="250300416"/>
        <c:scaling>
          <c:orientation val="minMax"/>
        </c:scaling>
        <c:delete val="1"/>
        <c:axPos val="b"/>
        <c:majorTickMark val="none"/>
        <c:minorTickMark val="none"/>
        <c:tickLblPos val="nextTo"/>
        <c:crossAx val="142770752"/>
        <c:crosses val="autoZero"/>
        <c:auto val="1"/>
        <c:lblAlgn val="ctr"/>
        <c:lblOffset val="100"/>
        <c:noMultiLvlLbl val="0"/>
      </c:catAx>
      <c:valAx>
        <c:axId val="142770752"/>
        <c:scaling>
          <c:orientation val="minMax"/>
          <c:max val="12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50300416"/>
        <c:crosses val="autoZero"/>
        <c:crossBetween val="between"/>
        <c:majorUnit val="400"/>
      </c:valAx>
      <c:spPr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>
          <a:solidFill>
            <a:srgbClr val="FF0000"/>
          </a:solidFill>
        </a:defRPr>
      </a:pPr>
      <a:endParaRPr lang="ja-JP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40545759740935"/>
          <c:y val="5.0241666666666664E-2"/>
          <c:w val="0.78484693936498029"/>
          <c:h val="0.899516666666666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'aggregation score @15''0105-'!$CF$95:$CF$96</c:f>
                <c:numCache>
                  <c:formatCode>General</c:formatCode>
                  <c:ptCount val="2"/>
                  <c:pt idx="0">
                    <c:v>43.848987056175275</c:v>
                  </c:pt>
                  <c:pt idx="1">
                    <c:v>4.9782333712730775</c:v>
                  </c:pt>
                </c:numCache>
              </c:numRef>
            </c:plus>
            <c:minus>
              <c:numRef>
                <c:f>'aggregation score @15''0105-'!$CF$95:$CF$96</c:f>
                <c:numCache>
                  <c:formatCode>General</c:formatCode>
                  <c:ptCount val="2"/>
                  <c:pt idx="0">
                    <c:v>43.848987056175275</c:v>
                  </c:pt>
                  <c:pt idx="1">
                    <c:v>4.9782333712730775</c:v>
                  </c:pt>
                </c:numCache>
              </c:numRef>
            </c:minus>
          </c:errBars>
          <c:cat>
            <c:strRef>
              <c:f>'aggregation score @15''0105-'!$CD$95:$CD$96</c:f>
              <c:strCache>
                <c:ptCount val="2"/>
                <c:pt idx="0">
                  <c:v>PBS</c:v>
                </c:pt>
                <c:pt idx="1">
                  <c:v>NaN3</c:v>
                </c:pt>
              </c:strCache>
            </c:strRef>
          </c:cat>
          <c:val>
            <c:numRef>
              <c:f>'aggregation score @15''0105-'!$CE$95:$CE$96</c:f>
              <c:numCache>
                <c:formatCode>General</c:formatCode>
                <c:ptCount val="2"/>
                <c:pt idx="0">
                  <c:v>472.56904210693301</c:v>
                </c:pt>
                <c:pt idx="1">
                  <c:v>19.62962962962963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50300928"/>
        <c:axId val="142777664"/>
      </c:barChart>
      <c:catAx>
        <c:axId val="250300928"/>
        <c:scaling>
          <c:orientation val="minMax"/>
        </c:scaling>
        <c:delete val="1"/>
        <c:axPos val="b"/>
        <c:majorTickMark val="none"/>
        <c:minorTickMark val="none"/>
        <c:tickLblPos val="nextTo"/>
        <c:crossAx val="142777664"/>
        <c:crosses val="autoZero"/>
        <c:auto val="1"/>
        <c:lblAlgn val="ctr"/>
        <c:lblOffset val="100"/>
        <c:noMultiLvlLbl val="0"/>
      </c:catAx>
      <c:valAx>
        <c:axId val="142777664"/>
        <c:scaling>
          <c:orientation val="minMax"/>
          <c:max val="6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50300928"/>
        <c:crosses val="autoZero"/>
        <c:crossBetween val="between"/>
        <c:majorUnit val="2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ja-JP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77449770488036"/>
          <c:y val="5.0241666666666664E-2"/>
          <c:w val="0.7371106174702301"/>
          <c:h val="0.89951666666666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'aggregation score @15''0105-'!$CN$136</c:f>
              <c:strCache>
                <c:ptCount val="1"/>
                <c:pt idx="0">
                  <c:v>TNP-LPS+b4 SN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'aggregation score @15''0105-'!$CR$136:$CS$136</c:f>
                <c:numCache>
                  <c:formatCode>General</c:formatCode>
                  <c:ptCount val="2"/>
                  <c:pt idx="0">
                    <c:v>13.464492331801093</c:v>
                  </c:pt>
                  <c:pt idx="1">
                    <c:v>0</c:v>
                  </c:pt>
                </c:numCache>
              </c:numRef>
            </c:plus>
            <c:minus>
              <c:numRef>
                <c:f>'aggregation score @15''0105-'!$CR$136:$CS$136</c:f>
                <c:numCache>
                  <c:formatCode>General</c:formatCode>
                  <c:ptCount val="2"/>
                  <c:pt idx="0">
                    <c:v>13.464492331801093</c:v>
                  </c:pt>
                  <c:pt idx="1">
                    <c:v>0</c:v>
                  </c:pt>
                </c:numCache>
              </c:numRef>
            </c:minus>
          </c:errBars>
          <c:cat>
            <c:strRef>
              <c:f>'aggregation score @15''0105-'!$CO$133:$CP$133</c:f>
              <c:strCache>
                <c:ptCount val="2"/>
                <c:pt idx="0">
                  <c:v>37℃</c:v>
                </c:pt>
                <c:pt idx="1">
                  <c:v>4℃</c:v>
                </c:pt>
              </c:strCache>
            </c:strRef>
          </c:cat>
          <c:val>
            <c:numRef>
              <c:f>'aggregation score @15''0105-'!$CO$136:$CP$136</c:f>
              <c:numCache>
                <c:formatCode>General</c:formatCode>
                <c:ptCount val="2"/>
                <c:pt idx="0">
                  <c:v>1004.7952066028411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65773056"/>
        <c:axId val="251953152"/>
      </c:barChart>
      <c:catAx>
        <c:axId val="265773056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953152"/>
        <c:crosses val="autoZero"/>
        <c:auto val="1"/>
        <c:lblAlgn val="ctr"/>
        <c:lblOffset val="100"/>
        <c:noMultiLvlLbl val="0"/>
      </c:catAx>
      <c:valAx>
        <c:axId val="251953152"/>
        <c:scaling>
          <c:orientation val="minMax"/>
          <c:max val="12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65773056"/>
        <c:crosses val="autoZero"/>
        <c:crossBetween val="between"/>
        <c:majorUnit val="4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2797" y="0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91135D86-D6F9-4892-B0AC-1F6A23081A45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2797" y="6456612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6BBA061-C56B-4300-91EE-A3C41DE5184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178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797" y="0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0FDEE34D-5682-4F77-A5CB-1DF6C67648F3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81463" y="509588"/>
            <a:ext cx="17637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20" tIns="45710" rIns="91420" bIns="4571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797" y="6456612"/>
            <a:ext cx="4301543" cy="339884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7EC22AFE-8BCC-416B-8B0E-00219FF4C2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17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06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067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067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067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写真切り取り方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Fig.A</a:t>
            </a:r>
            <a:r>
              <a:rPr kumimoji="1" lang="en-US" altLang="ja-JP" dirty="0" smtClean="0"/>
              <a:t>)</a:t>
            </a:r>
          </a:p>
          <a:p>
            <a:r>
              <a:rPr kumimoji="1" lang="en-US" altLang="ja-JP" dirty="0" smtClean="0"/>
              <a:t>3:4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4:33:41:1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067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00" dirty="0"/>
              <a:t>写真切り取り方</a:t>
            </a:r>
            <a:r>
              <a:rPr lang="en-US" altLang="ja-JP" sz="1000" dirty="0"/>
              <a:t>(</a:t>
            </a:r>
            <a:r>
              <a:rPr lang="en-US" altLang="ja-JP" sz="1000" dirty="0" err="1"/>
              <a:t>Fig.A</a:t>
            </a:r>
            <a:r>
              <a:rPr lang="en-US" altLang="ja-JP" sz="1000" dirty="0"/>
              <a:t>)</a:t>
            </a:r>
          </a:p>
          <a:p>
            <a:r>
              <a:rPr lang="en-US" altLang="ja-JP" sz="1000" dirty="0"/>
              <a:t>3:4</a:t>
            </a:r>
            <a:r>
              <a:rPr lang="en-US" altLang="ja-JP" sz="1000" dirty="0">
                <a:sym typeface="Wingdings" panose="05000000000000000000" pitchFamily="2" charset="2"/>
              </a:rPr>
              <a:t>4:33:44:31:1</a:t>
            </a:r>
            <a:endParaRPr lang="ja-JP" altLang="en-US" sz="1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365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365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8">
              <a:defRPr/>
            </a:pPr>
            <a:r>
              <a:rPr kumimoji="1" lang="ja-JP" altLang="en-US" dirty="0" smtClean="0"/>
              <a:t>写真切り方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3:44:33:41:1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22AFE-8BCC-416B-8B0E-00219FF4C26A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788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85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766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17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36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13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5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59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829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5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80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0CF81-A438-4F5C-ABA1-1B36F09E8D3C}" type="datetimeFigureOut">
              <a:rPr kumimoji="1" lang="ja-JP" altLang="en-US" smtClean="0"/>
              <a:pPr/>
              <a:t>2017/4/20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12B0-DF10-4BBF-AF65-6F79820A27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01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chart" Target="../charts/chart2.xml"/><Relationship Id="rId3" Type="http://schemas.openxmlformats.org/officeDocument/2006/relationships/image" Target="../media/image7.jpeg"/><Relationship Id="rId7" Type="http://schemas.microsoft.com/office/2007/relationships/hdphoto" Target="../media/hdphoto2.wdp"/><Relationship Id="rId12" Type="http://schemas.openxmlformats.org/officeDocument/2006/relationships/chart" Target="../charts/chart1.xml"/><Relationship Id="rId17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2.jpeg"/><Relationship Id="rId5" Type="http://schemas.openxmlformats.org/officeDocument/2006/relationships/image" Target="../media/image8.jpeg"/><Relationship Id="rId15" Type="http://schemas.openxmlformats.org/officeDocument/2006/relationships/image" Target="../media/image13.jpe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11.jpeg"/><Relationship Id="rId1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18" Type="http://schemas.openxmlformats.org/officeDocument/2006/relationships/image" Target="../media/image3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png"/><Relationship Id="rId20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jpeg"/><Relationship Id="rId19" Type="http://schemas.microsoft.com/office/2007/relationships/hdphoto" Target="../media/hdphoto4.wdp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方形/長方形 97"/>
          <p:cNvSpPr/>
          <p:nvPr/>
        </p:nvSpPr>
        <p:spPr>
          <a:xfrm>
            <a:off x="836712" y="3729097"/>
            <a:ext cx="5184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Anti-TNP </a:t>
            </a:r>
            <a:r>
              <a:rPr lang="en-US" altLang="ja-JP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-producing </a:t>
            </a:r>
            <a:r>
              <a:rPr lang="en-US" altLang="ja-JP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hybridomas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used in this study.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225000" y="5375756"/>
            <a:ext cx="640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※ H1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DNP-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-26 cells were produced by immunization of 2, 4-dinitrophenyl antigens, and we confirmed that the Ab bound TNP residues by ELISPOT assay.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752468"/>
              </p:ext>
            </p:extLst>
          </p:nvPr>
        </p:nvGraphicFramePr>
        <p:xfrm>
          <a:off x="189000" y="4015209"/>
          <a:ext cx="6480000" cy="132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461"/>
                <a:gridCol w="1205808"/>
                <a:gridCol w="1092135"/>
                <a:gridCol w="3203596"/>
              </a:tblGrid>
              <a:tr h="144016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Parental myeloma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 from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by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4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IGEL b4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P3X63AG8.653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C57BL/6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H. 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Karasuyama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(Tokyo Medical and Dental University, Tokyo, Japan)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2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IGEL a2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NS-1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BALB/c 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M. Hikida (Akita University, Akita, Japan)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H1 DNP-</a:t>
                      </a: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e</a:t>
                      </a: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-26</a:t>
                      </a:r>
                      <a:r>
                        <a:rPr kumimoji="1"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</a:t>
                      </a:r>
                      <a:endParaRPr kumimoji="1" lang="ja-JP" altLang="en-US" sz="900" baseline="300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SP2/0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(BALB/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c×A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/J) F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ja-JP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S. Taki (Shinshu University, Nagano, Japan)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the permission of Dr. S. Yamasaki (Kyushu University, Fukuoka, Japan)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1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571063" y="3583183"/>
            <a:ext cx="1715875" cy="2036439"/>
            <a:chOff x="2571063" y="3583183"/>
            <a:chExt cx="1715875" cy="2036439"/>
          </a:xfrm>
        </p:grpSpPr>
        <p:graphicFrame>
          <p:nvGraphicFramePr>
            <p:cNvPr id="2" name="グラフ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70695201"/>
                </p:ext>
              </p:extLst>
            </p:nvPr>
          </p:nvGraphicFramePr>
          <p:xfrm>
            <a:off x="2668549" y="3613426"/>
            <a:ext cx="1573200" cy="1270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テキスト ボックス 5"/>
            <p:cNvSpPr txBox="1"/>
            <p:nvPr/>
          </p:nvSpPr>
          <p:spPr>
            <a:xfrm>
              <a:off x="2897508" y="4834792"/>
              <a:ext cx="43634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  <a:endParaRPr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224907" y="4834792"/>
              <a:ext cx="603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TNP-OVA</a:t>
              </a:r>
              <a:endParaRPr lang="ja-JP" altLang="en-US" sz="9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 rot="16200000">
              <a:off x="2041348" y="4149364"/>
              <a:ext cx="12902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 (×10)</a:t>
              </a:r>
              <a:endParaRPr lang="en-US" altLang="ja-JP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878456" y="4658380"/>
              <a:ext cx="53523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kumimoji="1" lang="ja-JP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662432" y="3583183"/>
              <a:ext cx="3098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662432" y="3963289"/>
              <a:ext cx="3098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662432" y="4345769"/>
              <a:ext cx="3098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686478" y="4723702"/>
              <a:ext cx="2857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360086" y="3719074"/>
              <a:ext cx="316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Helvetica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Helvetica" panose="020B0604020202020204" pitchFamily="34" charset="0"/>
              </a:endParaRP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V="1">
              <a:off x="3132008" y="3944888"/>
              <a:ext cx="77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グループ化 21"/>
            <p:cNvGrpSpPr/>
            <p:nvPr/>
          </p:nvGrpSpPr>
          <p:grpSpPr>
            <a:xfrm>
              <a:off x="2917348" y="3687688"/>
              <a:ext cx="28800" cy="1145920"/>
              <a:chOff x="2399231" y="2796461"/>
              <a:chExt cx="28800" cy="1145920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2399231" y="2796461"/>
                <a:ext cx="28800" cy="1145920"/>
                <a:chOff x="3627146" y="3703972"/>
                <a:chExt cx="28800" cy="1145920"/>
              </a:xfrm>
            </p:grpSpPr>
            <p:cxnSp>
              <p:nvCxnSpPr>
                <p:cNvPr id="25" name="直線コネクタ 24"/>
                <p:cNvCxnSpPr/>
                <p:nvPr/>
              </p:nvCxnSpPr>
              <p:spPr>
                <a:xfrm>
                  <a:off x="3627146" y="3703972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/>
                <p:cNvCxnSpPr/>
                <p:nvPr/>
              </p:nvCxnSpPr>
              <p:spPr>
                <a:xfrm>
                  <a:off x="3627146" y="4087797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/>
                <p:cNvCxnSpPr/>
                <p:nvPr/>
              </p:nvCxnSpPr>
              <p:spPr>
                <a:xfrm>
                  <a:off x="3627146" y="4849892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直線コネクタ 23"/>
              <p:cNvCxnSpPr/>
              <p:nvPr/>
            </p:nvCxnSpPr>
            <p:spPr>
              <a:xfrm>
                <a:off x="2399231" y="3560936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テキスト ボックス 31"/>
            <p:cNvSpPr txBox="1"/>
            <p:nvPr/>
          </p:nvSpPr>
          <p:spPr>
            <a:xfrm>
              <a:off x="3533618" y="4834792"/>
              <a:ext cx="75332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TNP-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OVA</a:t>
              </a:r>
              <a:endParaRPr lang="en-US" altLang="ja-JP" sz="9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purified</a:t>
              </a:r>
            </a:p>
            <a:p>
              <a:pPr algn="ctr"/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nti-TNP  </a:t>
              </a:r>
              <a:r>
                <a:rPr lang="en-US" altLang="ja-JP" sz="9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279000" y="5929735"/>
            <a:ext cx="6300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S4. Purified anti-TNP </a:t>
            </a:r>
            <a:r>
              <a:rPr lang="en-US" altLang="ja-JP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induced IGEL b4 cell aggregation. </a:t>
            </a:r>
          </a:p>
          <a:p>
            <a:endParaRPr lang="en-US" altLang="ja-JP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AI values of IGEL b4 cells after the short-term aggregation assay with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PBS (5% v/v) or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TNP</a:t>
            </a:r>
            <a:r>
              <a:rPr lang="en-US" altLang="ja-JP" sz="1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-OVA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g/ml) in addition to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purified anti-TNP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(10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 A representative data of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three independent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experiments was shown. *</a:t>
            </a:r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&lt; 0.05.</a:t>
            </a:r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319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/>
          <p:cNvSpPr/>
          <p:nvPr/>
        </p:nvSpPr>
        <p:spPr>
          <a:xfrm>
            <a:off x="279000" y="5278555"/>
            <a:ext cx="630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S5. </a:t>
            </a:r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Cell aggregation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involved signal transduction leading to the actin polymerization.</a:t>
            </a:r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Short-term aggregation assays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with TNP-LPS and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b4-SN for IGEL b4 cells were conducted with various conditions. (A) The assay was conducted at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 or 4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C, and (B)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with NaN</a:t>
            </a:r>
            <a:r>
              <a:rPr lang="en-US" altLang="ja-JP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(50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 and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D) IGEL b4 cells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were pre-incubated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with (C)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cytochalasin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D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(100 </a:t>
            </a:r>
            <a:r>
              <a:rPr lang="en-US" altLang="ja-JP" sz="1000" dirty="0" err="1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or PBS (control), or (D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cycloheximide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(20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g/ml) or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DMSO (control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min. Then, cell suspensions were diluted with medium and the short-term aggregation assay were conducted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cytochalasin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(50 </a:t>
            </a:r>
            <a:r>
              <a:rPr lang="en-US" altLang="ja-JP" sz="1000" dirty="0" err="1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cycloheximide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(10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83684" y="3304006"/>
            <a:ext cx="5690632" cy="1621796"/>
            <a:chOff x="583684" y="3304006"/>
            <a:chExt cx="5690632" cy="1621796"/>
          </a:xfrm>
        </p:grpSpPr>
        <p:graphicFrame>
          <p:nvGraphicFramePr>
            <p:cNvPr id="104" name="グラフ 10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15694227"/>
                </p:ext>
              </p:extLst>
            </p:nvPr>
          </p:nvGraphicFramePr>
          <p:xfrm>
            <a:off x="4704409" y="3649003"/>
            <a:ext cx="1301757" cy="10990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76" name="グループ化 175"/>
            <p:cNvGrpSpPr/>
            <p:nvPr/>
          </p:nvGrpSpPr>
          <p:grpSpPr>
            <a:xfrm>
              <a:off x="3308271" y="3601572"/>
              <a:ext cx="573404" cy="1209614"/>
              <a:chOff x="4910348" y="4395451"/>
              <a:chExt cx="563448" cy="1188612"/>
            </a:xfrm>
          </p:grpSpPr>
          <p:sp>
            <p:nvSpPr>
              <p:cNvPr id="177" name="テキスト ボックス 176"/>
              <p:cNvSpPr txBox="1"/>
              <p:nvPr/>
            </p:nvSpPr>
            <p:spPr>
              <a:xfrm>
                <a:off x="4910348" y="4395451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テキスト ボックス 177"/>
              <p:cNvSpPr txBox="1"/>
              <p:nvPr/>
            </p:nvSpPr>
            <p:spPr>
              <a:xfrm>
                <a:off x="4910348" y="4721825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テキスト ボックス 178"/>
              <p:cNvSpPr txBox="1"/>
              <p:nvPr/>
            </p:nvSpPr>
            <p:spPr>
              <a:xfrm>
                <a:off x="4910348" y="5040019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テキスト ボックス 180"/>
              <p:cNvSpPr txBox="1"/>
              <p:nvPr/>
            </p:nvSpPr>
            <p:spPr>
              <a:xfrm>
                <a:off x="4910348" y="5368619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テキスト ボックス 179"/>
              <p:cNvSpPr txBox="1"/>
              <p:nvPr/>
            </p:nvSpPr>
            <p:spPr>
              <a:xfrm>
                <a:off x="5084228" y="5178584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1" name="テキスト ボックス 170"/>
            <p:cNvSpPr txBox="1"/>
            <p:nvPr/>
          </p:nvSpPr>
          <p:spPr>
            <a:xfrm>
              <a:off x="3885627" y="4705482"/>
              <a:ext cx="1042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Cytochalasin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</a:t>
              </a:r>
            </a:p>
          </p:txBody>
        </p:sp>
        <p:sp>
          <p:nvSpPr>
            <p:cNvPr id="172" name="テキスト ボックス 171"/>
            <p:cNvSpPr txBox="1"/>
            <p:nvPr/>
          </p:nvSpPr>
          <p:spPr>
            <a:xfrm>
              <a:off x="3636670" y="4705482"/>
              <a:ext cx="5112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  <a:endPara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4201644" y="4091273"/>
              <a:ext cx="3664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3499634" y="3324723"/>
              <a:ext cx="1261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Actin polymerization 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inhibitor</a:t>
              </a:r>
              <a:endPara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64" name="グラフ 16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22284475"/>
                </p:ext>
              </p:extLst>
            </p:nvPr>
          </p:nvGraphicFramePr>
          <p:xfrm>
            <a:off x="3323129" y="3653689"/>
            <a:ext cx="1318321" cy="10990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53" name="正方形/長方形 252"/>
            <p:cNvSpPr/>
            <p:nvPr/>
          </p:nvSpPr>
          <p:spPr>
            <a:xfrm>
              <a:off x="3344919" y="3304006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105" name="グループ化 104"/>
            <p:cNvGrpSpPr/>
            <p:nvPr/>
          </p:nvGrpSpPr>
          <p:grpSpPr>
            <a:xfrm>
              <a:off x="4640418" y="3599903"/>
              <a:ext cx="396451" cy="1209614"/>
              <a:chOff x="5084228" y="4400048"/>
              <a:chExt cx="389568" cy="1188612"/>
            </a:xfrm>
          </p:grpSpPr>
          <p:sp>
            <p:nvSpPr>
              <p:cNvPr id="113" name="テキスト ボックス 112"/>
              <p:cNvSpPr txBox="1"/>
              <p:nvPr/>
            </p:nvSpPr>
            <p:spPr>
              <a:xfrm>
                <a:off x="5084228" y="4400048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テキスト ボックス 113"/>
              <p:cNvSpPr txBox="1"/>
              <p:nvPr/>
            </p:nvSpPr>
            <p:spPr>
              <a:xfrm>
                <a:off x="5084228" y="4726422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テキスト ボックス 114"/>
              <p:cNvSpPr txBox="1"/>
              <p:nvPr/>
            </p:nvSpPr>
            <p:spPr>
              <a:xfrm>
                <a:off x="5084228" y="50446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テキスト ボックス 115"/>
              <p:cNvSpPr txBox="1"/>
              <p:nvPr/>
            </p:nvSpPr>
            <p:spPr>
              <a:xfrm>
                <a:off x="5084228" y="5178584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テキスト ボックス 116"/>
              <p:cNvSpPr txBox="1"/>
              <p:nvPr/>
            </p:nvSpPr>
            <p:spPr>
              <a:xfrm>
                <a:off x="5084228" y="53732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7" name="テキスト ボックス 106"/>
            <p:cNvSpPr txBox="1"/>
            <p:nvPr/>
          </p:nvSpPr>
          <p:spPr>
            <a:xfrm>
              <a:off x="5231430" y="4699132"/>
              <a:ext cx="10428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Cycloheximide</a:t>
              </a:r>
              <a:endPara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4981848" y="4699132"/>
              <a:ext cx="5112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  <a:endPara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4854902" y="3324723"/>
              <a:ext cx="1261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Protein </a:t>
              </a:r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synthesis </a:t>
              </a:r>
              <a:endPara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inhibitor</a:t>
              </a:r>
              <a:endPara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4687592" y="3304006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1522463" y="4500984"/>
              <a:ext cx="372284" cy="219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N.D.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666023" y="3304006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609898" y="3609225"/>
              <a:ext cx="396451" cy="1209614"/>
              <a:chOff x="5084228" y="4400048"/>
              <a:chExt cx="389568" cy="1188612"/>
            </a:xfrm>
          </p:grpSpPr>
          <p:sp>
            <p:nvSpPr>
              <p:cNvPr id="242" name="テキスト ボックス 241"/>
              <p:cNvSpPr txBox="1"/>
              <p:nvPr/>
            </p:nvSpPr>
            <p:spPr>
              <a:xfrm>
                <a:off x="5084228" y="4400048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テキスト ボックス 242"/>
              <p:cNvSpPr txBox="1"/>
              <p:nvPr/>
            </p:nvSpPr>
            <p:spPr>
              <a:xfrm>
                <a:off x="5084228" y="4726422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テキスト ボックス 243"/>
              <p:cNvSpPr txBox="1"/>
              <p:nvPr/>
            </p:nvSpPr>
            <p:spPr>
              <a:xfrm>
                <a:off x="5084228" y="50446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テキスト ボックス 244"/>
              <p:cNvSpPr txBox="1"/>
              <p:nvPr/>
            </p:nvSpPr>
            <p:spPr>
              <a:xfrm>
                <a:off x="5084228" y="5178584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テキスト ボックス 245"/>
              <p:cNvSpPr txBox="1"/>
              <p:nvPr/>
            </p:nvSpPr>
            <p:spPr>
              <a:xfrm>
                <a:off x="5084228" y="53732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7" name="テキスト ボックス 246"/>
            <p:cNvSpPr txBox="1"/>
            <p:nvPr/>
          </p:nvSpPr>
          <p:spPr>
            <a:xfrm>
              <a:off x="1507568" y="4708454"/>
              <a:ext cx="4020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 </a:t>
              </a:r>
              <a:r>
                <a:rPr lang="en-US" altLang="ja-JP" sz="8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altLang="ja-JP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テキスト ボックス 247"/>
            <p:cNvSpPr txBox="1"/>
            <p:nvPr/>
          </p:nvSpPr>
          <p:spPr>
            <a:xfrm>
              <a:off x="1000976" y="4708454"/>
              <a:ext cx="4647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37 </a:t>
              </a:r>
              <a:r>
                <a:rPr lang="en-US" altLang="ja-JP" sz="800" baseline="30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1525404" y="4326214"/>
              <a:ext cx="3664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 rot="16200000">
              <a:off x="141240" y="4102412"/>
              <a:ext cx="1115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 (×10</a:t>
              </a:r>
              <a:r>
                <a:rPr lang="en-US" altLang="ja-JP" sz="9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altLang="ja-JP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>
              <a:off x="2581425" y="4708454"/>
              <a:ext cx="9480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NaN</a:t>
              </a:r>
              <a:r>
                <a:rPr lang="en-US" altLang="ja-JP" sz="8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50" name="テキスト ボックス 249"/>
            <p:cNvSpPr txBox="1"/>
            <p:nvPr/>
          </p:nvSpPr>
          <p:spPr>
            <a:xfrm>
              <a:off x="2343205" y="4706551"/>
              <a:ext cx="422492" cy="219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  <a:endPara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5" name="グループ化 254"/>
            <p:cNvGrpSpPr/>
            <p:nvPr/>
          </p:nvGrpSpPr>
          <p:grpSpPr>
            <a:xfrm>
              <a:off x="1961830" y="3609225"/>
              <a:ext cx="396451" cy="1209614"/>
              <a:chOff x="5084228" y="4400048"/>
              <a:chExt cx="389568" cy="1188612"/>
            </a:xfrm>
          </p:grpSpPr>
          <p:sp>
            <p:nvSpPr>
              <p:cNvPr id="256" name="テキスト ボックス 255"/>
              <p:cNvSpPr txBox="1"/>
              <p:nvPr/>
            </p:nvSpPr>
            <p:spPr>
              <a:xfrm>
                <a:off x="5084228" y="4400048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テキスト ボックス 256"/>
              <p:cNvSpPr txBox="1"/>
              <p:nvPr/>
            </p:nvSpPr>
            <p:spPr>
              <a:xfrm>
                <a:off x="5084228" y="4726422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テキスト ボックス 257"/>
              <p:cNvSpPr txBox="1"/>
              <p:nvPr/>
            </p:nvSpPr>
            <p:spPr>
              <a:xfrm>
                <a:off x="5084228" y="50446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テキスト ボックス 258"/>
              <p:cNvSpPr txBox="1"/>
              <p:nvPr/>
            </p:nvSpPr>
            <p:spPr>
              <a:xfrm>
                <a:off x="5084228" y="5178584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テキスト ボックス 259"/>
              <p:cNvSpPr txBox="1"/>
              <p:nvPr/>
            </p:nvSpPr>
            <p:spPr>
              <a:xfrm>
                <a:off x="5084228" y="5373216"/>
                <a:ext cx="3895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2" name="テキスト ボックス 111"/>
            <p:cNvSpPr txBox="1"/>
            <p:nvPr/>
          </p:nvSpPr>
          <p:spPr>
            <a:xfrm>
              <a:off x="2859563" y="4420129"/>
              <a:ext cx="3664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2232699" y="3324723"/>
              <a:ext cx="11471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  <a:r>
                <a:rPr lang="en-US" altLang="ja-JP" sz="9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ase</a:t>
              </a:r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inhibitor</a:t>
              </a:r>
              <a:endParaRPr kumimoji="1" lang="en-US" altLang="ja-JP" sz="900" baseline="-25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2001788" y="3304006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893291" y="3324723"/>
              <a:ext cx="114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Inhibition of cell metabolism</a:t>
              </a:r>
              <a:endParaRPr kumimoji="1" lang="en-US" altLang="ja-JP" sz="900" baseline="-25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3624765" y="3709528"/>
              <a:ext cx="28800" cy="988774"/>
              <a:chOff x="3627146" y="3709528"/>
              <a:chExt cx="28800" cy="988774"/>
            </a:xfrm>
          </p:grpSpPr>
          <p:cxnSp>
            <p:nvCxnSpPr>
              <p:cNvPr id="14" name="直線コネクタ 13"/>
              <p:cNvCxnSpPr/>
              <p:nvPr/>
            </p:nvCxnSpPr>
            <p:spPr>
              <a:xfrm>
                <a:off x="3627146" y="3709528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>
                <a:off x="3627146" y="4038325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3627146" y="436741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3627146" y="469830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グループ化 69"/>
            <p:cNvGrpSpPr/>
            <p:nvPr/>
          </p:nvGrpSpPr>
          <p:grpSpPr>
            <a:xfrm>
              <a:off x="4960216" y="3705052"/>
              <a:ext cx="28800" cy="991155"/>
              <a:chOff x="3627146" y="3709528"/>
              <a:chExt cx="28800" cy="991155"/>
            </a:xfrm>
          </p:grpSpPr>
          <p:cxnSp>
            <p:nvCxnSpPr>
              <p:cNvPr id="71" name="直線コネクタ 70"/>
              <p:cNvCxnSpPr/>
              <p:nvPr/>
            </p:nvCxnSpPr>
            <p:spPr>
              <a:xfrm>
                <a:off x="3627146" y="3709528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3627146" y="4038325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3627146" y="436741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/>
              <p:cNvCxnSpPr/>
              <p:nvPr/>
            </p:nvCxnSpPr>
            <p:spPr>
              <a:xfrm>
                <a:off x="3627146" y="4700683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グループ化 75"/>
            <p:cNvGrpSpPr/>
            <p:nvPr/>
          </p:nvGrpSpPr>
          <p:grpSpPr>
            <a:xfrm>
              <a:off x="2284492" y="3712672"/>
              <a:ext cx="28800" cy="988774"/>
              <a:chOff x="3627146" y="3709528"/>
              <a:chExt cx="28800" cy="988774"/>
            </a:xfrm>
          </p:grpSpPr>
          <p:cxnSp>
            <p:nvCxnSpPr>
              <p:cNvPr id="77" name="直線コネクタ 76"/>
              <p:cNvCxnSpPr/>
              <p:nvPr/>
            </p:nvCxnSpPr>
            <p:spPr>
              <a:xfrm>
                <a:off x="3627146" y="3709528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3627146" y="4038325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3627146" y="436741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3627146" y="469830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86" name="グラフ 8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1208194"/>
                </p:ext>
              </p:extLst>
            </p:nvPr>
          </p:nvGraphicFramePr>
          <p:xfrm>
            <a:off x="2076961" y="3656075"/>
            <a:ext cx="1233153" cy="10990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82" name="グループ化 81"/>
            <p:cNvGrpSpPr/>
            <p:nvPr/>
          </p:nvGrpSpPr>
          <p:grpSpPr>
            <a:xfrm>
              <a:off x="957391" y="3712672"/>
              <a:ext cx="28800" cy="988774"/>
              <a:chOff x="3627146" y="3709528"/>
              <a:chExt cx="28800" cy="988774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>
                <a:off x="3627146" y="3709528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3627146" y="4038325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>
                <a:off x="3627146" y="436741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>
                <a:off x="3627146" y="4698302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92" name="グラフ 9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59024792"/>
                </p:ext>
              </p:extLst>
            </p:nvPr>
          </p:nvGraphicFramePr>
          <p:xfrm>
            <a:off x="702366" y="3657981"/>
            <a:ext cx="1311151" cy="10990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430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テキスト ボックス 103"/>
          <p:cNvSpPr txBox="1"/>
          <p:nvPr/>
        </p:nvSpPr>
        <p:spPr>
          <a:xfrm>
            <a:off x="-2547664" y="-890939"/>
            <a:ext cx="7737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cell</a:t>
            </a:r>
            <a:endParaRPr kumimoji="1" lang="ja-JP" altLang="en-US" sz="9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9000" y="2906289"/>
            <a:ext cx="6300000" cy="4093423"/>
            <a:chOff x="279000" y="3379857"/>
            <a:chExt cx="6300000" cy="4093423"/>
          </a:xfrm>
        </p:grpSpPr>
        <p:sp>
          <p:nvSpPr>
            <p:cNvPr id="99" name="正方形/長方形 98"/>
            <p:cNvSpPr/>
            <p:nvPr/>
          </p:nvSpPr>
          <p:spPr>
            <a:xfrm>
              <a:off x="279000" y="5842064"/>
              <a:ext cx="6300000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Fig. S6. Evaluation of </a:t>
              </a:r>
              <a:r>
                <a:rPr lang="en-US" altLang="ja-JP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production by ELISPOT assay and the effect of LPS stimulation on the </a:t>
              </a:r>
              <a:r>
                <a:rPr lang="en-US" altLang="ja-JP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production of IGEL b4 cells.</a:t>
              </a:r>
            </a:p>
            <a:p>
              <a:endParaRPr lang="ja-JP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Experimental design of evaluation of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production was shown. After culturing IGEL b4 cells with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Ags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for 2 days, the cell aggregations were dispersed by vigorous pipetting. The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production from a single IGEL b4 cell were measured by ELISPOT assays. Note that dispersed IGEL b4 cells (100 cells/well) did not form cell aggregate by further culturing in wells of 96-well plates, suggesting that each spot made by EPISPOT assay was formed by a single IGEL b4 cell. (B) The effect of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LPS (10 </a:t>
              </a:r>
              <a:r>
                <a:rPr lang="en-US" altLang="ja-JP" sz="1000" dirty="0">
                  <a:latin typeface="Symbol" panose="05050102010706020507" pitchFamily="18" charset="2"/>
                </a:rPr>
                <a:t>m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g/ml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stimulation on the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production of IGEL b4 cells was evaluated by ELISPOT assay. Significant differences compared with the response of IGEL b4 cells cultured with PBS were indicated by an asterisk (</a:t>
              </a:r>
              <a:r>
                <a:rPr lang="en-US" altLang="ja-JP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&lt;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0.05, Mann-Whitney U-test). </a:t>
              </a:r>
              <a:endParaRPr lang="ja-JP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03252" y="4457354"/>
              <a:ext cx="5673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IGEL b4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8" name="グループ化 57"/>
            <p:cNvGrpSpPr>
              <a:grpSpLocks noChangeAspect="1"/>
            </p:cNvGrpSpPr>
            <p:nvPr/>
          </p:nvGrpSpPr>
          <p:grpSpPr>
            <a:xfrm>
              <a:off x="481734" y="4183726"/>
              <a:ext cx="610371" cy="289800"/>
              <a:chOff x="35989" y="3726779"/>
              <a:chExt cx="2431604" cy="1154507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35989" y="3726779"/>
                <a:ext cx="2431604" cy="1154507"/>
                <a:chOff x="-2917127" y="4218057"/>
                <a:chExt cx="2609565" cy="1275214"/>
              </a:xfrm>
            </p:grpSpPr>
            <p:sp>
              <p:nvSpPr>
                <p:cNvPr id="154" name="円/楕円 153"/>
                <p:cNvSpPr/>
                <p:nvPr/>
              </p:nvSpPr>
              <p:spPr>
                <a:xfrm>
                  <a:off x="-2908448" y="4446657"/>
                  <a:ext cx="2588096" cy="1046614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sp>
              <p:nvSpPr>
                <p:cNvPr id="155" name="円/楕円 154"/>
                <p:cNvSpPr/>
                <p:nvPr/>
              </p:nvSpPr>
              <p:spPr>
                <a:xfrm>
                  <a:off x="-2908448" y="4218057"/>
                  <a:ext cx="2588096" cy="1046614"/>
                </a:xfrm>
                <a:prstGeom prst="ellipse">
                  <a:avLst/>
                </a:prstGeom>
                <a:solidFill>
                  <a:srgbClr val="FEF2E8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sp>
              <p:nvSpPr>
                <p:cNvPr id="156" name="二等辺三角形 155"/>
                <p:cNvSpPr/>
                <p:nvPr/>
              </p:nvSpPr>
              <p:spPr>
                <a:xfrm rot="785834">
                  <a:off x="-383099" y="4832312"/>
                  <a:ext cx="75537" cy="131714"/>
                </a:xfrm>
                <a:prstGeom prst="triangl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cxnSp>
              <p:nvCxnSpPr>
                <p:cNvPr id="157" name="直線コネクタ 156"/>
                <p:cNvCxnSpPr/>
                <p:nvPr/>
              </p:nvCxnSpPr>
              <p:spPr>
                <a:xfrm>
                  <a:off x="-320352" y="4772210"/>
                  <a:ext cx="0" cy="216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8" name="二等辺三角形 157"/>
                <p:cNvSpPr/>
                <p:nvPr/>
              </p:nvSpPr>
              <p:spPr>
                <a:xfrm rot="21034832">
                  <a:off x="-2917127" y="4833603"/>
                  <a:ext cx="75537" cy="134252"/>
                </a:xfrm>
                <a:prstGeom prst="triangle">
                  <a:avLst>
                    <a:gd name="adj" fmla="val 29693"/>
                  </a:avLst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cxnSp>
              <p:nvCxnSpPr>
                <p:cNvPr id="159" name="直線コネクタ 158"/>
                <p:cNvCxnSpPr/>
                <p:nvPr/>
              </p:nvCxnSpPr>
              <p:spPr>
                <a:xfrm>
                  <a:off x="-2908448" y="4772210"/>
                  <a:ext cx="0" cy="216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グループ化 59"/>
              <p:cNvGrpSpPr>
                <a:grpSpLocks noChangeAspect="1"/>
              </p:cNvGrpSpPr>
              <p:nvPr/>
            </p:nvGrpSpPr>
            <p:grpSpPr>
              <a:xfrm rot="2440591">
                <a:off x="894050" y="4079759"/>
                <a:ext cx="93201" cy="143189"/>
                <a:chOff x="-3343699" y="742395"/>
                <a:chExt cx="1760954" cy="2705367"/>
              </a:xfrm>
              <a:solidFill>
                <a:schemeClr val="tx2">
                  <a:lumMod val="75000"/>
                </a:schemeClr>
              </a:solidFill>
            </p:grpSpPr>
            <p:grpSp>
              <p:nvGrpSpPr>
                <p:cNvPr id="136" name="グループ化 135"/>
                <p:cNvGrpSpPr/>
                <p:nvPr/>
              </p:nvGrpSpPr>
              <p:grpSpPr>
                <a:xfrm>
                  <a:off x="-2700830" y="2007754"/>
                  <a:ext cx="216036" cy="1440001"/>
                  <a:chOff x="-2700808" y="2007780"/>
                  <a:chExt cx="216024" cy="1362342"/>
                </a:xfrm>
                <a:grpFill/>
              </p:grpSpPr>
              <p:sp>
                <p:nvSpPr>
                  <p:cNvPr id="152" name="正方形/長方形 151"/>
                  <p:cNvSpPr/>
                  <p:nvPr/>
                </p:nvSpPr>
                <p:spPr>
                  <a:xfrm>
                    <a:off x="-2700808" y="200778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53" name="正方形/長方形 152"/>
                  <p:cNvSpPr/>
                  <p:nvPr/>
                </p:nvSpPr>
                <p:spPr>
                  <a:xfrm>
                    <a:off x="-2700808" y="2688951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-2422164" y="2007759"/>
                  <a:ext cx="216036" cy="1440003"/>
                  <a:chOff x="-2422145" y="2007779"/>
                  <a:chExt cx="216024" cy="1382982"/>
                </a:xfrm>
                <a:grpFill/>
              </p:grpSpPr>
              <p:sp>
                <p:nvSpPr>
                  <p:cNvPr id="150" name="正方形/長方形 149"/>
                  <p:cNvSpPr/>
                  <p:nvPr/>
                </p:nvSpPr>
                <p:spPr>
                  <a:xfrm>
                    <a:off x="-2422145" y="2007779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51" name="正方形/長方形 150"/>
                  <p:cNvSpPr/>
                  <p:nvPr/>
                </p:nvSpPr>
                <p:spPr>
                  <a:xfrm>
                    <a:off x="-2422145" y="270959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 rot="2087652">
                  <a:off x="-2039956" y="742395"/>
                  <a:ext cx="216036" cy="1331995"/>
                  <a:chOff x="-1836712" y="1039123"/>
                  <a:chExt cx="216024" cy="1382982"/>
                </a:xfrm>
                <a:grpFill/>
              </p:grpSpPr>
              <p:sp>
                <p:nvSpPr>
                  <p:cNvPr id="148" name="正方形/長方形 147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49" name="正方形/長方形 148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39" name="グループ化 138"/>
                <p:cNvGrpSpPr/>
                <p:nvPr/>
              </p:nvGrpSpPr>
              <p:grpSpPr>
                <a:xfrm rot="2060374">
                  <a:off x="-1798781" y="904789"/>
                  <a:ext cx="216036" cy="1331995"/>
                  <a:chOff x="-900608" y="1720294"/>
                  <a:chExt cx="216024" cy="1382982"/>
                </a:xfrm>
                <a:grpFill/>
              </p:grpSpPr>
              <p:sp>
                <p:nvSpPr>
                  <p:cNvPr id="146" name="正方形/長方形 145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47" name="正方形/長方形 146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40" name="グループ化 139"/>
                <p:cNvGrpSpPr/>
                <p:nvPr/>
              </p:nvGrpSpPr>
              <p:grpSpPr>
                <a:xfrm rot="19394204">
                  <a:off x="-3129266" y="763869"/>
                  <a:ext cx="216033" cy="1331992"/>
                  <a:chOff x="-1836712" y="1039123"/>
                  <a:chExt cx="216024" cy="1382982"/>
                </a:xfrm>
                <a:grpFill/>
              </p:grpSpPr>
              <p:sp>
                <p:nvSpPr>
                  <p:cNvPr id="144" name="正方形/長方形 143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45" name="正方形/長方形 144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41" name="グループ化 140"/>
                <p:cNvGrpSpPr/>
                <p:nvPr/>
              </p:nvGrpSpPr>
              <p:grpSpPr>
                <a:xfrm rot="19404448">
                  <a:off x="-3343699" y="939263"/>
                  <a:ext cx="216033" cy="1331992"/>
                  <a:chOff x="-900608" y="1720294"/>
                  <a:chExt cx="216024" cy="1382982"/>
                </a:xfrm>
                <a:grpFill/>
              </p:grpSpPr>
              <p:sp>
                <p:nvSpPr>
                  <p:cNvPr id="142" name="正方形/長方形 141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43" name="正方形/長方形 142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</p:grpSp>
          <p:grpSp>
            <p:nvGrpSpPr>
              <p:cNvPr id="61" name="グループ化 60"/>
              <p:cNvGrpSpPr>
                <a:grpSpLocks noChangeAspect="1"/>
              </p:cNvGrpSpPr>
              <p:nvPr/>
            </p:nvGrpSpPr>
            <p:grpSpPr>
              <a:xfrm rot="2440591">
                <a:off x="2060719" y="4070482"/>
                <a:ext cx="93202" cy="143189"/>
                <a:chOff x="-3343688" y="742399"/>
                <a:chExt cx="1760949" cy="2705381"/>
              </a:xfrm>
              <a:solidFill>
                <a:schemeClr val="tx2">
                  <a:lumMod val="75000"/>
                </a:schemeClr>
              </a:solidFill>
            </p:grpSpPr>
            <p:grpSp>
              <p:nvGrpSpPr>
                <p:cNvPr id="96" name="グループ化 95"/>
                <p:cNvGrpSpPr/>
                <p:nvPr/>
              </p:nvGrpSpPr>
              <p:grpSpPr>
                <a:xfrm>
                  <a:off x="-2700808" y="2007780"/>
                  <a:ext cx="216024" cy="1440000"/>
                  <a:chOff x="-2700808" y="2007780"/>
                  <a:chExt cx="216024" cy="1362342"/>
                </a:xfrm>
                <a:grpFill/>
              </p:grpSpPr>
              <p:sp>
                <p:nvSpPr>
                  <p:cNvPr id="129" name="正方形/長方形 128"/>
                  <p:cNvSpPr/>
                  <p:nvPr/>
                </p:nvSpPr>
                <p:spPr>
                  <a:xfrm>
                    <a:off x="-2700808" y="200778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34" name="正方形/長方形 133"/>
                  <p:cNvSpPr/>
                  <p:nvPr/>
                </p:nvSpPr>
                <p:spPr>
                  <a:xfrm>
                    <a:off x="-2700808" y="2688951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97" name="グループ化 96"/>
                <p:cNvGrpSpPr/>
                <p:nvPr/>
              </p:nvGrpSpPr>
              <p:grpSpPr>
                <a:xfrm>
                  <a:off x="-2422145" y="2007779"/>
                  <a:ext cx="216024" cy="1440000"/>
                  <a:chOff x="-2422145" y="2007779"/>
                  <a:chExt cx="216024" cy="1382982"/>
                </a:xfrm>
                <a:grpFill/>
              </p:grpSpPr>
              <p:sp>
                <p:nvSpPr>
                  <p:cNvPr id="126" name="正方形/長方形 125"/>
                  <p:cNvSpPr/>
                  <p:nvPr/>
                </p:nvSpPr>
                <p:spPr>
                  <a:xfrm>
                    <a:off x="-2422145" y="2007779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28" name="正方形/長方形 127"/>
                  <p:cNvSpPr/>
                  <p:nvPr/>
                </p:nvSpPr>
                <p:spPr>
                  <a:xfrm>
                    <a:off x="-2422145" y="270959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01" name="グループ化 100"/>
                <p:cNvGrpSpPr/>
                <p:nvPr/>
              </p:nvGrpSpPr>
              <p:grpSpPr>
                <a:xfrm rot="2087652">
                  <a:off x="-2039937" y="742399"/>
                  <a:ext cx="216024" cy="1332000"/>
                  <a:chOff x="-1836712" y="1039123"/>
                  <a:chExt cx="216024" cy="1382982"/>
                </a:xfrm>
                <a:grpFill/>
              </p:grpSpPr>
              <p:sp>
                <p:nvSpPr>
                  <p:cNvPr id="117" name="正方形/長方形 116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24" name="正方形/長方形 123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02" name="グループ化 101"/>
                <p:cNvGrpSpPr/>
                <p:nvPr/>
              </p:nvGrpSpPr>
              <p:grpSpPr>
                <a:xfrm rot="2060374">
                  <a:off x="-1798763" y="904777"/>
                  <a:ext cx="216024" cy="1332000"/>
                  <a:chOff x="-900608" y="1720294"/>
                  <a:chExt cx="216024" cy="1382982"/>
                </a:xfrm>
                <a:grpFill/>
              </p:grpSpPr>
              <p:sp>
                <p:nvSpPr>
                  <p:cNvPr id="115" name="正方形/長方形 114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16" name="正方形/長方形 115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03" name="グループ化 102"/>
                <p:cNvGrpSpPr/>
                <p:nvPr/>
              </p:nvGrpSpPr>
              <p:grpSpPr>
                <a:xfrm rot="19394204">
                  <a:off x="-3129257" y="763870"/>
                  <a:ext cx="216024" cy="1332000"/>
                  <a:chOff x="-1836712" y="1039123"/>
                  <a:chExt cx="216024" cy="1382982"/>
                </a:xfrm>
                <a:grpFill/>
              </p:grpSpPr>
              <p:sp>
                <p:nvSpPr>
                  <p:cNvPr id="113" name="正方形/長方形 112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14" name="正方形/長方形 113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106" name="グループ化 105"/>
                <p:cNvGrpSpPr/>
                <p:nvPr/>
              </p:nvGrpSpPr>
              <p:grpSpPr>
                <a:xfrm rot="19404448">
                  <a:off x="-3343688" y="939266"/>
                  <a:ext cx="216024" cy="1332000"/>
                  <a:chOff x="-900608" y="1720294"/>
                  <a:chExt cx="216024" cy="1382982"/>
                </a:xfrm>
                <a:grpFill/>
              </p:grpSpPr>
              <p:sp>
                <p:nvSpPr>
                  <p:cNvPr id="107" name="正方形/長方形 106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108" name="正方形/長方形 107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</p:grpSp>
          <p:grpSp>
            <p:nvGrpSpPr>
              <p:cNvPr id="62" name="グループ化 61"/>
              <p:cNvGrpSpPr>
                <a:grpSpLocks noChangeAspect="1"/>
              </p:cNvGrpSpPr>
              <p:nvPr/>
            </p:nvGrpSpPr>
            <p:grpSpPr>
              <a:xfrm rot="2440591">
                <a:off x="1603271" y="3863735"/>
                <a:ext cx="93202" cy="143189"/>
                <a:chOff x="-3343688" y="742399"/>
                <a:chExt cx="1760949" cy="2705381"/>
              </a:xfrm>
              <a:solidFill>
                <a:schemeClr val="tx2">
                  <a:lumMod val="75000"/>
                </a:schemeClr>
              </a:solidFill>
            </p:grpSpPr>
            <p:grpSp>
              <p:nvGrpSpPr>
                <p:cNvPr id="78" name="グループ化 77"/>
                <p:cNvGrpSpPr/>
                <p:nvPr/>
              </p:nvGrpSpPr>
              <p:grpSpPr>
                <a:xfrm>
                  <a:off x="-2700808" y="2007780"/>
                  <a:ext cx="216024" cy="1440000"/>
                  <a:chOff x="-2700808" y="2007780"/>
                  <a:chExt cx="216024" cy="1362342"/>
                </a:xfrm>
                <a:grpFill/>
              </p:grpSpPr>
              <p:sp>
                <p:nvSpPr>
                  <p:cNvPr id="94" name="正方形/長方形 93"/>
                  <p:cNvSpPr/>
                  <p:nvPr/>
                </p:nvSpPr>
                <p:spPr>
                  <a:xfrm>
                    <a:off x="-2700808" y="200778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95" name="正方形/長方形 94"/>
                  <p:cNvSpPr/>
                  <p:nvPr/>
                </p:nvSpPr>
                <p:spPr>
                  <a:xfrm>
                    <a:off x="-2700808" y="2688951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79" name="グループ化 78"/>
                <p:cNvGrpSpPr/>
                <p:nvPr/>
              </p:nvGrpSpPr>
              <p:grpSpPr>
                <a:xfrm>
                  <a:off x="-2422145" y="2007779"/>
                  <a:ext cx="216024" cy="1440000"/>
                  <a:chOff x="-2422145" y="2007779"/>
                  <a:chExt cx="216024" cy="1382982"/>
                </a:xfrm>
                <a:grpFill/>
              </p:grpSpPr>
              <p:sp>
                <p:nvSpPr>
                  <p:cNvPr id="92" name="正方形/長方形 91"/>
                  <p:cNvSpPr/>
                  <p:nvPr/>
                </p:nvSpPr>
                <p:spPr>
                  <a:xfrm>
                    <a:off x="-2422145" y="2007779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>
                    <a:off x="-2422145" y="2709590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80" name="グループ化 79"/>
                <p:cNvGrpSpPr/>
                <p:nvPr/>
              </p:nvGrpSpPr>
              <p:grpSpPr>
                <a:xfrm rot="2087652">
                  <a:off x="-2039937" y="742399"/>
                  <a:ext cx="216024" cy="1332000"/>
                  <a:chOff x="-1836712" y="1039123"/>
                  <a:chExt cx="216024" cy="1382982"/>
                </a:xfrm>
                <a:grpFill/>
              </p:grpSpPr>
              <p:sp>
                <p:nvSpPr>
                  <p:cNvPr id="90" name="正方形/長方形 89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91" name="正方形/長方形 90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2060374">
                  <a:off x="-1798763" y="904777"/>
                  <a:ext cx="216024" cy="1332000"/>
                  <a:chOff x="-900608" y="1720294"/>
                  <a:chExt cx="216024" cy="1382982"/>
                </a:xfrm>
                <a:grpFill/>
              </p:grpSpPr>
              <p:sp>
                <p:nvSpPr>
                  <p:cNvPr id="88" name="正方形/長方形 87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89" name="正方形/長方形 88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19394204">
                  <a:off x="-3129257" y="763870"/>
                  <a:ext cx="216024" cy="1332000"/>
                  <a:chOff x="-1836712" y="1039123"/>
                  <a:chExt cx="216024" cy="1382982"/>
                </a:xfrm>
                <a:grpFill/>
              </p:grpSpPr>
              <p:sp>
                <p:nvSpPr>
                  <p:cNvPr id="86" name="正方形/長方形 85"/>
                  <p:cNvSpPr/>
                  <p:nvPr/>
                </p:nvSpPr>
                <p:spPr>
                  <a:xfrm>
                    <a:off x="-1836712" y="1039123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87" name="正方形/長方形 86"/>
                  <p:cNvSpPr/>
                  <p:nvPr/>
                </p:nvSpPr>
                <p:spPr>
                  <a:xfrm>
                    <a:off x="-1836712" y="174093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9404448">
                  <a:off x="-3343688" y="939266"/>
                  <a:ext cx="216024" cy="1332000"/>
                  <a:chOff x="-900608" y="1720294"/>
                  <a:chExt cx="216024" cy="1382982"/>
                </a:xfrm>
                <a:grpFill/>
              </p:grpSpPr>
              <p:sp>
                <p:nvSpPr>
                  <p:cNvPr id="84" name="正方形/長方形 83"/>
                  <p:cNvSpPr/>
                  <p:nvPr/>
                </p:nvSpPr>
                <p:spPr>
                  <a:xfrm>
                    <a:off x="-900608" y="1720294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  <p:sp>
                <p:nvSpPr>
                  <p:cNvPr id="85" name="正方形/長方形 84"/>
                  <p:cNvSpPr/>
                  <p:nvPr/>
                </p:nvSpPr>
                <p:spPr>
                  <a:xfrm>
                    <a:off x="-900608" y="2422105"/>
                    <a:ext cx="216024" cy="681171"/>
                  </a:xfrm>
                  <a:prstGeom prst="rect">
                    <a:avLst/>
                  </a:prstGeom>
                  <a:grpFill/>
                  <a:ln w="6350">
                    <a:solidFill>
                      <a:schemeClr val="tx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800"/>
                  </a:p>
                </p:txBody>
              </p:sp>
            </p:grpSp>
          </p:grpSp>
          <p:grpSp>
            <p:nvGrpSpPr>
              <p:cNvPr id="63" name="グループ化 62"/>
              <p:cNvGrpSpPr>
                <a:grpSpLocks noChangeAspect="1"/>
              </p:cNvGrpSpPr>
              <p:nvPr/>
            </p:nvGrpSpPr>
            <p:grpSpPr>
              <a:xfrm>
                <a:off x="317119" y="4089420"/>
                <a:ext cx="610833" cy="364739"/>
                <a:chOff x="2306328" y="4107674"/>
                <a:chExt cx="2446687" cy="146095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4" name="円/楕円 73"/>
                <p:cNvSpPr/>
                <p:nvPr/>
              </p:nvSpPr>
              <p:spPr>
                <a:xfrm>
                  <a:off x="2621726" y="4107674"/>
                  <a:ext cx="2131289" cy="1460956"/>
                </a:xfrm>
                <a:prstGeom prst="ellipse">
                  <a:avLst/>
                </a:prstGeom>
                <a:grpFill/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sp>
              <p:nvSpPr>
                <p:cNvPr id="75" name="円弧 74"/>
                <p:cNvSpPr/>
                <p:nvPr/>
              </p:nvSpPr>
              <p:spPr>
                <a:xfrm rot="4599422">
                  <a:off x="2862603" y="4039356"/>
                  <a:ext cx="1197751" cy="1700599"/>
                </a:xfrm>
                <a:prstGeom prst="arc">
                  <a:avLst>
                    <a:gd name="adj1" fmla="val 14090821"/>
                    <a:gd name="adj2" fmla="val 18760755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76" name="円弧 75"/>
                <p:cNvSpPr/>
                <p:nvPr/>
              </p:nvSpPr>
              <p:spPr>
                <a:xfrm rot="4599422">
                  <a:off x="2557752" y="4051825"/>
                  <a:ext cx="1197751" cy="1700599"/>
                </a:xfrm>
                <a:prstGeom prst="arc">
                  <a:avLst>
                    <a:gd name="adj1" fmla="val 13922995"/>
                    <a:gd name="adj2" fmla="val 18895953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77" name="円/楕円 76"/>
                <p:cNvSpPr/>
                <p:nvPr/>
              </p:nvSpPr>
              <p:spPr>
                <a:xfrm>
                  <a:off x="2787847" y="4359051"/>
                  <a:ext cx="929298" cy="97138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dirty="0"/>
                </a:p>
              </p:txBody>
            </p:sp>
          </p:grpSp>
          <p:grpSp>
            <p:nvGrpSpPr>
              <p:cNvPr id="64" name="グループ化 63"/>
              <p:cNvGrpSpPr>
                <a:grpSpLocks noChangeAspect="1"/>
              </p:cNvGrpSpPr>
              <p:nvPr/>
            </p:nvGrpSpPr>
            <p:grpSpPr>
              <a:xfrm>
                <a:off x="1541042" y="4133991"/>
                <a:ext cx="610833" cy="364739"/>
                <a:chOff x="2306328" y="4107674"/>
                <a:chExt cx="2446687" cy="146095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0" name="円/楕円 69"/>
                <p:cNvSpPr/>
                <p:nvPr/>
              </p:nvSpPr>
              <p:spPr>
                <a:xfrm>
                  <a:off x="2621726" y="4107674"/>
                  <a:ext cx="2131289" cy="1460956"/>
                </a:xfrm>
                <a:prstGeom prst="ellipse">
                  <a:avLst/>
                </a:prstGeom>
                <a:grpFill/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sp>
              <p:nvSpPr>
                <p:cNvPr id="71" name="円弧 70"/>
                <p:cNvSpPr/>
                <p:nvPr/>
              </p:nvSpPr>
              <p:spPr>
                <a:xfrm rot="4599422">
                  <a:off x="2862603" y="4039356"/>
                  <a:ext cx="1197751" cy="1700599"/>
                </a:xfrm>
                <a:prstGeom prst="arc">
                  <a:avLst>
                    <a:gd name="adj1" fmla="val 14090821"/>
                    <a:gd name="adj2" fmla="val 18760755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72" name="円弧 71"/>
                <p:cNvSpPr/>
                <p:nvPr/>
              </p:nvSpPr>
              <p:spPr>
                <a:xfrm rot="4599422">
                  <a:off x="2557752" y="4051825"/>
                  <a:ext cx="1197751" cy="1700599"/>
                </a:xfrm>
                <a:prstGeom prst="arc">
                  <a:avLst>
                    <a:gd name="adj1" fmla="val 13922995"/>
                    <a:gd name="adj2" fmla="val 18895953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73" name="円/楕円 72"/>
                <p:cNvSpPr/>
                <p:nvPr/>
              </p:nvSpPr>
              <p:spPr>
                <a:xfrm>
                  <a:off x="2787847" y="4359051"/>
                  <a:ext cx="929298" cy="97138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dirty="0"/>
                </a:p>
              </p:txBody>
            </p:sp>
          </p:grpSp>
          <p:grpSp>
            <p:nvGrpSpPr>
              <p:cNvPr id="65" name="グループ化 64"/>
              <p:cNvGrpSpPr>
                <a:grpSpLocks noChangeAspect="1"/>
              </p:cNvGrpSpPr>
              <p:nvPr/>
            </p:nvGrpSpPr>
            <p:grpSpPr>
              <a:xfrm>
                <a:off x="1038975" y="3893824"/>
                <a:ext cx="610833" cy="364739"/>
                <a:chOff x="2306328" y="4107674"/>
                <a:chExt cx="2446687" cy="146095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6" name="円/楕円 65"/>
                <p:cNvSpPr/>
                <p:nvPr/>
              </p:nvSpPr>
              <p:spPr>
                <a:xfrm>
                  <a:off x="2621726" y="4107674"/>
                  <a:ext cx="2131289" cy="1460956"/>
                </a:xfrm>
                <a:prstGeom prst="ellipse">
                  <a:avLst/>
                </a:prstGeom>
                <a:grpFill/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sp>
              <p:nvSpPr>
                <p:cNvPr id="67" name="円弧 66"/>
                <p:cNvSpPr/>
                <p:nvPr/>
              </p:nvSpPr>
              <p:spPr>
                <a:xfrm rot="4599422">
                  <a:off x="2862603" y="4039356"/>
                  <a:ext cx="1197751" cy="1700599"/>
                </a:xfrm>
                <a:prstGeom prst="arc">
                  <a:avLst>
                    <a:gd name="adj1" fmla="val 14090821"/>
                    <a:gd name="adj2" fmla="val 18760755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68" name="円弧 67"/>
                <p:cNvSpPr/>
                <p:nvPr/>
              </p:nvSpPr>
              <p:spPr>
                <a:xfrm rot="4599422">
                  <a:off x="2557752" y="4051825"/>
                  <a:ext cx="1197751" cy="1700599"/>
                </a:xfrm>
                <a:prstGeom prst="arc">
                  <a:avLst>
                    <a:gd name="adj1" fmla="val 13922995"/>
                    <a:gd name="adj2" fmla="val 18895953"/>
                  </a:avLst>
                </a:prstGeom>
                <a:grpFill/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b="1" dirty="0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2787847" y="4359051"/>
                  <a:ext cx="929298" cy="97138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 dirty="0"/>
                </a:p>
              </p:txBody>
            </p:sp>
          </p:grpSp>
        </p:grpSp>
        <p:sp>
          <p:nvSpPr>
            <p:cNvPr id="160" name="テキスト ボックス 159"/>
            <p:cNvSpPr txBox="1"/>
            <p:nvPr/>
          </p:nvSpPr>
          <p:spPr>
            <a:xfrm flipH="1">
              <a:off x="370756" y="3728864"/>
              <a:ext cx="10738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TNP-LPS, TNP-OVA or LPS</a:t>
              </a:r>
            </a:p>
          </p:txBody>
        </p:sp>
        <p:cxnSp>
          <p:nvCxnSpPr>
            <p:cNvPr id="4" name="直線矢印コネクタ 3"/>
            <p:cNvCxnSpPr/>
            <p:nvPr/>
          </p:nvCxnSpPr>
          <p:spPr>
            <a:xfrm flipH="1">
              <a:off x="870554" y="4038992"/>
              <a:ext cx="41550" cy="1534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テキスト ボックス 160"/>
            <p:cNvSpPr txBox="1"/>
            <p:nvPr/>
          </p:nvSpPr>
          <p:spPr>
            <a:xfrm>
              <a:off x="1086035" y="4011631"/>
              <a:ext cx="4695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2days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2" name="直線矢印コネクタ 161"/>
            <p:cNvCxnSpPr/>
            <p:nvPr/>
          </p:nvCxnSpPr>
          <p:spPr>
            <a:xfrm>
              <a:off x="1194814" y="4245318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テキスト ボックス 162"/>
            <p:cNvSpPr txBox="1"/>
            <p:nvPr/>
          </p:nvSpPr>
          <p:spPr>
            <a:xfrm>
              <a:off x="2727473" y="3994036"/>
              <a:ext cx="12600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Seed 100 cell/well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of ELISPOT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(triplicate wells)</a:t>
              </a:r>
            </a:p>
          </p:txBody>
        </p:sp>
        <p:cxnSp>
          <p:nvCxnSpPr>
            <p:cNvPr id="164" name="直線矢印コネクタ 163"/>
            <p:cNvCxnSpPr/>
            <p:nvPr/>
          </p:nvCxnSpPr>
          <p:spPr>
            <a:xfrm>
              <a:off x="294802" y="5171133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グループ化 7"/>
            <p:cNvGrpSpPr>
              <a:grpSpLocks noChangeAspect="1"/>
            </p:cNvGrpSpPr>
            <p:nvPr/>
          </p:nvGrpSpPr>
          <p:grpSpPr>
            <a:xfrm>
              <a:off x="1301543" y="4880992"/>
              <a:ext cx="1220496" cy="591322"/>
              <a:chOff x="-1648387" y="4428524"/>
              <a:chExt cx="1512005" cy="732555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>
                <a:off x="-1648387" y="4457494"/>
                <a:ext cx="722128" cy="673869"/>
                <a:chOff x="416496" y="4352173"/>
                <a:chExt cx="1317764" cy="1229700"/>
              </a:xfrm>
            </p:grpSpPr>
            <p:pic>
              <p:nvPicPr>
                <p:cNvPr id="52" name="Picture 2" descr="G:\結果\ELISPOT\#0654 160409 day2\ELISPOT\160409 撮影\tnp-lps 50%fcs 2.jpg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805" t="7920" r="14075" b="7920"/>
                <a:stretch/>
              </p:blipFill>
              <p:spPr bwMode="auto">
                <a:xfrm>
                  <a:off x="416496" y="4358030"/>
                  <a:ext cx="1215594" cy="121559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正方形/長方形 52"/>
                <p:cNvSpPr/>
                <p:nvPr/>
              </p:nvSpPr>
              <p:spPr>
                <a:xfrm>
                  <a:off x="940269" y="4661204"/>
                  <a:ext cx="168049" cy="16804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800"/>
                </a:p>
              </p:txBody>
            </p:sp>
            <p:cxnSp>
              <p:nvCxnSpPr>
                <p:cNvPr id="54" name="直線コネクタ 53"/>
                <p:cNvCxnSpPr/>
                <p:nvPr/>
              </p:nvCxnSpPr>
              <p:spPr>
                <a:xfrm flipH="1" flipV="1">
                  <a:off x="1108319" y="4829254"/>
                  <a:ext cx="569870" cy="752619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コネクタ 54"/>
                <p:cNvCxnSpPr/>
                <p:nvPr/>
              </p:nvCxnSpPr>
              <p:spPr>
                <a:xfrm flipV="1">
                  <a:off x="1108318" y="4352173"/>
                  <a:ext cx="625942" cy="30903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グループ化 42"/>
              <p:cNvGrpSpPr>
                <a:grpSpLocks noChangeAspect="1"/>
              </p:cNvGrpSpPr>
              <p:nvPr/>
            </p:nvGrpSpPr>
            <p:grpSpPr>
              <a:xfrm>
                <a:off x="-970161" y="4428524"/>
                <a:ext cx="833779" cy="732555"/>
                <a:chOff x="6297789" y="3979650"/>
                <a:chExt cx="1625808" cy="1428432"/>
              </a:xfrm>
            </p:grpSpPr>
            <p:pic>
              <p:nvPicPr>
                <p:cNvPr id="48" name="Picture 2" descr="G:\結果\ELISPOT\#0654 160409 day2\ELISPOT\160409 撮影\tnp-lps 50%fcs 2.jpg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4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119" t="30369" r="41786" b="60171"/>
                <a:stretch/>
              </p:blipFill>
              <p:spPr bwMode="auto">
                <a:xfrm>
                  <a:off x="6383393" y="4042399"/>
                  <a:ext cx="1298882" cy="1298883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soli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6914296" y="3979650"/>
                  <a:ext cx="944312" cy="520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800" dirty="0" smtClean="0">
                      <a:solidFill>
                        <a:srgbClr val="FF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228</a:t>
                  </a:r>
                  <a:endParaRPr kumimoji="1" lang="ja-JP" altLang="en-US" sz="8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6297789" y="4725603"/>
                  <a:ext cx="915658" cy="520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800" dirty="0" smtClean="0">
                      <a:solidFill>
                        <a:srgbClr val="FF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112</a:t>
                  </a:r>
                  <a:endParaRPr kumimoji="1" lang="ja-JP" altLang="en-US" sz="8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>
                  <a:off x="6803729" y="4887643"/>
                  <a:ext cx="1119868" cy="52043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800" dirty="0" smtClean="0">
                      <a:solidFill>
                        <a:srgbClr val="FF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(pixel)</a:t>
                  </a:r>
                  <a:endParaRPr lang="ja-JP" altLang="en-US" sz="800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65" name="テキスト ボックス 164"/>
            <p:cNvSpPr txBox="1"/>
            <p:nvPr/>
          </p:nvSpPr>
          <p:spPr>
            <a:xfrm>
              <a:off x="520105" y="4922169"/>
              <a:ext cx="8333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Detect 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spot area 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by ELISPOT</a:t>
              </a:r>
            </a:p>
          </p:txBody>
        </p:sp>
        <p:cxnSp>
          <p:nvCxnSpPr>
            <p:cNvPr id="166" name="直線矢印コネクタ 165"/>
            <p:cNvCxnSpPr/>
            <p:nvPr/>
          </p:nvCxnSpPr>
          <p:spPr>
            <a:xfrm>
              <a:off x="2528928" y="5171133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テキスト ボックス 166"/>
            <p:cNvSpPr txBox="1"/>
            <p:nvPr/>
          </p:nvSpPr>
          <p:spPr>
            <a:xfrm>
              <a:off x="2727473" y="4917218"/>
              <a:ext cx="12600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Calculate the median of spot area per about 300 spots </a:t>
              </a:r>
            </a:p>
          </p:txBody>
        </p:sp>
        <p:sp>
          <p:nvSpPr>
            <p:cNvPr id="168" name="テキスト ボックス 167"/>
            <p:cNvSpPr txBox="1"/>
            <p:nvPr/>
          </p:nvSpPr>
          <p:spPr>
            <a:xfrm>
              <a:off x="1488740" y="3994036"/>
              <a:ext cx="113713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Collect whole cells </a:t>
              </a:r>
            </a:p>
            <a:p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 enriched </a:t>
              </a:r>
            </a:p>
            <a:p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aggregated cells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94802" y="3647522"/>
              <a:ext cx="3258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</a:t>
              </a:r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1517568" y="3647522"/>
              <a:ext cx="3258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</a:t>
              </a:r>
            </a:p>
          </p:txBody>
        </p:sp>
        <p:sp>
          <p:nvSpPr>
            <p:cNvPr id="171" name="テキスト ボックス 170"/>
            <p:cNvSpPr txBox="1"/>
            <p:nvPr/>
          </p:nvSpPr>
          <p:spPr>
            <a:xfrm>
              <a:off x="2644385" y="3649236"/>
              <a:ext cx="3258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</a:t>
              </a:r>
            </a:p>
          </p:txBody>
        </p:sp>
        <p:cxnSp>
          <p:nvCxnSpPr>
            <p:cNvPr id="172" name="直線矢印コネクタ 171"/>
            <p:cNvCxnSpPr/>
            <p:nvPr/>
          </p:nvCxnSpPr>
          <p:spPr>
            <a:xfrm>
              <a:off x="2528928" y="4240540"/>
              <a:ext cx="25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テキスト ボックス 172"/>
            <p:cNvSpPr txBox="1"/>
            <p:nvPr/>
          </p:nvSpPr>
          <p:spPr>
            <a:xfrm>
              <a:off x="294802" y="4721952"/>
              <a:ext cx="3258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4.</a:t>
              </a:r>
              <a:endParaRPr kumimoji="1" lang="en-US" altLang="ja-JP" sz="9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テキスト ボックス 173"/>
            <p:cNvSpPr txBox="1"/>
            <p:nvPr/>
          </p:nvSpPr>
          <p:spPr>
            <a:xfrm>
              <a:off x="2644385" y="4721952"/>
              <a:ext cx="3258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altLang="ja-JP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kumimoji="1" lang="en-US" altLang="ja-JP" sz="9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294774" y="3379857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4029663" y="3379857"/>
              <a:ext cx="2634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4023090" y="3730466"/>
              <a:ext cx="2365481" cy="1743059"/>
              <a:chOff x="375694" y="5101567"/>
              <a:chExt cx="2365481" cy="1743059"/>
            </a:xfrm>
          </p:grpSpPr>
          <p:graphicFrame>
            <p:nvGraphicFramePr>
              <p:cNvPr id="131" name="グラフ 13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67715055"/>
                  </p:ext>
                </p:extLst>
              </p:nvPr>
            </p:nvGraphicFramePr>
            <p:xfrm>
              <a:off x="545892" y="5282050"/>
              <a:ext cx="1063961" cy="13527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32" name="グラフ 13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40167357"/>
                  </p:ext>
                </p:extLst>
              </p:nvPr>
            </p:nvGraphicFramePr>
            <p:xfrm>
              <a:off x="1575747" y="5298322"/>
              <a:ext cx="1165428" cy="13527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pSp>
            <p:nvGrpSpPr>
              <p:cNvPr id="100" name="グループ化 99"/>
              <p:cNvGrpSpPr/>
              <p:nvPr/>
            </p:nvGrpSpPr>
            <p:grpSpPr>
              <a:xfrm>
                <a:off x="381985" y="5252482"/>
                <a:ext cx="450016" cy="1445967"/>
                <a:chOff x="4629304" y="2239824"/>
                <a:chExt cx="428524" cy="1155752"/>
              </a:xfrm>
            </p:grpSpPr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4629304" y="2239824"/>
                  <a:ext cx="428524" cy="172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テキスト ボックス 119"/>
                <p:cNvSpPr txBox="1"/>
                <p:nvPr/>
              </p:nvSpPr>
              <p:spPr>
                <a:xfrm>
                  <a:off x="4629304" y="3196479"/>
                  <a:ext cx="428524" cy="1990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テキスト ボックス 120"/>
                <p:cNvSpPr txBox="1"/>
                <p:nvPr/>
              </p:nvSpPr>
              <p:spPr>
                <a:xfrm>
                  <a:off x="4629304" y="2716239"/>
                  <a:ext cx="428524" cy="172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1376102" y="5252481"/>
                <a:ext cx="500006" cy="1445967"/>
                <a:chOff x="5084228" y="4418998"/>
                <a:chExt cx="476128" cy="1155752"/>
              </a:xfrm>
            </p:grpSpPr>
            <p:sp>
              <p:nvSpPr>
                <p:cNvPr id="122" name="テキスト ボックス 121"/>
                <p:cNvSpPr txBox="1"/>
                <p:nvPr/>
              </p:nvSpPr>
              <p:spPr>
                <a:xfrm>
                  <a:off x="5131829" y="4418998"/>
                  <a:ext cx="428526" cy="172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30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テキスト ボックス 122"/>
                <p:cNvSpPr txBox="1"/>
                <p:nvPr/>
              </p:nvSpPr>
              <p:spPr>
                <a:xfrm>
                  <a:off x="5131832" y="4735222"/>
                  <a:ext cx="428524" cy="172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5131832" y="5053416"/>
                  <a:ext cx="428524" cy="1722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7" name="テキスト ボックス 126"/>
                <p:cNvSpPr txBox="1"/>
                <p:nvPr/>
              </p:nvSpPr>
              <p:spPr>
                <a:xfrm>
                  <a:off x="5084228" y="5178584"/>
                  <a:ext cx="38956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テキスト ボックス 129"/>
                <p:cNvSpPr txBox="1"/>
                <p:nvPr/>
              </p:nvSpPr>
              <p:spPr>
                <a:xfrm>
                  <a:off x="5170787" y="5375653"/>
                  <a:ext cx="389568" cy="1990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18" name="テキスト ボックス 217"/>
              <p:cNvSpPr txBox="1"/>
              <p:nvPr/>
            </p:nvSpPr>
            <p:spPr>
              <a:xfrm>
                <a:off x="864238" y="5114252"/>
                <a:ext cx="67215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</a:t>
                </a:r>
                <a:r>
                  <a:rPr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#1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 rot="16200000">
                <a:off x="-380420" y="5857681"/>
                <a:ext cx="174305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IgE</a:t>
                </a:r>
                <a:r>
                  <a:rPr lang="en-US" altLang="ja-JP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production/cell (pixel)</a:t>
                </a:r>
                <a:endParaRPr lang="ja-JP" altLang="ja-JP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テキスト ボックス 108"/>
              <p:cNvSpPr txBox="1"/>
              <p:nvPr/>
            </p:nvSpPr>
            <p:spPr>
              <a:xfrm>
                <a:off x="774190" y="6581645"/>
                <a:ext cx="474477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PBS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テキスト ボックス 109"/>
              <p:cNvSpPr txBox="1"/>
              <p:nvPr/>
            </p:nvSpPr>
            <p:spPr>
              <a:xfrm>
                <a:off x="1145662" y="6581645"/>
                <a:ext cx="47447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1813371" y="6581645"/>
                <a:ext cx="47447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PBS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テキスト ボックス 111"/>
              <p:cNvSpPr txBox="1"/>
              <p:nvPr/>
            </p:nvSpPr>
            <p:spPr>
              <a:xfrm>
                <a:off x="2206769" y="6581645"/>
                <a:ext cx="4313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テキスト ボックス 132"/>
              <p:cNvSpPr txBox="1"/>
              <p:nvPr/>
            </p:nvSpPr>
            <p:spPr>
              <a:xfrm>
                <a:off x="1872367" y="5114252"/>
                <a:ext cx="73936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</a:t>
                </a:r>
                <a:r>
                  <a:rPr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#2</a:t>
                </a:r>
                <a:endParaRPr kumimoji="1"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テキスト ボックス 134"/>
              <p:cNvSpPr txBox="1"/>
              <p:nvPr/>
            </p:nvSpPr>
            <p:spPr>
              <a:xfrm>
                <a:off x="1268705" y="6091082"/>
                <a:ext cx="3780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latin typeface="Symbol" panose="05050102010706020507" pitchFamily="18" charset="2"/>
                    <a:cs typeface="Helvetica" panose="020B0604020202020204" pitchFamily="34" charset="0"/>
                  </a:rPr>
                  <a:t>*</a:t>
                </a:r>
                <a:endParaRPr kumimoji="1" lang="ja-JP" altLang="en-US" sz="1200" dirty="0">
                  <a:latin typeface="Symbol" panose="05050102010706020507" pitchFamily="18" charset="2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69" name="グループ化 168"/>
          <p:cNvGrpSpPr/>
          <p:nvPr/>
        </p:nvGrpSpPr>
        <p:grpSpPr>
          <a:xfrm>
            <a:off x="4442025" y="3514233"/>
            <a:ext cx="28800" cy="1215001"/>
            <a:chOff x="3627146" y="3709528"/>
            <a:chExt cx="28800" cy="1215001"/>
          </a:xfrm>
        </p:grpSpPr>
        <p:cxnSp>
          <p:nvCxnSpPr>
            <p:cNvPr id="177" name="直線コネクタ 176"/>
            <p:cNvCxnSpPr/>
            <p:nvPr/>
          </p:nvCxnSpPr>
          <p:spPr>
            <a:xfrm>
              <a:off x="3627146" y="3709528"/>
              <a:ext cx="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/>
            <p:cNvCxnSpPr/>
            <p:nvPr/>
          </p:nvCxnSpPr>
          <p:spPr>
            <a:xfrm>
              <a:off x="3627146" y="4317028"/>
              <a:ext cx="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/>
            <p:cNvCxnSpPr/>
            <p:nvPr/>
          </p:nvCxnSpPr>
          <p:spPr>
            <a:xfrm>
              <a:off x="3627146" y="4924529"/>
              <a:ext cx="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8"/>
          <p:cNvGrpSpPr/>
          <p:nvPr/>
        </p:nvGrpSpPr>
        <p:grpSpPr>
          <a:xfrm>
            <a:off x="5481289" y="3516015"/>
            <a:ext cx="28800" cy="1215795"/>
            <a:chOff x="5481289" y="3516015"/>
            <a:chExt cx="28800" cy="1215795"/>
          </a:xfrm>
        </p:grpSpPr>
        <p:grpSp>
          <p:nvGrpSpPr>
            <p:cNvPr id="186" name="グループ化 185"/>
            <p:cNvGrpSpPr/>
            <p:nvPr/>
          </p:nvGrpSpPr>
          <p:grpSpPr>
            <a:xfrm>
              <a:off x="5481289" y="3516015"/>
              <a:ext cx="28800" cy="1215795"/>
              <a:chOff x="3629528" y="3709528"/>
              <a:chExt cx="28800" cy="1215795"/>
            </a:xfrm>
          </p:grpSpPr>
          <p:cxnSp>
            <p:nvCxnSpPr>
              <p:cNvPr id="187" name="直線コネクタ 186"/>
              <p:cNvCxnSpPr/>
              <p:nvPr/>
            </p:nvCxnSpPr>
            <p:spPr>
              <a:xfrm>
                <a:off x="3629528" y="3709528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/>
              <p:cNvCxnSpPr/>
              <p:nvPr/>
            </p:nvCxnSpPr>
            <p:spPr>
              <a:xfrm>
                <a:off x="3629528" y="4113735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/>
              <p:cNvCxnSpPr/>
              <p:nvPr/>
            </p:nvCxnSpPr>
            <p:spPr>
              <a:xfrm>
                <a:off x="3629528" y="4925323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0" name="直線コネクタ 189"/>
            <p:cNvCxnSpPr/>
            <p:nvPr/>
          </p:nvCxnSpPr>
          <p:spPr>
            <a:xfrm>
              <a:off x="5481289" y="4324429"/>
              <a:ext cx="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13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000" y="3145816"/>
            <a:ext cx="6300000" cy="3614368"/>
            <a:chOff x="279000" y="3200968"/>
            <a:chExt cx="6300000" cy="3614368"/>
          </a:xfrm>
        </p:grpSpPr>
        <p:grpSp>
          <p:nvGrpSpPr>
            <p:cNvPr id="468" name="グループ化 467"/>
            <p:cNvGrpSpPr>
              <a:grpSpLocks noChangeAspect="1"/>
            </p:cNvGrpSpPr>
            <p:nvPr/>
          </p:nvGrpSpPr>
          <p:grpSpPr>
            <a:xfrm>
              <a:off x="1511529" y="3200968"/>
              <a:ext cx="3834943" cy="2706312"/>
              <a:chOff x="518289" y="685478"/>
              <a:chExt cx="3487551" cy="2461154"/>
            </a:xfrm>
          </p:grpSpPr>
          <p:sp>
            <p:nvSpPr>
              <p:cNvPr id="170" name="テキスト ボックス 169"/>
              <p:cNvSpPr txBox="1"/>
              <p:nvPr/>
            </p:nvSpPr>
            <p:spPr>
              <a:xfrm rot="16200000">
                <a:off x="60227" y="1202308"/>
                <a:ext cx="1112052" cy="195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67" name="グループ化 466"/>
              <p:cNvGrpSpPr/>
              <p:nvPr/>
            </p:nvGrpSpPr>
            <p:grpSpPr>
              <a:xfrm>
                <a:off x="601015" y="685478"/>
                <a:ext cx="997062" cy="2425483"/>
                <a:chOff x="601015" y="685478"/>
                <a:chExt cx="997062" cy="2425483"/>
              </a:xfrm>
            </p:grpSpPr>
            <p:pic>
              <p:nvPicPr>
                <p:cNvPr id="266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592" t="14955" r="16747" b="17886"/>
                <a:stretch/>
              </p:blipFill>
              <p:spPr bwMode="auto">
                <a:xfrm>
                  <a:off x="727641" y="944784"/>
                  <a:ext cx="720000" cy="72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テキスト ボックス 22"/>
                <p:cNvSpPr txBox="1"/>
                <p:nvPr/>
              </p:nvSpPr>
              <p:spPr>
                <a:xfrm>
                  <a:off x="710392" y="685478"/>
                  <a:ext cx="778312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Integrin </a:t>
                  </a:r>
                  <a:r>
                    <a:rPr lang="en-US" altLang="ja-JP" sz="1000" dirty="0" smtClean="0">
                      <a:latin typeface="Symbol" panose="05050102010706020507" pitchFamily="18" charset="2"/>
                      <a:cs typeface="Arial" panose="020B0604020202020204" pitchFamily="34" charset="0"/>
                    </a:rPr>
                    <a:t>a</a:t>
                  </a:r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730039" y="931178"/>
                  <a:ext cx="739015" cy="73901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4" name="グループ化 33"/>
                <p:cNvGrpSpPr/>
                <p:nvPr/>
              </p:nvGrpSpPr>
              <p:grpSpPr>
                <a:xfrm>
                  <a:off x="601015" y="1652690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テキスト ボックス 35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テキスト ボックス 36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テキスト ボックス 37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" name="テキスト ボックス 38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0" name="グループ化 39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41" name="直線コネクタ 40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直線コネクタ 41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直線コネクタ 42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直線コネクタ 43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直線コネクタ 44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直線コネクタ 45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直線コネクタ 46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直線コネクタ 47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直線コネクタ 48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直線コネクタ 49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線コネクタ 50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直線コネクタ 51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直線コネクタ 52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直線コネクタ 53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直線コネクタ 54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直線コネクタ 55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直線コネクタ 56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直線コネクタ 57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直線コネクタ 58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直線コネクタ 59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直線コネクタ 60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直線コネクタ 61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直線コネクタ 62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直線コネクタ 63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直線コネクタ 64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直線コネクタ 65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直線コネクタ 66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直線コネクタ 67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直線コネクタ 68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直線コネクタ 69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直線コネクタ 70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直線コネクタ 71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直線コネクタ 72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直線コネクタ 73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直線コネクタ 74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直線コネクタ 75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直線コネクタ 76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直線コネクタ 77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pic>
              <p:nvPicPr>
                <p:cNvPr id="273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592" t="14955" r="16747" b="17577"/>
                <a:stretch/>
              </p:blipFill>
              <p:spPr bwMode="auto">
                <a:xfrm>
                  <a:off x="727641" y="2233260"/>
                  <a:ext cx="720000" cy="7308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4" name="テキスト ボックス 273"/>
                <p:cNvSpPr txBox="1"/>
                <p:nvPr/>
              </p:nvSpPr>
              <p:spPr>
                <a:xfrm>
                  <a:off x="745769" y="1972097"/>
                  <a:ext cx="707556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VCAM-1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>
                <a:xfrm>
                  <a:off x="730039" y="2220793"/>
                  <a:ext cx="739015" cy="73901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8" name="グループ化 277"/>
                <p:cNvGrpSpPr/>
                <p:nvPr/>
              </p:nvGrpSpPr>
              <p:grpSpPr>
                <a:xfrm>
                  <a:off x="601015" y="2943024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279" name="テキスト ボックス 278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0" name="テキスト ボックス 279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1" name="テキスト ボックス 280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2" name="テキスト ボックス 281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3" name="テキスト ボックス 282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84" name="グループ化 283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285" name="直線コネクタ 284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6" name="直線コネクタ 285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7" name="直線コネクタ 286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8" name="直線コネクタ 287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9" name="直線コネクタ 288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0" name="直線コネクタ 289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1" name="直線コネクタ 290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2" name="直線コネクタ 291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3" name="直線コネクタ 292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直線コネクタ 293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5" name="直線コネクタ 294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6" name="直線コネクタ 295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7" name="直線コネクタ 296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8" name="直線コネクタ 297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9" name="直線コネクタ 298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0" name="直線コネクタ 299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1" name="直線コネクタ 300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2" name="直線コネクタ 301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3" name="直線コネクタ 302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4" name="直線コネクタ 303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5" name="直線コネクタ 304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6" name="直線コネクタ 305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7" name="直線コネクタ 306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8" name="直線コネクタ 307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9" name="直線コネクタ 308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0" name="直線コネクタ 309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1" name="直線コネクタ 310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2" name="直線コネクタ 311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3" name="直線コネクタ 312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4" name="直線コネクタ 313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5" name="直線コネクタ 314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6" name="直線コネクタ 315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7" name="直線コネクタ 316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8" name="直線コネクタ 317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9" name="直線コネクタ 318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0" name="直線コネクタ 319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1" name="直線コネクタ 320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2" name="直線コネクタ 321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413" name="テキスト ボックス 412"/>
              <p:cNvSpPr txBox="1"/>
              <p:nvPr/>
            </p:nvSpPr>
            <p:spPr>
              <a:xfrm rot="16200000">
                <a:off x="60227" y="2492642"/>
                <a:ext cx="1112052" cy="195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66" name="グループ化 465"/>
              <p:cNvGrpSpPr/>
              <p:nvPr/>
            </p:nvGrpSpPr>
            <p:grpSpPr>
              <a:xfrm>
                <a:off x="1403603" y="685478"/>
                <a:ext cx="997062" cy="2425483"/>
                <a:chOff x="1408686" y="685478"/>
                <a:chExt cx="997062" cy="2425483"/>
              </a:xfrm>
            </p:grpSpPr>
            <p:pic>
              <p:nvPicPr>
                <p:cNvPr id="267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112" t="15535" r="17527" b="17878"/>
                <a:stretch/>
              </p:blipFill>
              <p:spPr bwMode="auto">
                <a:xfrm>
                  <a:off x="1535312" y="935254"/>
                  <a:ext cx="720000" cy="735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" name="正方形/長方形 29"/>
                <p:cNvSpPr/>
                <p:nvPr/>
              </p:nvSpPr>
              <p:spPr>
                <a:xfrm>
                  <a:off x="1537710" y="931178"/>
                  <a:ext cx="739015" cy="73901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9" name="グループ化 78"/>
                <p:cNvGrpSpPr/>
                <p:nvPr/>
              </p:nvGrpSpPr>
              <p:grpSpPr>
                <a:xfrm>
                  <a:off x="1408686" y="1652690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80" name="テキスト ボックス 79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1" name="テキスト ボックス 80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テキスト ボックス 81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3" name="テキスト ボックス 82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4" name="テキスト ボックス 83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85" name="グループ化 84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86" name="直線コネクタ 85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直線コネクタ 86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直線コネクタ 87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直線コネクタ 88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直線コネクタ 89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直線コネクタ 90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直線コネクタ 91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直線コネクタ 92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直線コネクタ 93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直線コネクタ 94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直線コネクタ 95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直線コネクタ 96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直線コネクタ 97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直線コネクタ 98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直線コネクタ 99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直線コネクタ 100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直線コネクタ 101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直線コネクタ 102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直線コネクタ 103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直線コネクタ 104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直線コネクタ 105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直線コネクタ 106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直線コネクタ 107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直線コネクタ 108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直線コネクタ 109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直線コネクタ 110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直線コネクタ 111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直線コネクタ 112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直線コネクタ 113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直線コネクタ 114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直線コネクタ 115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直線コネクタ 116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直線コネクタ 117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" name="直線コネクタ 118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直線コネクタ 119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直線コネクタ 120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直線コネクタ 121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直線コネクタ 122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71" name="テキスト ボックス 170"/>
                <p:cNvSpPr txBox="1"/>
                <p:nvPr/>
              </p:nvSpPr>
              <p:spPr>
                <a:xfrm>
                  <a:off x="1518063" y="685478"/>
                  <a:ext cx="778312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Integrin </a:t>
                  </a:r>
                  <a:r>
                    <a:rPr lang="en-US" altLang="ja-JP" sz="1000" dirty="0" smtClean="0">
                      <a:latin typeface="Symbol" panose="05050102010706020507" pitchFamily="18" charset="2"/>
                      <a:cs typeface="Arial" panose="020B0604020202020204" pitchFamily="34" charset="0"/>
                    </a:rPr>
                    <a:t>a</a:t>
                  </a:r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7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112" t="15535" r="17527" b="17878"/>
                <a:stretch/>
              </p:blipFill>
              <p:spPr bwMode="auto">
                <a:xfrm>
                  <a:off x="1537693" y="2228486"/>
                  <a:ext cx="720000" cy="735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" name="正方形/長方形 275"/>
                <p:cNvSpPr/>
                <p:nvPr/>
              </p:nvSpPr>
              <p:spPr>
                <a:xfrm>
                  <a:off x="1537710" y="2216512"/>
                  <a:ext cx="739015" cy="73901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1408686" y="2943024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324" name="テキスト ボックス 323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5" name="テキスト ボックス 324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6" name="テキスト ボックス 325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テキスト ボックス 326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テキスト ボックス 327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29" name="グループ化 328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330" name="直線コネクタ 329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直線コネクタ 330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直線コネクタ 331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3" name="直線コネクタ 332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4" name="直線コネクタ 333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5" name="直線コネクタ 334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6" name="直線コネクタ 335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7" name="直線コネクタ 336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8" name="直線コネクタ 337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直線コネクタ 338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0" name="直線コネクタ 339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1" name="直線コネクタ 340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2" name="直線コネクタ 341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3" name="直線コネクタ 342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4" name="直線コネクタ 343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直線コネクタ 344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直線コネクタ 345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直線コネクタ 346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8" name="直線コネクタ 347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9" name="直線コネクタ 348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0" name="直線コネクタ 349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1" name="直線コネクタ 350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2" name="直線コネクタ 351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3" name="直線コネクタ 352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4" name="直線コネクタ 353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5" name="直線コネクタ 354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6" name="直線コネクタ 355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7" name="直線コネクタ 356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8" name="直線コネクタ 357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9" name="直線コネクタ 358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0" name="直線コネクタ 359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1" name="直線コネクタ 360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2" name="直線コネクタ 361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3" name="直線コネクタ 362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4" name="直線コネクタ 363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5" name="直線コネクタ 364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6" name="直線コネクタ 365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7" name="直線コネクタ 366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14" name="テキスト ボックス 413"/>
                <p:cNvSpPr txBox="1"/>
                <p:nvPr/>
              </p:nvSpPr>
              <p:spPr>
                <a:xfrm>
                  <a:off x="1553440" y="1972097"/>
                  <a:ext cx="707556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ICAM-1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64" name="グループ化 463"/>
              <p:cNvGrpSpPr/>
              <p:nvPr/>
            </p:nvGrpSpPr>
            <p:grpSpPr>
              <a:xfrm>
                <a:off x="3008778" y="685478"/>
                <a:ext cx="997062" cy="2428963"/>
                <a:chOff x="2999620" y="685478"/>
                <a:chExt cx="997062" cy="2428963"/>
              </a:xfrm>
            </p:grpSpPr>
            <p:pic>
              <p:nvPicPr>
                <p:cNvPr id="269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466" t="14514" r="17639" b="17964"/>
                <a:stretch/>
              </p:blipFill>
              <p:spPr bwMode="auto">
                <a:xfrm>
                  <a:off x="3123865" y="933331"/>
                  <a:ext cx="720000" cy="739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2" name="正方形/長方形 171"/>
                <p:cNvSpPr/>
                <p:nvPr/>
              </p:nvSpPr>
              <p:spPr>
                <a:xfrm>
                  <a:off x="3128644" y="931178"/>
                  <a:ext cx="739015" cy="73901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4" name="グループ化 173"/>
                <p:cNvGrpSpPr/>
                <p:nvPr/>
              </p:nvGrpSpPr>
              <p:grpSpPr>
                <a:xfrm>
                  <a:off x="2999620" y="1656170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175" name="テキスト ボックス 174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テキスト ボックス 175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7" name="テキスト ボックス 176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8" name="テキスト ボックス 177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9" name="テキスト ボックス 178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80" name="グループ化 179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181" name="直線コネクタ 180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直線コネクタ 181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直線コネクタ 182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直線コネクタ 183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直線コネクタ 184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" name="直線コネクタ 185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直線コネクタ 186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直線コネクタ 187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" name="直線コネクタ 188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直線コネクタ 189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" name="直線コネクタ 190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" name="直線コネクタ 191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" name="直線コネクタ 192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直線コネクタ 193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" name="直線コネクタ 194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" name="直線コネクタ 195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7" name="直線コネクタ 196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8" name="直線コネクタ 197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9" name="直線コネクタ 198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0" name="直線コネクタ 199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1" name="直線コネクタ 200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2" name="直線コネクタ 201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" name="直線コネクタ 202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" name="直線コネクタ 203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5" name="直線コネクタ 204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6" name="直線コネクタ 205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直線コネクタ 206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" name="直線コネクタ 207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" name="直線コネクタ 208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0" name="直線コネクタ 209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直線コネクタ 210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" name="直線コネクタ 211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" name="直線コネクタ 212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" name="直線コネクタ 213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5" name="直線コネクタ 214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6" name="直線コネクタ 215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" name="直線コネクタ 216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8" name="直線コネクタ 217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64" name="テキスト ボックス 263"/>
                <p:cNvSpPr txBox="1"/>
                <p:nvPr/>
              </p:nvSpPr>
              <p:spPr>
                <a:xfrm>
                  <a:off x="3108997" y="685478"/>
                  <a:ext cx="778312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Integrin </a:t>
                  </a:r>
                  <a:r>
                    <a:rPr lang="en-US" altLang="ja-JP" sz="1000" dirty="0" smtClean="0">
                      <a:latin typeface="Symbol" panose="05050102010706020507" pitchFamily="18" charset="2"/>
                      <a:cs typeface="Arial" panose="020B0604020202020204" pitchFamily="34" charset="0"/>
                    </a:rPr>
                    <a:t>b</a:t>
                  </a:r>
                  <a:r>
                    <a:rPr lang="en-US" altLang="ja-JP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70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466" t="14514" r="17639" b="18007"/>
                <a:stretch/>
              </p:blipFill>
              <p:spPr bwMode="auto">
                <a:xfrm>
                  <a:off x="3126246" y="2224666"/>
                  <a:ext cx="720000" cy="7394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5" name="正方形/長方形 414"/>
                <p:cNvSpPr/>
                <p:nvPr/>
              </p:nvSpPr>
              <p:spPr>
                <a:xfrm>
                  <a:off x="3128644" y="2219992"/>
                  <a:ext cx="739015" cy="73901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16" name="グループ化 415"/>
                <p:cNvGrpSpPr/>
                <p:nvPr/>
              </p:nvGrpSpPr>
              <p:grpSpPr>
                <a:xfrm>
                  <a:off x="2999620" y="2946504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417" name="テキスト ボックス 416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8" name="テキスト ボックス 417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9" name="テキスト ボックス 418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0" name="テキスト ボックス 419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21" name="テキスト ボックス 420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22" name="グループ化 421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423" name="直線コネクタ 422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4" name="直線コネクタ 423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直線コネクタ 424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直線コネクタ 425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直線コネクタ 426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8" name="直線コネクタ 427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直線コネクタ 428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直線コネクタ 429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直線コネクタ 430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2" name="直線コネクタ 431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3" name="直線コネクタ 432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4" name="直線コネクタ 433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直線コネクタ 434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6" name="直線コネクタ 435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直線コネクタ 436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8" name="直線コネクタ 437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9" name="直線コネクタ 438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0" name="直線コネクタ 439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直線コネクタ 440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直線コネクタ 441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直線コネクタ 442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4" name="直線コネクタ 443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直線コネクタ 444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直線コネクタ 445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直線コネクタ 446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8" name="直線コネクタ 447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直線コネクタ 448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0" name="直線コネクタ 449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直線コネクタ 450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2" name="直線コネクタ 451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直線コネクタ 452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直線コネクタ 453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直線コネクタ 454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6" name="直線コネクタ 455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直線コネクタ 456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直線コネクタ 457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直線コネクタ 458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0" name="直線コネクタ 459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61" name="テキスト ボックス 460"/>
                <p:cNvSpPr txBox="1"/>
                <p:nvPr/>
              </p:nvSpPr>
              <p:spPr>
                <a:xfrm>
                  <a:off x="3144374" y="1972097"/>
                  <a:ext cx="707556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E-selectin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65" name="グループ化 464"/>
              <p:cNvGrpSpPr/>
              <p:nvPr/>
            </p:nvGrpSpPr>
            <p:grpSpPr>
              <a:xfrm>
                <a:off x="2206191" y="685478"/>
                <a:ext cx="997062" cy="2425483"/>
                <a:chOff x="2197741" y="685478"/>
                <a:chExt cx="997062" cy="2425483"/>
              </a:xfrm>
            </p:grpSpPr>
            <p:pic>
              <p:nvPicPr>
                <p:cNvPr id="268" name="Picture 11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161" t="15396" r="17541" b="18017"/>
                <a:stretch/>
              </p:blipFill>
              <p:spPr bwMode="auto">
                <a:xfrm>
                  <a:off x="2326765" y="945759"/>
                  <a:ext cx="708078" cy="724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" name="正方形/長方形 32"/>
                <p:cNvSpPr/>
                <p:nvPr/>
              </p:nvSpPr>
              <p:spPr>
                <a:xfrm>
                  <a:off x="2326765" y="931178"/>
                  <a:ext cx="739015" cy="73901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4" name="グループ化 123"/>
                <p:cNvGrpSpPr/>
                <p:nvPr/>
              </p:nvGrpSpPr>
              <p:grpSpPr>
                <a:xfrm>
                  <a:off x="2197741" y="1652690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125" name="テキスト ボックス 124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テキスト ボックス 125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7" name="テキスト ボックス 126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8" name="テキスト ボックス 127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9" name="テキスト ボックス 128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30" name="グループ化 129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131" name="直線コネクタ 130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直線コネクタ 131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直線コネクタ 132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4" name="直線コネクタ 133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5" name="直線コネクタ 134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直線コネクタ 135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直線コネクタ 136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直線コネクタ 137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直線コネクタ 138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直線コネクタ 139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直線コネクタ 140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直線コネクタ 141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直線コネクタ 142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直線コネクタ 143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直線コネクタ 144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直線コネクタ 145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直線コネクタ 146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直線コネクタ 147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直線コネクタ 148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直線コネクタ 149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直線コネクタ 150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直線コネクタ 151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直線コネクタ 152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直線コネクタ 153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直線コネクタ 154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直線コネクタ 155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" name="直線コネクタ 156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8" name="直線コネクタ 157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" name="直線コネクタ 158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直線コネクタ 159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直線コネクタ 160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直線コネクタ 161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直線コネクタ 162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直線コネクタ 163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直線コネクタ 164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直線コネクタ 165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直線コネクタ 166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直線コネクタ 167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65" name="テキスト ボックス 264"/>
                <p:cNvSpPr txBox="1"/>
                <p:nvPr/>
              </p:nvSpPr>
              <p:spPr>
                <a:xfrm>
                  <a:off x="2307118" y="685478"/>
                  <a:ext cx="778312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Integrin </a:t>
                  </a:r>
                  <a:r>
                    <a:rPr lang="en-US" altLang="ja-JP" sz="1000" dirty="0" smtClean="0">
                      <a:latin typeface="Symbol" panose="05050102010706020507" pitchFamily="18" charset="2"/>
                      <a:cs typeface="Arial" panose="020B0604020202020204" pitchFamily="34" charset="0"/>
                    </a:rPr>
                    <a:t>b</a:t>
                  </a:r>
                  <a:r>
                    <a:rPr lang="en-US" altLang="ja-JP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71" name="Picture 11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061" t="15396" r="17541" b="18017"/>
                <a:stretch/>
              </p:blipFill>
              <p:spPr bwMode="auto">
                <a:xfrm>
                  <a:off x="2317224" y="2239972"/>
                  <a:ext cx="720000" cy="724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7" name="正方形/長方形 276"/>
                <p:cNvSpPr/>
                <p:nvPr/>
              </p:nvSpPr>
              <p:spPr>
                <a:xfrm>
                  <a:off x="2326765" y="2215547"/>
                  <a:ext cx="739015" cy="73901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68" name="グループ化 367"/>
                <p:cNvGrpSpPr/>
                <p:nvPr/>
              </p:nvGrpSpPr>
              <p:grpSpPr>
                <a:xfrm>
                  <a:off x="2197741" y="2943024"/>
                  <a:ext cx="997062" cy="167937"/>
                  <a:chOff x="3500636" y="1467845"/>
                  <a:chExt cx="997062" cy="167937"/>
                </a:xfrm>
              </p:grpSpPr>
              <p:sp>
                <p:nvSpPr>
                  <p:cNvPr id="369" name="テキスト ボックス 368"/>
                  <p:cNvSpPr txBox="1"/>
                  <p:nvPr/>
                </p:nvSpPr>
                <p:spPr>
                  <a:xfrm>
                    <a:off x="4184547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0" name="テキスト ボックス 369"/>
                  <p:cNvSpPr txBox="1"/>
                  <p:nvPr/>
                </p:nvSpPr>
                <p:spPr>
                  <a:xfrm>
                    <a:off x="3837471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1" name="テキスト ボックス 370"/>
                  <p:cNvSpPr txBox="1"/>
                  <p:nvPr/>
                </p:nvSpPr>
                <p:spPr>
                  <a:xfrm>
                    <a:off x="3656645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2" name="テキスト ボックス 371"/>
                  <p:cNvSpPr txBox="1"/>
                  <p:nvPr/>
                </p:nvSpPr>
                <p:spPr>
                  <a:xfrm>
                    <a:off x="3500636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kumimoji="1"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3" name="テキスト ボックス 372"/>
                  <p:cNvSpPr txBox="1"/>
                  <p:nvPr/>
                </p:nvSpPr>
                <p:spPr>
                  <a:xfrm>
                    <a:off x="4019969" y="1467845"/>
                    <a:ext cx="313151" cy="167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</a:t>
                    </a:r>
                    <a:r>
                      <a:rPr lang="en-US" altLang="ja-JP" sz="60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kumimoji="1" lang="ja-JP" altLang="en-US" sz="6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74" name="グループ化 373"/>
                  <p:cNvGrpSpPr>
                    <a:grpSpLocks noChangeAspect="1"/>
                  </p:cNvGrpSpPr>
                  <p:nvPr/>
                </p:nvGrpSpPr>
                <p:grpSpPr>
                  <a:xfrm>
                    <a:off x="3628072" y="1482864"/>
                    <a:ext cx="739015" cy="21484"/>
                    <a:chOff x="1194371" y="1640632"/>
                    <a:chExt cx="1238400" cy="36000"/>
                  </a:xfrm>
                </p:grpSpPr>
                <p:cxnSp>
                  <p:nvCxnSpPr>
                    <p:cNvPr id="375" name="直線コネクタ 374"/>
                    <p:cNvCxnSpPr/>
                    <p:nvPr/>
                  </p:nvCxnSpPr>
                  <p:spPr>
                    <a:xfrm>
                      <a:off x="1194371" y="1640632"/>
                      <a:ext cx="12384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6" name="直線コネクタ 375"/>
                    <p:cNvCxnSpPr/>
                    <p:nvPr/>
                  </p:nvCxnSpPr>
                  <p:spPr>
                    <a:xfrm rot="5400000">
                      <a:off x="1176371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7" name="直線コネクタ 376"/>
                    <p:cNvCxnSpPr/>
                    <p:nvPr/>
                  </p:nvCxnSpPr>
                  <p:spPr>
                    <a:xfrm rot="5400000">
                      <a:off x="1484887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8" name="直線コネクタ 377"/>
                    <p:cNvCxnSpPr/>
                    <p:nvPr/>
                  </p:nvCxnSpPr>
                  <p:spPr>
                    <a:xfrm rot="5400000">
                      <a:off x="126867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9" name="直線コネクタ 378"/>
                    <p:cNvCxnSpPr/>
                    <p:nvPr/>
                  </p:nvCxnSpPr>
                  <p:spPr>
                    <a:xfrm rot="5400000">
                      <a:off x="132816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0" name="直線コネクタ 379"/>
                    <p:cNvCxnSpPr/>
                    <p:nvPr/>
                  </p:nvCxnSpPr>
                  <p:spPr>
                    <a:xfrm rot="5400000">
                      <a:off x="1366842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1" name="直線コネクタ 380"/>
                    <p:cNvCxnSpPr/>
                    <p:nvPr/>
                  </p:nvCxnSpPr>
                  <p:spPr>
                    <a:xfrm rot="5400000">
                      <a:off x="139303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2" name="直線コネクタ 381"/>
                    <p:cNvCxnSpPr/>
                    <p:nvPr/>
                  </p:nvCxnSpPr>
                  <p:spPr>
                    <a:xfrm rot="5400000">
                      <a:off x="142160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3" name="直線コネクタ 382"/>
                    <p:cNvCxnSpPr/>
                    <p:nvPr/>
                  </p:nvCxnSpPr>
                  <p:spPr>
                    <a:xfrm rot="5400000">
                      <a:off x="144065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4" name="直線コネクタ 383"/>
                    <p:cNvCxnSpPr/>
                    <p:nvPr/>
                  </p:nvCxnSpPr>
                  <p:spPr>
                    <a:xfrm rot="5400000">
                      <a:off x="147456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5" name="直線コネクタ 384"/>
                    <p:cNvCxnSpPr/>
                    <p:nvPr/>
                  </p:nvCxnSpPr>
                  <p:spPr>
                    <a:xfrm rot="5400000">
                      <a:off x="145789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6" name="直線コネクタ 385"/>
                    <p:cNvCxnSpPr/>
                    <p:nvPr/>
                  </p:nvCxnSpPr>
                  <p:spPr>
                    <a:xfrm rot="5400000">
                      <a:off x="1791109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7" name="直線コネクタ 386"/>
                    <p:cNvCxnSpPr/>
                    <p:nvPr/>
                  </p:nvCxnSpPr>
                  <p:spPr>
                    <a:xfrm rot="5400000">
                      <a:off x="157490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8" name="直線コネクタ 387"/>
                    <p:cNvCxnSpPr/>
                    <p:nvPr/>
                  </p:nvCxnSpPr>
                  <p:spPr>
                    <a:xfrm rot="5400000">
                      <a:off x="163439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9" name="直線コネクタ 388"/>
                    <p:cNvCxnSpPr/>
                    <p:nvPr/>
                  </p:nvCxnSpPr>
                  <p:spPr>
                    <a:xfrm rot="5400000">
                      <a:off x="16730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0" name="直線コネクタ 389"/>
                    <p:cNvCxnSpPr/>
                    <p:nvPr/>
                  </p:nvCxnSpPr>
                  <p:spPr>
                    <a:xfrm rot="5400000">
                      <a:off x="169925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1" name="直線コネクタ 390"/>
                    <p:cNvCxnSpPr/>
                    <p:nvPr/>
                  </p:nvCxnSpPr>
                  <p:spPr>
                    <a:xfrm rot="5400000">
                      <a:off x="172782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2" name="直線コネクタ 391"/>
                    <p:cNvCxnSpPr/>
                    <p:nvPr/>
                  </p:nvCxnSpPr>
                  <p:spPr>
                    <a:xfrm rot="5400000">
                      <a:off x="174687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3" name="直線コネクタ 392"/>
                    <p:cNvCxnSpPr/>
                    <p:nvPr/>
                  </p:nvCxnSpPr>
                  <p:spPr>
                    <a:xfrm rot="5400000">
                      <a:off x="178078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4" name="直線コネクタ 393"/>
                    <p:cNvCxnSpPr/>
                    <p:nvPr/>
                  </p:nvCxnSpPr>
                  <p:spPr>
                    <a:xfrm rot="5400000">
                      <a:off x="1764120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5" name="直線コネクタ 394"/>
                    <p:cNvCxnSpPr/>
                    <p:nvPr/>
                  </p:nvCxnSpPr>
                  <p:spPr>
                    <a:xfrm rot="5400000">
                      <a:off x="2098188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直線コネクタ 395"/>
                    <p:cNvCxnSpPr/>
                    <p:nvPr/>
                  </p:nvCxnSpPr>
                  <p:spPr>
                    <a:xfrm rot="5400000">
                      <a:off x="189150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7" name="直線コネクタ 396"/>
                    <p:cNvCxnSpPr/>
                    <p:nvPr/>
                  </p:nvCxnSpPr>
                  <p:spPr>
                    <a:xfrm rot="5400000">
                      <a:off x="19462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8" name="直線コネクタ 397"/>
                    <p:cNvCxnSpPr/>
                    <p:nvPr/>
                  </p:nvCxnSpPr>
                  <p:spPr>
                    <a:xfrm rot="5400000">
                      <a:off x="1980143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9" name="直線コネクタ 398"/>
                    <p:cNvCxnSpPr/>
                    <p:nvPr/>
                  </p:nvCxnSpPr>
                  <p:spPr>
                    <a:xfrm rot="5400000">
                      <a:off x="201585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0" name="直線コネクタ 399"/>
                    <p:cNvCxnSpPr/>
                    <p:nvPr/>
                  </p:nvCxnSpPr>
                  <p:spPr>
                    <a:xfrm rot="5400000">
                      <a:off x="203490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1" name="直線コネクタ 400"/>
                    <p:cNvCxnSpPr/>
                    <p:nvPr/>
                  </p:nvCxnSpPr>
                  <p:spPr>
                    <a:xfrm rot="5400000">
                      <a:off x="2056335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2" name="直線コネクタ 401"/>
                    <p:cNvCxnSpPr/>
                    <p:nvPr/>
                  </p:nvCxnSpPr>
                  <p:spPr>
                    <a:xfrm rot="5400000">
                      <a:off x="209024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3" name="直線コネクタ 402"/>
                    <p:cNvCxnSpPr/>
                    <p:nvPr/>
                  </p:nvCxnSpPr>
                  <p:spPr>
                    <a:xfrm rot="5400000">
                      <a:off x="20759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4" name="直線コネクタ 403"/>
                    <p:cNvCxnSpPr/>
                    <p:nvPr/>
                  </p:nvCxnSpPr>
                  <p:spPr>
                    <a:xfrm rot="5400000">
                      <a:off x="2413234" y="1658632"/>
                      <a:ext cx="3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5" name="直線コネクタ 404"/>
                    <p:cNvCxnSpPr/>
                    <p:nvPr/>
                  </p:nvCxnSpPr>
                  <p:spPr>
                    <a:xfrm rot="5400000">
                      <a:off x="2199407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直線コネクタ 405"/>
                    <p:cNvCxnSpPr/>
                    <p:nvPr/>
                  </p:nvCxnSpPr>
                  <p:spPr>
                    <a:xfrm rot="5400000">
                      <a:off x="225413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直線コネクタ 406"/>
                    <p:cNvCxnSpPr/>
                    <p:nvPr/>
                  </p:nvCxnSpPr>
                  <p:spPr>
                    <a:xfrm rot="5400000">
                      <a:off x="2288046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8" name="直線コネクタ 407"/>
                    <p:cNvCxnSpPr/>
                    <p:nvPr/>
                  </p:nvCxnSpPr>
                  <p:spPr>
                    <a:xfrm rot="5400000">
                      <a:off x="232376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9" name="直線コネクタ 408"/>
                    <p:cNvCxnSpPr/>
                    <p:nvPr/>
                  </p:nvCxnSpPr>
                  <p:spPr>
                    <a:xfrm rot="5400000">
                      <a:off x="2342809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0" name="直線コネクタ 409"/>
                    <p:cNvCxnSpPr/>
                    <p:nvPr/>
                  </p:nvCxnSpPr>
                  <p:spPr>
                    <a:xfrm rot="5400000">
                      <a:off x="2364238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1" name="直線コネクタ 410"/>
                    <p:cNvCxnSpPr/>
                    <p:nvPr/>
                  </p:nvCxnSpPr>
                  <p:spPr>
                    <a:xfrm rot="5400000">
                      <a:off x="2400531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2" name="直線コネクタ 411"/>
                    <p:cNvCxnSpPr/>
                    <p:nvPr/>
                  </p:nvCxnSpPr>
                  <p:spPr>
                    <a:xfrm rot="5400000">
                      <a:off x="2383864" y="1653232"/>
                      <a:ext cx="252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62" name="テキスト ボックス 461"/>
                <p:cNvSpPr txBox="1"/>
                <p:nvPr/>
              </p:nvSpPr>
              <p:spPr>
                <a:xfrm>
                  <a:off x="2342495" y="1972097"/>
                  <a:ext cx="707556" cy="22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P-selectin</a:t>
                  </a:r>
                  <a:endParaRPr lang="ja-JP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63" name="テキスト ボックス 462"/>
            <p:cNvSpPr txBox="1"/>
            <p:nvPr/>
          </p:nvSpPr>
          <p:spPr>
            <a:xfrm>
              <a:off x="279000" y="6107450"/>
              <a:ext cx="630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Fig. S7. Expression of adhesion molecules on aggregated IGEL b4 cells.</a:t>
              </a:r>
            </a:p>
            <a:p>
              <a:endPara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IGEL b4 cells were cultured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with TNP</a:t>
              </a:r>
              <a:r>
                <a:rPr lang="en-US" altLang="ja-JP" sz="1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41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-OVA (1.0 </a:t>
              </a:r>
              <a:r>
                <a:rPr lang="en-US" altLang="ja-JP" sz="1000" dirty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g/ml) (open histograms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or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PBS (filled histograms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for 2 days.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Flow cytometric analysis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 the expression of indicated adhesion molecules was performed. </a:t>
              </a:r>
              <a:endParaRPr lang="en-US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7389440" y="5000334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 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865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方形/長方形 51"/>
          <p:cNvSpPr/>
          <p:nvPr/>
        </p:nvSpPr>
        <p:spPr>
          <a:xfrm>
            <a:off x="279000" y="5288768"/>
            <a:ext cx="6300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 S8. Cell aggregation of IGEL b4 cells was also induced by IgG1-SN. </a:t>
            </a:r>
          </a:p>
          <a:p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ja-JP" altLang="ja-JP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IGEL b4 cells were subjected to the short-term aggregation assay with b4-SN or IgG1-SN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80 % v/v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, each)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addition to TNP-LPS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(10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or PBS. Anti-TNP IgG1-SN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collected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in the same way as b4-SN.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AI values were shown. </a:t>
            </a: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2133168" y="3571278"/>
            <a:ext cx="2808000" cy="1509745"/>
            <a:chOff x="2133168" y="3571278"/>
            <a:chExt cx="2808000" cy="1509745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2133168" y="4491838"/>
              <a:ext cx="548606" cy="253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kumimoji="1" lang="ja-JP" altLang="en-US" sz="8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2660687" y="4827172"/>
              <a:ext cx="850318" cy="253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b4-SN</a:t>
              </a:r>
              <a:endParaRPr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299902" y="4827172"/>
              <a:ext cx="729749" cy="253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IgG1-SN</a:t>
              </a:r>
              <a:endParaRPr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1871812" y="4125465"/>
              <a:ext cx="1290262" cy="278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 (×10</a:t>
              </a:r>
              <a:r>
                <a:rPr lang="en-US" altLang="ja-JP" sz="9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altLang="ja-JP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2690278" y="4658380"/>
              <a:ext cx="535234" cy="220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0.74</a:t>
              </a:r>
              <a:endParaRPr kumimoji="1" lang="ja-JP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267886" y="4658380"/>
              <a:ext cx="535234" cy="220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2.59</a:t>
              </a:r>
              <a:endParaRPr kumimoji="1" lang="ja-JP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318406" y="3571278"/>
              <a:ext cx="484291" cy="253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318406" y="3951384"/>
              <a:ext cx="484291" cy="253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318406" y="4321959"/>
              <a:ext cx="484291" cy="253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318406" y="4704654"/>
              <a:ext cx="484291" cy="253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131424" y="3713607"/>
              <a:ext cx="634588" cy="253851"/>
              <a:chOff x="4757530" y="4782890"/>
              <a:chExt cx="234004" cy="215700"/>
            </a:xfrm>
          </p:grpSpPr>
          <p:sp>
            <p:nvSpPr>
              <p:cNvPr id="38" name="テキスト ボックス 37"/>
              <p:cNvSpPr txBox="1"/>
              <p:nvPr/>
            </p:nvSpPr>
            <p:spPr>
              <a:xfrm>
                <a:off x="4783839" y="4782890"/>
                <a:ext cx="207695" cy="21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 smtClean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PBS</a:t>
                </a:r>
                <a:endParaRPr kumimoji="1" lang="ja-JP" altLang="en-US" sz="9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4757530" y="4839446"/>
                <a:ext cx="46869" cy="108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ja-JP" altLang="en-US" sz="9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4131397" y="3902616"/>
              <a:ext cx="809771" cy="253851"/>
              <a:chOff x="4757530" y="4928862"/>
              <a:chExt cx="298603" cy="215700"/>
            </a:xfrm>
          </p:grpSpPr>
          <p:sp>
            <p:nvSpPr>
              <p:cNvPr id="41" name="テキスト ボックス 40"/>
              <p:cNvSpPr txBox="1"/>
              <p:nvPr/>
            </p:nvSpPr>
            <p:spPr>
              <a:xfrm>
                <a:off x="4783840" y="4928862"/>
                <a:ext cx="272293" cy="21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TNP-LPS</a:t>
                </a:r>
                <a:endParaRPr lang="ja-JP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4757530" y="4985418"/>
                <a:ext cx="46869" cy="1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ja-JP" altLang="en-US" sz="90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" name="テキスト ボックス 44"/>
            <p:cNvSpPr txBox="1"/>
            <p:nvPr/>
          </p:nvSpPr>
          <p:spPr>
            <a:xfrm>
              <a:off x="2963647" y="3599137"/>
              <a:ext cx="238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Helvetica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Helvetica" panose="020B060402020202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3491308" y="3880500"/>
              <a:ext cx="316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Helvetica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Helvetica" panose="020B0604020202020204" pitchFamily="34" charset="0"/>
              </a:endParaRPr>
            </a:p>
          </p:txBody>
        </p:sp>
        <p:cxnSp>
          <p:nvCxnSpPr>
            <p:cNvPr id="49" name="直線コネクタ 48"/>
            <p:cNvCxnSpPr/>
            <p:nvPr/>
          </p:nvCxnSpPr>
          <p:spPr>
            <a:xfrm>
              <a:off x="3533784" y="4105015"/>
              <a:ext cx="2255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>
              <a:off x="2963647" y="3807135"/>
              <a:ext cx="2255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" name="グラフ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6978794"/>
                </p:ext>
              </p:extLst>
            </p:nvPr>
          </p:nvGraphicFramePr>
          <p:xfrm>
            <a:off x="2542692" y="3627258"/>
            <a:ext cx="1573610" cy="12710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2" name="グループ化 31"/>
            <p:cNvGrpSpPr/>
            <p:nvPr/>
          </p:nvGrpSpPr>
          <p:grpSpPr>
            <a:xfrm>
              <a:off x="2747812" y="3687688"/>
              <a:ext cx="28800" cy="1145920"/>
              <a:chOff x="2399231" y="2796461"/>
              <a:chExt cx="28800" cy="1145920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2399231" y="2796461"/>
                <a:ext cx="28800" cy="1145920"/>
                <a:chOff x="3627146" y="3703972"/>
                <a:chExt cx="28800" cy="1145920"/>
              </a:xfrm>
            </p:grpSpPr>
            <p:cxnSp>
              <p:nvCxnSpPr>
                <p:cNvPr id="35" name="直線コネクタ 34"/>
                <p:cNvCxnSpPr/>
                <p:nvPr/>
              </p:nvCxnSpPr>
              <p:spPr>
                <a:xfrm>
                  <a:off x="3627146" y="3703972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/>
                <p:cNvCxnSpPr/>
                <p:nvPr/>
              </p:nvCxnSpPr>
              <p:spPr>
                <a:xfrm>
                  <a:off x="3627146" y="4087797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>
                  <a:off x="3627146" y="4849892"/>
                  <a:ext cx="28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直線コネクタ 33"/>
              <p:cNvCxnSpPr/>
              <p:nvPr/>
            </p:nvCxnSpPr>
            <p:spPr>
              <a:xfrm>
                <a:off x="2399231" y="3560936"/>
                <a:ext cx="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845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方形/長方形 97"/>
          <p:cNvSpPr/>
          <p:nvPr/>
        </p:nvSpPr>
        <p:spPr>
          <a:xfrm>
            <a:off x="836712" y="2864768"/>
            <a:ext cx="51845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S2. Reagents used in this study.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845112"/>
              </p:ext>
            </p:extLst>
          </p:nvPr>
        </p:nvGraphicFramePr>
        <p:xfrm>
          <a:off x="189001" y="3123457"/>
          <a:ext cx="6479999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335"/>
                <a:gridCol w="2686816"/>
                <a:gridCol w="1871848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Reagents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Usage (Final concentration)</a:t>
                      </a:r>
                      <a:endParaRPr kumimoji="1" lang="ja-JP" altLang="en-US" sz="9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  <a:endParaRPr kumimoji="1" lang="ja-JP" altLang="en-US" sz="9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Ovalbumin (OVA)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making TNP-conjugated carrier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Sigma-Aldrich Co. LLC.,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 Louis, MO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LPS (from </a:t>
                      </a:r>
                      <a:r>
                        <a:rPr lang="en-US" altLang="ja-JP" sz="9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Escherichia coli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055:B5)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(10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 </a:t>
                      </a:r>
                    </a:p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ELISPOT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assay (of aggregated cells)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(10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Sigma-Aldrich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 gamma-globulin (RGG)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making TNP-conjugated carrier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Sigma-Aldrich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Bovine serum albumin (BSA)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making TNP-conjugated carrier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Sigma-Aldrich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-conjugated OVA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-OVA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Immunization (100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g/mouse), </a:t>
                      </a:r>
                    </a:p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23.3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-OVA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-OVA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 </a:t>
                      </a:r>
                    </a:p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ELISPOT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assay (of aggregated cells)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-RGG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-BSA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Our laboratory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TNP-LPS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(10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Fig.1C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 ELISPOT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assay (of aggregated cells)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(10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by Dr. S. Ono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Osaka </a:t>
                      </a: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Ohtani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University, Osaka, Japan)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TNP</a:t>
                      </a:r>
                      <a:r>
                        <a:rPr lang="en-US" altLang="ja-JP" sz="9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-Ficoll</a:t>
                      </a: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(1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by Dr. S. Ono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1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/>
          <p:cNvSpPr/>
          <p:nvPr/>
        </p:nvSpPr>
        <p:spPr>
          <a:xfrm>
            <a:off x="1286613" y="568006"/>
            <a:ext cx="428477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Detection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antibodies </a:t>
            </a:r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used in this study.</a:t>
            </a:r>
          </a:p>
        </p:txBody>
      </p:sp>
      <p:graphicFrame>
        <p:nvGraphicFramePr>
          <p:cNvPr id="79" name="表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93342"/>
              </p:ext>
            </p:extLst>
          </p:nvPr>
        </p:nvGraphicFramePr>
        <p:xfrm>
          <a:off x="174968" y="886235"/>
          <a:ext cx="6510677" cy="8726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775"/>
                <a:gridCol w="144016"/>
                <a:gridCol w="504056"/>
                <a:gridCol w="360040"/>
                <a:gridCol w="374890"/>
                <a:gridCol w="792088"/>
                <a:gridCol w="1700199"/>
                <a:gridCol w="1411613"/>
              </a:tblGrid>
              <a:tr h="1915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molecules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Isotype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Label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Usage (Final concentration)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6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23G3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IgG1/k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Immunohistochemistry (5.0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 ELISA (for coating) (2.0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 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San Diego, CA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6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Armenian Hamster IgG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1" lang="en-US" altLang="ja-JP" sz="85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label or 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RII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B3B4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6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RII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RIII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2.4G2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IgG2b/k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label 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Administration (200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g/mouse),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(5.0 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g/ml), Flow cytometric analysis (for blocking)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Tonbo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Biosciences, San Diego, CA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RII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RIII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Phycoerythrin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(PE)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5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Beckman Coulter Inc., Brea, CA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6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Poly-clonal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Alkaline </a:t>
                      </a: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phospatase</a:t>
                      </a: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(AP)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ELISPOT,</a:t>
                      </a:r>
                      <a:r>
                        <a:rPr lang="en-US" altLang="ja-JP" sz="85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ELISA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Southern Biotech, Birmingham, AL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08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IgG1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Poly-clonal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ELISPOT</a:t>
                      </a:r>
                      <a:endParaRPr lang="en-US" altLang="ja-JP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Southern Biotech,</a:t>
                      </a:r>
                    </a:p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from Dr. K. Ishihara (Kawasaki Medical School, Okayama, Japan)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569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4-integrin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PS/2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IgG2b/k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from </a:t>
                      </a: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K. Miyake (The University of Tokyo, Tokyo, Japan)</a:t>
                      </a:r>
                      <a:endParaRPr lang="ja-JP" alt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274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5-integrin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HMa5-1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Armenian </a:t>
                      </a: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Hamster IgG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from </a:t>
                      </a: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K. Miyake</a:t>
                      </a:r>
                      <a:endParaRPr lang="ja-JP" alt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1419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1-integrin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KMI6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from </a:t>
                      </a: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 K. Miyake</a:t>
                      </a:r>
                      <a:endParaRPr lang="ja-JP" alt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623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2-integrin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Cat# </a:t>
                      </a:r>
                      <a:r>
                        <a:rPr lang="en-US" altLang="ja-JP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01662D</a:t>
                      </a:r>
                      <a:endParaRPr lang="ja-JP" altLang="ja-JP" sz="850" kern="1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Becton, Dickinson and Company, Franklin Lakes, NJ</a:t>
                      </a:r>
                      <a:endParaRPr lang="ja-JP" altLang="ja-JP" sz="850" kern="1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274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Vascular cell adhesion molecule-1 (VCAM-1)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M/K-1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IgG1/k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gifted from </a:t>
                      </a:r>
                      <a:r>
                        <a:rPr lang="en-US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</a:t>
                      </a:r>
                      <a:r>
                        <a:rPr lang="en-US" sz="85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K. Miyake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2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Intercellular adhesion molecule-1 (ICAM-1)</a:t>
                      </a:r>
                      <a:endParaRPr lang="ja-JP" altLang="ja-JP" sz="850" kern="1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YN1/1.7.4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IgG2b/k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9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4274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P-selectin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RB40.34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IgG1/k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Becton, Dickinson and Company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915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E-selectin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10E9.6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9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85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lang="ja-JP" sz="85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Becton, Dickinson and Company</a:t>
                      </a:r>
                      <a:endParaRPr lang="ja-JP" altLang="ja-JP" sz="850" kern="1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453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ja-JP" alt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171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Isotype-control</a:t>
                      </a:r>
                      <a:r>
                        <a:rPr lang="en-US" altLang="ja-JP" sz="85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matched </a:t>
                      </a:r>
                      <a:r>
                        <a:rPr lang="en-US" altLang="ja-JP" sz="850" b="1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mAb</a:t>
                      </a:r>
                      <a:endParaRPr lang="ja-JP" altLang="en-US" sz="850" dirty="0">
                        <a:solidFill>
                          <a:schemeClr val="tx1"/>
                        </a:solidFill>
                      </a:endParaRPr>
                    </a:p>
                  </a:txBody>
                  <a:tcPr marL="57755" marR="5775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ja-JP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755" marR="5775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ja-JP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Isotype</a:t>
                      </a:r>
                      <a:endParaRPr kumimoji="1" lang="ja-JP" altLang="en-US" sz="8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</a:t>
                      </a:r>
                      <a:endParaRPr kumimoji="1" lang="ja-JP" altLang="en-US" sz="8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Label</a:t>
                      </a:r>
                      <a:endParaRPr lang="ja-JP" altLang="en-US" sz="85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Usage</a:t>
                      </a:r>
                      <a:endParaRPr kumimoji="1" lang="ja-JP" altLang="en-US" sz="85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  <a:endParaRPr kumimoji="1" lang="ja-JP" altLang="en-US" sz="85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Rat IgG1/k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eBRG1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eBR2a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, 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IgG2a/k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11-26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5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Beckman Coulter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IgG2b/k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eB149/10HS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label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15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Armenian hamster IgG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eBio299Arm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1" lang="en-US" altLang="ja-JP" sz="85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label or </a:t>
                      </a:r>
                      <a:r>
                        <a:rPr kumimoji="1"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Biotin</a:t>
                      </a:r>
                      <a:endParaRPr kumimoji="1" lang="ja-JP" altLang="en-US" sz="8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Aggregation assay , Flow cytometric analysis</a:t>
                      </a:r>
                      <a:endParaRPr kumimoji="1"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85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ja-JP" altLang="en-US" sz="85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2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1830749" y="3728864"/>
            <a:ext cx="3196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S4. </a:t>
            </a:r>
          </a:p>
          <a:p>
            <a:pPr algn="ctr"/>
            <a:r>
              <a:rPr lang="en-US" altLang="ja-JP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 in SN within short-term culture.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890746" y="5116530"/>
            <a:ext cx="3076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After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culturing IGEL 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b4 cells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(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4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10</a:t>
            </a:r>
            <a:r>
              <a:rPr lang="en-US" altLang="ja-JP" sz="900" baseline="300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4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/well)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in 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96-well plates for 2, 4 and 6 hours,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the </a:t>
            </a:r>
            <a:r>
              <a:rPr lang="en-US" altLang="ja-JP" sz="900" dirty="0" err="1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IgE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 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levels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in culture supernatant (SN) were measured by </a:t>
            </a:r>
            <a:r>
              <a:rPr lang="en-US" altLang="ja-JP" sz="9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ELISA. Data represent the mean ±S.D. of triplicate </a:t>
            </a:r>
            <a:r>
              <a:rPr lang="en-US" altLang="ja-JP" sz="9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cultures.</a:t>
            </a:r>
            <a:endParaRPr lang="ja-JP" altLang="ja-JP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211392"/>
              </p:ext>
            </p:extLst>
          </p:nvPr>
        </p:nvGraphicFramePr>
        <p:xfrm>
          <a:off x="1887679" y="4162765"/>
          <a:ext cx="308264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503"/>
                <a:gridCol w="1211451"/>
                <a:gridCol w="1130688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Hours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</a:t>
                      </a: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#1 (ng/ml)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#2 (ng/ml)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2H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6.59±3.18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15.14±9.95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4H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23.99±8.74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30.71±19.09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6H</a:t>
                      </a:r>
                      <a:endParaRPr kumimoji="1" lang="ja-JP" altLang="en-US" sz="900" baseline="300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45.26±9.14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54.28±24.79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6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正方形/長方形 99"/>
          <p:cNvSpPr/>
          <p:nvPr/>
        </p:nvSpPr>
        <p:spPr>
          <a:xfrm>
            <a:off x="261000" y="5453281"/>
            <a:ext cx="633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※1: BALB/</a:t>
            </a:r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mice were immunized with TNP</a:t>
            </a:r>
            <a:r>
              <a:rPr lang="en-US" altLang="ja-JP" sz="9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-OVA in alum twice, and spleens were collected on the 7th day after immunization.</a:t>
            </a:r>
          </a:p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※2: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Mast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cells were generated as described [S1].</a:t>
            </a:r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845865" y="2759811"/>
            <a:ext cx="51662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S5. Primer pairs for detecting mRNA expression by RT-PCR.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67781" y="6105128"/>
            <a:ext cx="5522439" cy="648657"/>
            <a:chOff x="620347" y="7168232"/>
            <a:chExt cx="5522439" cy="648657"/>
          </a:xfrm>
        </p:grpSpPr>
        <p:sp>
          <p:nvSpPr>
            <p:cNvPr id="27" name="正方形/長方形 26"/>
            <p:cNvSpPr/>
            <p:nvPr/>
          </p:nvSpPr>
          <p:spPr>
            <a:xfrm>
              <a:off x="620347" y="7168232"/>
              <a:ext cx="5522439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Reference</a:t>
              </a:r>
              <a:endParaRPr lang="ja-JP" altLang="ja-JP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20347" y="7416779"/>
              <a:ext cx="5522439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[S1] Murata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A,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Okuyama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K,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Sakano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S,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Kajiki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M, Hirata T,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Yagita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H, et al. A Notch ligand, Delta-like 1 functions as an adhesion molecule for mast cells. J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Immunol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. 2010;185: 3905-3912.</a:t>
              </a:r>
            </a:p>
          </p:txBody>
        </p:sp>
      </p:grp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68458"/>
              </p:ext>
            </p:extLst>
          </p:nvPr>
        </p:nvGraphicFramePr>
        <p:xfrm>
          <a:off x="189001" y="3038262"/>
          <a:ext cx="647999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235"/>
                <a:gridCol w="1930724"/>
                <a:gridCol w="2016224"/>
                <a:gridCol w="1583816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Receptor</a:t>
                      </a:r>
                      <a:endParaRPr kumimoji="1" lang="ja-JP" altLang="en-US" sz="9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control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Ighe</a:t>
                      </a:r>
                      <a:r>
                        <a:rPr kumimoji="1"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(secreted </a:t>
                      </a:r>
                      <a:r>
                        <a:rPr kumimoji="1" lang="en-US" altLang="ja-JP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AGCACCACCATAACGCCACA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CATCCACCTTCCCCACCACAGC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Splenocytes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immunized mice</a:t>
                      </a:r>
                      <a:r>
                        <a:rPr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※1</a:t>
                      </a:r>
                      <a:endParaRPr lang="ja-JP" altLang="en-US" sz="900" baseline="300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Ighe</a:t>
                      </a:r>
                      <a:r>
                        <a:rPr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membrane-bound</a:t>
                      </a:r>
                      <a:r>
                        <a:rPr lang="en-US" altLang="ja-JP" sz="9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GGCAAACTGATCTCAAACAGC</a:t>
                      </a:r>
                      <a:endParaRPr kumimoji="1" lang="ja-JP" alt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TGTTGGCATAGTCTTGGAAGG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Splenocytes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immunized mice</a:t>
                      </a:r>
                      <a:r>
                        <a:rPr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※1</a:t>
                      </a:r>
                      <a:endParaRPr lang="ja-JP" altLang="en-US" sz="900" baseline="300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Fcer1a</a:t>
                      </a:r>
                      <a:endParaRPr kumimoji="1" lang="ja-JP" altLang="en-US" sz="900" b="0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GAGTGCCACCGTTCAAGACA</a:t>
                      </a:r>
                      <a:endParaRPr kumimoji="1" lang="ja-JP" altLang="en-US" sz="900" b="0" baseline="30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TGGAGACGGGGCTCTCATAA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Mast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※2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Fcer2a</a:t>
                      </a:r>
                      <a:endParaRPr kumimoji="1" lang="ja-JP" altLang="en-US" sz="900" b="0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AACAGCTGGGAGACACTGCAA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AGCCCTTGCCAAAATAGTAGCAC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Splenocytes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from BALB/c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Fcgr2b</a:t>
                      </a:r>
                      <a:endParaRPr kumimoji="1" lang="ja-JP" altLang="en-US" sz="900" b="0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AAGTCTAGGAAGGACACTGC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TGCTTTTCCCAATGCCAAGG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Mast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※2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Fcgr3</a:t>
                      </a:r>
                      <a:endParaRPr lang="ja-JP" altLang="en-US" sz="900" b="0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CAAGCCTGTCACCATCACTG</a:t>
                      </a:r>
                      <a:endParaRPr kumimoji="1"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TTGCCATACGATGGATGGGG</a:t>
                      </a:r>
                      <a:endParaRPr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Mast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en-US" altLang="ja-JP" sz="900" baseline="30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※2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Fcgr4</a:t>
                      </a:r>
                      <a:endParaRPr lang="ja-JP" altLang="en-US" sz="900" b="0" i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ATCTTCAGCATCCTTTCGTATA</a:t>
                      </a:r>
                      <a:endParaRPr kumimoji="1" lang="ja-JP" altLang="en-US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TGCTGTATCACTGTTGGTCC</a:t>
                      </a:r>
                      <a:endParaRPr lang="ja-JP" altLang="en-US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Peritoneal</a:t>
                      </a:r>
                      <a:r>
                        <a:rPr lang="en-US" altLang="ja-JP" sz="9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C57BL/6</a:t>
                      </a:r>
                      <a:endParaRPr kumimoji="1" lang="ja-JP" altLang="en-US" sz="9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25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7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テキスト ボックス 137"/>
          <p:cNvSpPr txBox="1"/>
          <p:nvPr/>
        </p:nvSpPr>
        <p:spPr>
          <a:xfrm>
            <a:off x="103188" y="10212831"/>
            <a:ext cx="2952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1000" dirty="0"/>
          </a:p>
          <a:p>
            <a:endParaRPr lang="en-US" altLang="ja-JP" sz="1000" dirty="0"/>
          </a:p>
          <a:p>
            <a:endParaRPr kumimoji="1" lang="ja-JP" altLang="en-US" sz="10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94556" y="4615272"/>
            <a:ext cx="814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TNP-OVA </a:t>
            </a:r>
          </a:p>
          <a:p>
            <a:pPr algn="ctr"/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alum</a:t>
            </a: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390388" y="3687866"/>
            <a:ext cx="622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340276" y="2988674"/>
            <a:ext cx="216000" cy="288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ja-JP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r="23499"/>
          <a:stretch/>
        </p:blipFill>
        <p:spPr bwMode="auto">
          <a:xfrm>
            <a:off x="1045203" y="4337709"/>
            <a:ext cx="955233" cy="9552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7" name="直線コネクタ 106"/>
          <p:cNvCxnSpPr/>
          <p:nvPr/>
        </p:nvCxnSpPr>
        <p:spPr>
          <a:xfrm>
            <a:off x="1791809" y="5189514"/>
            <a:ext cx="1799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/>
          <p:cNvSpPr>
            <a:spLocks noChangeAspect="1"/>
          </p:cNvSpPr>
          <p:nvPr/>
        </p:nvSpPr>
        <p:spPr>
          <a:xfrm>
            <a:off x="1043914" y="4345773"/>
            <a:ext cx="484538" cy="4845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513105" y="5132436"/>
            <a:ext cx="606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kumimoji="1" lang="en-US" altLang="ja-JP" sz="800" b="1" dirty="0" smtClean="0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kumimoji="1" lang="ja-JP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2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1" t="302" r="20388" b="-302"/>
          <a:stretch/>
        </p:blipFill>
        <p:spPr bwMode="auto">
          <a:xfrm>
            <a:off x="2037393" y="4337710"/>
            <a:ext cx="955233" cy="9552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1" name="直線コネクタ 120"/>
          <p:cNvCxnSpPr/>
          <p:nvPr/>
        </p:nvCxnSpPr>
        <p:spPr>
          <a:xfrm>
            <a:off x="2795303" y="5189514"/>
            <a:ext cx="1799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テキスト ボックス 121"/>
          <p:cNvSpPr txBox="1"/>
          <p:nvPr/>
        </p:nvSpPr>
        <p:spPr>
          <a:xfrm>
            <a:off x="2514005" y="5132436"/>
            <a:ext cx="606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00" b="1" dirty="0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2574276" y="4655972"/>
            <a:ext cx="166127" cy="1661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5" t="34644" r="20065" b="23168"/>
          <a:stretch/>
        </p:blipFill>
        <p:spPr bwMode="auto">
          <a:xfrm>
            <a:off x="3028479" y="4337709"/>
            <a:ext cx="955232" cy="9552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6" name="直線コネクタ 115"/>
          <p:cNvCxnSpPr/>
          <p:nvPr/>
        </p:nvCxnSpPr>
        <p:spPr>
          <a:xfrm>
            <a:off x="3749713" y="5189514"/>
            <a:ext cx="2145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3504188" y="5132436"/>
            <a:ext cx="606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ja-JP" sz="800" b="1" dirty="0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kumimoji="1" lang="en-US" altLang="ja-JP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1528452" y="4830313"/>
            <a:ext cx="480881" cy="4626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>
            <a:off x="2737959" y="4819386"/>
            <a:ext cx="254667" cy="47355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 flipV="1">
            <a:off x="1522819" y="4337709"/>
            <a:ext cx="477617" cy="1499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/>
          <p:cNvCxnSpPr/>
          <p:nvPr/>
        </p:nvCxnSpPr>
        <p:spPr>
          <a:xfrm flipV="1">
            <a:off x="2740403" y="4337709"/>
            <a:ext cx="252223" cy="31727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" r="20553"/>
          <a:stretch/>
        </p:blipFill>
        <p:spPr bwMode="auto">
          <a:xfrm>
            <a:off x="1045203" y="3333358"/>
            <a:ext cx="955233" cy="9552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9" name="正方形/長方形 108"/>
          <p:cNvSpPr>
            <a:spLocks noChangeAspect="1"/>
          </p:cNvSpPr>
          <p:nvPr/>
        </p:nvSpPr>
        <p:spPr>
          <a:xfrm>
            <a:off x="1188322" y="3451745"/>
            <a:ext cx="484538" cy="4845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2037393" y="3333359"/>
            <a:ext cx="955233" cy="9552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4" name="正方形/長方形 123"/>
          <p:cNvSpPr/>
          <p:nvPr/>
        </p:nvSpPr>
        <p:spPr>
          <a:xfrm>
            <a:off x="2458786" y="3758585"/>
            <a:ext cx="166127" cy="1661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8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1" t="23206" r="34729" b="34606"/>
          <a:stretch/>
        </p:blipFill>
        <p:spPr bwMode="auto">
          <a:xfrm>
            <a:off x="3027181" y="3332060"/>
            <a:ext cx="957828" cy="957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6" name="直線コネクタ 125"/>
          <p:cNvCxnSpPr/>
          <p:nvPr/>
        </p:nvCxnSpPr>
        <p:spPr>
          <a:xfrm>
            <a:off x="1672860" y="3936285"/>
            <a:ext cx="330123" cy="36003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>
            <a:off x="2618013" y="3924713"/>
            <a:ext cx="374613" cy="36517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 flipV="1">
            <a:off x="2622533" y="3324385"/>
            <a:ext cx="370093" cy="44355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V="1">
            <a:off x="1680147" y="3332004"/>
            <a:ext cx="329186" cy="11412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279000" y="5635912"/>
            <a:ext cx="630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  <a:r>
              <a:rPr lang="en-US" altLang="ja-JP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-PCs formed cell aggregates in the spleens of immunized mice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BALB/c mice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immunized intraperitoneally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twice with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TNP</a:t>
            </a:r>
            <a:r>
              <a:rPr lang="en-US" altLang="ja-JP" sz="1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-OVA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(100 </a:t>
            </a:r>
            <a:r>
              <a:rPr lang="en-US" altLang="ja-JP" sz="10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g) in aluminum hydroxide gel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2.0 mg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or PBS (control) as described in Materials and methods section. Seven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days after the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last immunization,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transaxial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spleen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tissue sections were stained with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 anti-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(brown). (A) Representative photomicrographs of spleen sections of control (PBS) and immunized (TNP-OVA in alum) mice. (B) The number of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-PC aggregation and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-PC number in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transaxial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spleen sections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0.47±0.03 cm</a:t>
            </a:r>
            <a:r>
              <a:rPr lang="en-US" altLang="ja-JP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of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three immunized mice were counted.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-PCs were defined as the strongly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cells. An aggregation of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-PCs was defined as a cluster consisting of more than three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-PCs.</a:t>
            </a:r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73708"/>
              </p:ext>
            </p:extLst>
          </p:nvPr>
        </p:nvGraphicFramePr>
        <p:xfrm>
          <a:off x="4110445" y="3333012"/>
          <a:ext cx="2468555" cy="1868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2439"/>
                <a:gridCol w="1146116"/>
              </a:tblGrid>
              <a:tr h="13513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 of immunized mice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u="none" strike="noStrike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6166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 number</a:t>
                      </a: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aggregation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3.12±0.09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131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aggregate number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7.67±4.71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131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1486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 number 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aggregation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71.33</a:t>
                      </a:r>
                      <a:r>
                        <a:rPr lang="en-US" altLang="ja-JP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±21.01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1486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 number involved in 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aggregation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24.33</a:t>
                      </a:r>
                      <a:r>
                        <a:rPr lang="en-US" altLang="ja-JP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±15.08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131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9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95.67±6.02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697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1486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r>
                        <a:rPr lang="en-US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aggregated cells </a:t>
                      </a:r>
                      <a:endParaRPr lang="en-US" sz="900" u="none" strike="noStrike" baseline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</a:t>
                      </a: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en-US" sz="900" u="none" strike="noStrike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IgE</a:t>
                      </a:r>
                      <a:r>
                        <a:rPr lang="en-US" sz="9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-PCs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26.47±16.68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正方形/長方形 35"/>
          <p:cNvSpPr/>
          <p:nvPr/>
        </p:nvSpPr>
        <p:spPr>
          <a:xfrm>
            <a:off x="4141460" y="2994175"/>
            <a:ext cx="21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5721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正方形/長方形 147"/>
          <p:cNvSpPr/>
          <p:nvPr/>
        </p:nvSpPr>
        <p:spPr>
          <a:xfrm>
            <a:off x="224152" y="6425392"/>
            <a:ext cx="6336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S2. </a:t>
            </a:r>
            <a:r>
              <a:rPr lang="en-US" altLang="ja-JP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calculation of AI values, and cell numbers and viability after the aggregation assay.</a:t>
            </a:r>
          </a:p>
          <a:p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Three anti-TNP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-producing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hybridoma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 lines were cultured with TNP-LPS (10 </a:t>
            </a:r>
            <a:r>
              <a:rPr lang="en-US" altLang="ja-JP" sz="1000" dirty="0">
                <a:latin typeface="Symbol" panose="05050102010706020507" pitchFamily="18" charset="2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g/ml), LPS (10 </a:t>
            </a:r>
            <a:r>
              <a:rPr lang="en-US" altLang="ja-JP" sz="1000" dirty="0">
                <a:latin typeface="Symbol" panose="05050102010706020507" pitchFamily="18" charset="2"/>
              </a:rPr>
              <a:t>m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g/ml)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PBS for 2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days.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(A) Representative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photomicrographs of IGEL a2 and H1 DNP-</a:t>
            </a:r>
            <a:r>
              <a:rPr lang="en-US" altLang="ja-JP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-26 cultured with indicated reagents are shown. (B) A representative photomicrograph of IGEL b4 cells cultured with TNP-LPS. Based on the photomicrographs, we counted (C) the number of clusters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(D) the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number of cells in a cluster in a unit area.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‘‘aggregation index (AI)’’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values were computed by multiplying these values. (E)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The cell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numbers and (F) the cell viabilities of each </a:t>
            </a:r>
            <a:r>
              <a:rPr lang="en-US" altLang="ja-JP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hybridoma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after the aggregation assay with indicated reagents were shown.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dotted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indicated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initial cell number (0.5×10</a:t>
            </a:r>
            <a:r>
              <a:rPr lang="en-US" altLang="ja-JP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day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0. </a:t>
            </a:r>
            <a:endParaRPr lang="ja-JP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0234" y="1849393"/>
            <a:ext cx="6403614" cy="4215959"/>
            <a:chOff x="230234" y="1849393"/>
            <a:chExt cx="6403614" cy="4215959"/>
          </a:xfrm>
        </p:grpSpPr>
        <p:sp>
          <p:nvSpPr>
            <p:cNvPr id="276" name="正方形/長方形 275"/>
            <p:cNvSpPr/>
            <p:nvPr/>
          </p:nvSpPr>
          <p:spPr>
            <a:xfrm flipH="1">
              <a:off x="276754" y="1849393"/>
              <a:ext cx="2457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テキスト ボックス 302"/>
            <p:cNvSpPr txBox="1"/>
            <p:nvPr/>
          </p:nvSpPr>
          <p:spPr>
            <a:xfrm flipH="1">
              <a:off x="325113" y="4342059"/>
              <a:ext cx="469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TNP-</a:t>
              </a:r>
            </a:p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1" name="Picture 4" descr="F:\結果\aggregation assay with TNP-LPS (#0631まで)\#0587 15'0907 a2,h1,b4 for 2days\新しいフォルダー\a2 cell TNP-LPS 1-3.jpg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" t="32497" r="65196" b="25315"/>
            <a:stretch/>
          </p:blipFill>
          <p:spPr bwMode="auto">
            <a:xfrm>
              <a:off x="772911" y="4006995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0" name="Picture 7" descr="F:\結果\aggregation assay with TNP-LPS (#0631まで)\#0587 15'0907 a2,h1,b4 for 2days\新しいフォルダー\H1 cell TNP-LPS 3-3.jpg"/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89" t="20201" r="22271" b="37611"/>
            <a:stretch/>
          </p:blipFill>
          <p:spPr bwMode="auto">
            <a:xfrm>
              <a:off x="1684353" y="4006995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4" name="テキスト ボックス 303"/>
            <p:cNvSpPr txBox="1"/>
            <p:nvPr/>
          </p:nvSpPr>
          <p:spPr>
            <a:xfrm flipH="1">
              <a:off x="312977" y="2529514"/>
              <a:ext cx="49348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7" name="Picture 2" descr="F:\結果\aggregation assay with TNP-LPS (#0631まで)\#0587 15'0907 a2,h1,b4 for 2days\新しいフォルダー\a2 cell PBS 1-2.jpg"/>
            <p:cNvPicPr>
              <a:picLocks noChangeAspect="1" noChangeArrowheads="1"/>
            </p:cNvPicPr>
            <p:nvPr/>
          </p:nvPicPr>
          <p:blipFill rotWithShape="1">
            <a:blip r:embed="rId6">
              <a:grayscl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38" t="19174" r="55322" b="38638"/>
            <a:stretch/>
          </p:blipFill>
          <p:spPr bwMode="auto">
            <a:xfrm>
              <a:off x="772911" y="2194450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5" name="Picture 5" descr="F:\結果\aggregation assay with TNP-LPS (#0631まで)\#0587 15'0907 a2,h1,b4 for 2days\新しいフォルダー\H1 cell PBS 2-3.jpg"/>
            <p:cNvPicPr>
              <a:picLocks noChangeAspect="1" noChangeArrowheads="1"/>
            </p:cNvPicPr>
            <p:nvPr/>
          </p:nvPicPr>
          <p:blipFill rotWithShape="1">
            <a:blip r:embed="rId8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7" t="32834" r="26323" b="24978"/>
            <a:stretch/>
          </p:blipFill>
          <p:spPr bwMode="auto">
            <a:xfrm>
              <a:off x="1684353" y="2194450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8" name="直線コネクタ 127"/>
            <p:cNvCxnSpPr/>
            <p:nvPr/>
          </p:nvCxnSpPr>
          <p:spPr>
            <a:xfrm flipH="1">
              <a:off x="2350139" y="4697200"/>
              <a:ext cx="1701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正方形/長方形 146"/>
            <p:cNvSpPr/>
            <p:nvPr/>
          </p:nvSpPr>
          <p:spPr>
            <a:xfrm rot="16200000" flipH="1">
              <a:off x="318299" y="2642238"/>
              <a:ext cx="2723363" cy="18186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7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テキスト ボックス 304"/>
            <p:cNvSpPr txBox="1"/>
            <p:nvPr/>
          </p:nvSpPr>
          <p:spPr>
            <a:xfrm flipH="1">
              <a:off x="230234" y="3438649"/>
              <a:ext cx="65896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9" name="Picture 3" descr="F:\結果\aggregation assay with TNP-LPS (#0631まで)\#0587 15'0907 a2,h1,b4 for 2days\新しいフォルダー\a2 cell LPS 1-3.jpg"/>
            <p:cNvPicPr>
              <a:picLocks noChangeAspect="1" noChangeArrowheads="1"/>
            </p:cNvPicPr>
            <p:nvPr/>
          </p:nvPicPr>
          <p:blipFill rotWithShape="1">
            <a:blip r:embed="rId9">
              <a:grayscl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18" t="1433" r="45242" b="56379"/>
            <a:stretch/>
          </p:blipFill>
          <p:spPr bwMode="auto">
            <a:xfrm>
              <a:off x="772911" y="3103583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9" name="Picture 6" descr="F:\結果\aggregation assay with TNP-LPS (#0631まで)\#0587 15'0907 a2,h1,b4 for 2days\新しいフォルダー\H1 cell LPS 2-3.jpg"/>
            <p:cNvPicPr>
              <a:picLocks noChangeAspect="1" noChangeArrowheads="1"/>
            </p:cNvPicPr>
            <p:nvPr/>
          </p:nvPicPr>
          <p:blipFill rotWithShape="1">
            <a:blip r:embed="rId11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33" t="5129" r="42927" b="52683"/>
            <a:stretch/>
          </p:blipFill>
          <p:spPr bwMode="auto">
            <a:xfrm>
              <a:off x="1684353" y="3103583"/>
              <a:ext cx="900963" cy="900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3" name="テキスト ボックス 182"/>
            <p:cNvSpPr txBox="1"/>
            <p:nvPr/>
          </p:nvSpPr>
          <p:spPr>
            <a:xfrm>
              <a:off x="1601349" y="1982942"/>
              <a:ext cx="10622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H1 </a:t>
              </a:r>
              <a:r>
                <a:rPr lang="en-US" altLang="ja-JP" sz="9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DNP-</a:t>
              </a:r>
              <a:r>
                <a:rPr lang="en-US" altLang="ja-JP" sz="900" dirty="0" smtClean="0">
                  <a:latin typeface="Symbol" panose="05050102010706020507" pitchFamily="18" charset="2"/>
                  <a:ea typeface="Arial Unicode MS" pitchFamily="50" charset="-128"/>
                  <a:cs typeface="Arial" panose="020B0604020202020204" pitchFamily="34" charset="0"/>
                </a:rPr>
                <a:t>e</a:t>
              </a:r>
              <a:r>
                <a:rPr lang="en-US" altLang="ja-JP" sz="9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-26</a:t>
              </a:r>
              <a:endParaRPr lang="en-US" altLang="ja-JP" sz="9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860638" y="1982939"/>
              <a:ext cx="7255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IGEL a2</a:t>
              </a:r>
            </a:p>
          </p:txBody>
        </p:sp>
        <p:cxnSp>
          <p:nvCxnSpPr>
            <p:cNvPr id="149" name="直線コネクタ 148"/>
            <p:cNvCxnSpPr/>
            <p:nvPr/>
          </p:nvCxnSpPr>
          <p:spPr>
            <a:xfrm rot="10800000" flipH="1">
              <a:off x="763295" y="3097037"/>
              <a:ext cx="183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/>
            <p:cNvCxnSpPr/>
            <p:nvPr/>
          </p:nvCxnSpPr>
          <p:spPr>
            <a:xfrm rot="10800000" flipH="1">
              <a:off x="763295" y="4001309"/>
              <a:ext cx="183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/>
            <p:cNvCxnSpPr/>
            <p:nvPr/>
          </p:nvCxnSpPr>
          <p:spPr>
            <a:xfrm rot="5400000" flipH="1">
              <a:off x="318048" y="3554225"/>
              <a:ext cx="271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/>
            <p:cNvCxnSpPr/>
            <p:nvPr/>
          </p:nvCxnSpPr>
          <p:spPr>
            <a:xfrm rot="5400000" flipH="1">
              <a:off x="-588325" y="3554225"/>
              <a:ext cx="271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正方形/長方形 162"/>
            <p:cNvSpPr/>
            <p:nvPr/>
          </p:nvSpPr>
          <p:spPr>
            <a:xfrm>
              <a:off x="2749392" y="3293628"/>
              <a:ext cx="22013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53" name="テキスト ボックス 152"/>
            <p:cNvSpPr txBox="1"/>
            <p:nvPr/>
          </p:nvSpPr>
          <p:spPr>
            <a:xfrm rot="16200000">
              <a:off x="2368027" y="4010320"/>
              <a:ext cx="11059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Cell number (×10</a:t>
              </a:r>
              <a:r>
                <a:rPr lang="en-US" altLang="ja-JP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kumimoji="1" lang="ja-JP" altLang="en-US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テキスト ボックス 153"/>
            <p:cNvSpPr txBox="1"/>
            <p:nvPr/>
          </p:nvSpPr>
          <p:spPr>
            <a:xfrm rot="16200000">
              <a:off x="3976560" y="4010320"/>
              <a:ext cx="10201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Viability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4425027" y="3506409"/>
              <a:ext cx="1496749" cy="1424483"/>
              <a:chOff x="5196105" y="3956263"/>
              <a:chExt cx="1496749" cy="1424483"/>
            </a:xfrm>
          </p:grpSpPr>
          <p:grpSp>
            <p:nvGrpSpPr>
              <p:cNvPr id="262" name="グループ化 261"/>
              <p:cNvGrpSpPr/>
              <p:nvPr/>
            </p:nvGrpSpPr>
            <p:grpSpPr>
              <a:xfrm>
                <a:off x="5196105" y="3956263"/>
                <a:ext cx="394955" cy="1207133"/>
                <a:chOff x="5098517" y="4409574"/>
                <a:chExt cx="389568" cy="1190668"/>
              </a:xfrm>
            </p:grpSpPr>
            <p:sp>
              <p:nvSpPr>
                <p:cNvPr id="263" name="テキスト ボックス 262"/>
                <p:cNvSpPr txBox="1"/>
                <p:nvPr/>
              </p:nvSpPr>
              <p:spPr>
                <a:xfrm>
                  <a:off x="5098517" y="4409574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6" name="テキスト ボックス 265"/>
                <p:cNvSpPr txBox="1"/>
                <p:nvPr/>
              </p:nvSpPr>
              <p:spPr>
                <a:xfrm>
                  <a:off x="5098517" y="4899281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0.5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8" name="テキスト ボックス 267"/>
                <p:cNvSpPr txBox="1"/>
                <p:nvPr/>
              </p:nvSpPr>
              <p:spPr>
                <a:xfrm>
                  <a:off x="5098517" y="5382742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4" name="テキスト ボックス 123"/>
              <p:cNvSpPr txBox="1"/>
              <p:nvPr/>
            </p:nvSpPr>
            <p:spPr>
              <a:xfrm flipH="1">
                <a:off x="6054229" y="5039592"/>
                <a:ext cx="638625" cy="3395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H1 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DNP-</a:t>
                </a:r>
              </a:p>
              <a:p>
                <a:pPr algn="ctr"/>
                <a:r>
                  <a:rPr lang="en-US" altLang="ja-JP" sz="800" dirty="0" smtClean="0">
                    <a:latin typeface="Symbol" panose="05050102010706020507" pitchFamily="18" charset="2"/>
                    <a:ea typeface="Arial Unicode MS" pitchFamily="50" charset="-128"/>
                    <a:cs typeface="Arial" panose="020B0604020202020204" pitchFamily="34" charset="0"/>
                  </a:rPr>
                  <a:t>e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-26</a:t>
                </a:r>
                <a:endParaRPr lang="en-US" altLang="ja-JP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 flipH="1">
                <a:off x="5752435" y="5039592"/>
                <a:ext cx="527789" cy="341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a2</a:t>
                </a:r>
              </a:p>
            </p:txBody>
          </p:sp>
          <p:sp>
            <p:nvSpPr>
              <p:cNvPr id="129" name="テキスト ボックス 128"/>
              <p:cNvSpPr txBox="1"/>
              <p:nvPr/>
            </p:nvSpPr>
            <p:spPr>
              <a:xfrm flipH="1">
                <a:off x="5482282" y="5039592"/>
                <a:ext cx="436189" cy="341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b4</a:t>
                </a:r>
              </a:p>
            </p:txBody>
          </p:sp>
          <p:graphicFrame>
            <p:nvGraphicFramePr>
              <p:cNvPr id="139" name="グラフ 1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45068323"/>
                  </p:ext>
                </p:extLst>
              </p:nvPr>
            </p:nvGraphicFramePr>
            <p:xfrm>
              <a:off x="5291330" y="4013358"/>
              <a:ext cx="1319088" cy="109493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</p:grpSp>
        <p:sp>
          <p:nvSpPr>
            <p:cNvPr id="222" name="正方形/長方形 221"/>
            <p:cNvSpPr/>
            <p:nvPr/>
          </p:nvSpPr>
          <p:spPr>
            <a:xfrm>
              <a:off x="4316746" y="3293230"/>
              <a:ext cx="216620" cy="2777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2760389" y="1849393"/>
              <a:ext cx="19814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grpSp>
          <p:nvGrpSpPr>
            <p:cNvPr id="189" name="グループ化 188"/>
            <p:cNvGrpSpPr/>
            <p:nvPr/>
          </p:nvGrpSpPr>
          <p:grpSpPr>
            <a:xfrm>
              <a:off x="2831775" y="2085722"/>
              <a:ext cx="389846" cy="1182330"/>
              <a:chOff x="5091848" y="4395188"/>
              <a:chExt cx="389568" cy="1161994"/>
            </a:xfrm>
          </p:grpSpPr>
          <p:sp>
            <p:nvSpPr>
              <p:cNvPr id="190" name="テキスト ボックス 189"/>
              <p:cNvSpPr txBox="1"/>
              <p:nvPr/>
            </p:nvSpPr>
            <p:spPr>
              <a:xfrm>
                <a:off x="5091848" y="4395188"/>
                <a:ext cx="389568" cy="21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テキスト ボックス 190"/>
              <p:cNvSpPr txBox="1"/>
              <p:nvPr/>
            </p:nvSpPr>
            <p:spPr>
              <a:xfrm>
                <a:off x="5091848" y="4881770"/>
                <a:ext cx="389568" cy="21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テキスト ボックス 192"/>
              <p:cNvSpPr txBox="1"/>
              <p:nvPr/>
            </p:nvSpPr>
            <p:spPr>
              <a:xfrm>
                <a:off x="5091848" y="5368352"/>
                <a:ext cx="389568" cy="188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4" name="テキスト ボックス 193"/>
            <p:cNvSpPr txBox="1"/>
            <p:nvPr/>
          </p:nvSpPr>
          <p:spPr>
            <a:xfrm rot="16200000">
              <a:off x="2184561" y="2512600"/>
              <a:ext cx="1349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Number of 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clusters</a:t>
              </a:r>
            </a:p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/region</a:t>
              </a:r>
              <a:endParaRPr lang="en-US" altLang="ja-JP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3226177" y="2148066"/>
              <a:ext cx="4091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 flipH="1">
              <a:off x="3686073" y="3163719"/>
              <a:ext cx="614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H1 </a:t>
              </a:r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DNP-</a:t>
              </a:r>
            </a:p>
            <a:p>
              <a:pPr algn="ctr"/>
              <a:r>
                <a:rPr lang="en-US" altLang="ja-JP" sz="800" dirty="0" smtClean="0">
                  <a:latin typeface="Symbol" panose="05050102010706020507" pitchFamily="18" charset="2"/>
                  <a:ea typeface="Arial Unicode MS" pitchFamily="50" charset="-128"/>
                  <a:cs typeface="Arial" panose="020B0604020202020204" pitchFamily="34" charset="0"/>
                </a:rPr>
                <a:t>e</a:t>
              </a:r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-26</a:t>
              </a:r>
              <a:endParaRPr lang="en-US" altLang="ja-JP" sz="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 flipH="1">
              <a:off x="3415907" y="3163719"/>
              <a:ext cx="461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IGEL a2</a:t>
              </a: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 flipH="1">
              <a:off x="3120563" y="3163719"/>
              <a:ext cx="4196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IGEL b4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4324582" y="1849393"/>
              <a:ext cx="20094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 rot="16200000">
              <a:off x="3751891" y="2507548"/>
              <a:ext cx="1346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Number of cells </a:t>
              </a:r>
            </a:p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per aggregate/region</a:t>
              </a:r>
              <a:endParaRPr lang="en-US" altLang="ja-JP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7" name="グループ化 206"/>
            <p:cNvGrpSpPr/>
            <p:nvPr/>
          </p:nvGrpSpPr>
          <p:grpSpPr>
            <a:xfrm>
              <a:off x="4406723" y="2086548"/>
              <a:ext cx="395369" cy="1201475"/>
              <a:chOff x="3793575" y="903463"/>
              <a:chExt cx="438213" cy="1331674"/>
            </a:xfrm>
          </p:grpSpPr>
          <p:sp>
            <p:nvSpPr>
              <p:cNvPr id="208" name="テキスト ボックス 207"/>
              <p:cNvSpPr txBox="1"/>
              <p:nvPr/>
            </p:nvSpPr>
            <p:spPr>
              <a:xfrm>
                <a:off x="3793575" y="903463"/>
                <a:ext cx="438213" cy="24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テキスト ボックス 208"/>
              <p:cNvSpPr txBox="1"/>
              <p:nvPr/>
            </p:nvSpPr>
            <p:spPr>
              <a:xfrm>
                <a:off x="3793575" y="1259876"/>
                <a:ext cx="438213" cy="24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テキスト ボックス 209"/>
              <p:cNvSpPr txBox="1"/>
              <p:nvPr/>
            </p:nvSpPr>
            <p:spPr>
              <a:xfrm>
                <a:off x="3793575" y="1623159"/>
                <a:ext cx="438213" cy="24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テキスト ボックス 210"/>
              <p:cNvSpPr txBox="1"/>
              <p:nvPr/>
            </p:nvSpPr>
            <p:spPr>
              <a:xfrm>
                <a:off x="3793575" y="1992791"/>
                <a:ext cx="438213" cy="24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4" name="テキスト ボックス 213"/>
            <p:cNvSpPr txBox="1"/>
            <p:nvPr/>
          </p:nvSpPr>
          <p:spPr>
            <a:xfrm>
              <a:off x="4822363" y="2270138"/>
              <a:ext cx="4208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*</a:t>
              </a:r>
              <a:endParaRPr kumimoji="1" lang="ja-JP" altLang="en-US" sz="1200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graphicFrame>
          <p:nvGraphicFramePr>
            <p:cNvPr id="205" name="グラフ 20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6654092"/>
                </p:ext>
              </p:extLst>
            </p:nvPr>
          </p:nvGraphicFramePr>
          <p:xfrm>
            <a:off x="4564946" y="2135726"/>
            <a:ext cx="1201772" cy="10778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221" name="テキスト ボックス 220"/>
            <p:cNvSpPr txBox="1"/>
            <p:nvPr/>
          </p:nvSpPr>
          <p:spPr>
            <a:xfrm flipH="1">
              <a:off x="5293216" y="3154157"/>
              <a:ext cx="6143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H1 </a:t>
              </a:r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DNP-</a:t>
              </a:r>
            </a:p>
            <a:p>
              <a:pPr algn="ctr"/>
              <a:r>
                <a:rPr lang="en-US" altLang="ja-JP" sz="800" dirty="0" smtClean="0">
                  <a:latin typeface="Symbol" panose="05050102010706020507" pitchFamily="18" charset="2"/>
                  <a:ea typeface="Arial Unicode MS" pitchFamily="50" charset="-128"/>
                  <a:cs typeface="Arial" panose="020B0604020202020204" pitchFamily="34" charset="0"/>
                </a:rPr>
                <a:t>e</a:t>
              </a:r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-26</a:t>
              </a:r>
              <a:endParaRPr lang="en-US" altLang="ja-JP" sz="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 flipH="1">
              <a:off x="5023050" y="3154157"/>
              <a:ext cx="461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IGEL a2</a:t>
              </a: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 flipH="1">
              <a:off x="4727706" y="3154157"/>
              <a:ext cx="4196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 smtClean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IGEL b4</a:t>
              </a: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5846858" y="2143575"/>
              <a:ext cx="786990" cy="567825"/>
              <a:chOff x="5418685" y="2458120"/>
              <a:chExt cx="786990" cy="567825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5418685" y="2458120"/>
                <a:ext cx="570966" cy="215444"/>
                <a:chOff x="5418685" y="2458120"/>
                <a:chExt cx="570966" cy="215444"/>
              </a:xfrm>
            </p:grpSpPr>
            <p:sp>
              <p:nvSpPr>
                <p:cNvPr id="160" name="テキスト ボックス 159"/>
                <p:cNvSpPr txBox="1"/>
                <p:nvPr/>
              </p:nvSpPr>
              <p:spPr>
                <a:xfrm>
                  <a:off x="5482596" y="2458120"/>
                  <a:ext cx="50705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800" dirty="0" smtClean="0">
                      <a:latin typeface="Arial" panose="020B0604020202020204" pitchFamily="34" charset="0"/>
                      <a:ea typeface="Arial Unicode MS" panose="020B0604020202020204" pitchFamily="50" charset="-128"/>
                      <a:cs typeface="Arial" panose="020B0604020202020204" pitchFamily="34" charset="0"/>
                    </a:rPr>
                    <a:t>PBS</a:t>
                  </a:r>
                  <a:endParaRPr kumimoji="1" lang="ja-JP" altLang="en-US" sz="8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5418685" y="2519536"/>
                  <a:ext cx="108000" cy="1080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kumimoji="1" lang="ja-JP" altLang="en-US" sz="80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5418685" y="2634310"/>
                <a:ext cx="570966" cy="215444"/>
                <a:chOff x="5418685" y="2642798"/>
                <a:chExt cx="570966" cy="215444"/>
              </a:xfrm>
            </p:grpSpPr>
            <p:sp>
              <p:nvSpPr>
                <p:cNvPr id="155" name="テキスト ボックス 154"/>
                <p:cNvSpPr txBox="1"/>
                <p:nvPr/>
              </p:nvSpPr>
              <p:spPr>
                <a:xfrm>
                  <a:off x="5482596" y="2642798"/>
                  <a:ext cx="50705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LPS</a:t>
                  </a:r>
                  <a:endParaRPr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>
                <a:xfrm>
                  <a:off x="5418685" y="2704214"/>
                  <a:ext cx="108000" cy="108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kumimoji="1" lang="ja-JP" altLang="en-US" sz="80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>
                <a:off x="5418685" y="2810501"/>
                <a:ext cx="786990" cy="215444"/>
                <a:chOff x="5418685" y="2810501"/>
                <a:chExt cx="786990" cy="215444"/>
              </a:xfrm>
            </p:grpSpPr>
            <p:sp>
              <p:nvSpPr>
                <p:cNvPr id="151" name="正方形/長方形 150"/>
                <p:cNvSpPr/>
                <p:nvPr/>
              </p:nvSpPr>
              <p:spPr>
                <a:xfrm>
                  <a:off x="5418685" y="2871917"/>
                  <a:ext cx="108000" cy="1080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kumimoji="1" lang="ja-JP" altLang="en-US" sz="80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5482597" y="2810501"/>
                  <a:ext cx="72307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TNP-LPS</a:t>
                  </a:r>
                  <a:endParaRPr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グループ化 6"/>
            <p:cNvGrpSpPr/>
            <p:nvPr/>
          </p:nvGrpSpPr>
          <p:grpSpPr>
            <a:xfrm>
              <a:off x="2829296" y="3505357"/>
              <a:ext cx="1513236" cy="1427546"/>
              <a:chOff x="3727637" y="3955211"/>
              <a:chExt cx="1513236" cy="1427546"/>
            </a:xfrm>
          </p:grpSpPr>
          <p:sp>
            <p:nvSpPr>
              <p:cNvPr id="157" name="テキスト ボックス 156"/>
              <p:cNvSpPr txBox="1"/>
              <p:nvPr/>
            </p:nvSpPr>
            <p:spPr>
              <a:xfrm flipH="1">
                <a:off x="4591888" y="5039592"/>
                <a:ext cx="648985" cy="341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H1 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DNP-</a:t>
                </a:r>
              </a:p>
              <a:p>
                <a:pPr algn="ctr"/>
                <a:r>
                  <a:rPr lang="en-US" altLang="ja-JP" sz="800" dirty="0" smtClean="0">
                    <a:latin typeface="Symbol" panose="05050102010706020507" pitchFamily="18" charset="2"/>
                    <a:ea typeface="Arial Unicode MS" pitchFamily="50" charset="-128"/>
                    <a:cs typeface="Arial" panose="020B0604020202020204" pitchFamily="34" charset="0"/>
                  </a:rPr>
                  <a:t>e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-26</a:t>
                </a:r>
                <a:endParaRPr lang="en-US" altLang="ja-JP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58" name="テキスト ボックス 157"/>
              <p:cNvSpPr txBox="1"/>
              <p:nvPr/>
            </p:nvSpPr>
            <p:spPr>
              <a:xfrm flipH="1">
                <a:off x="4285198" y="5039592"/>
                <a:ext cx="536351" cy="34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a2</a:t>
                </a:r>
              </a:p>
            </p:txBody>
          </p:sp>
          <p:sp>
            <p:nvSpPr>
              <p:cNvPr id="159" name="テキスト ボックス 158"/>
              <p:cNvSpPr txBox="1"/>
              <p:nvPr/>
            </p:nvSpPr>
            <p:spPr>
              <a:xfrm flipH="1">
                <a:off x="4010663" y="5039592"/>
                <a:ext cx="443265" cy="34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b4</a:t>
                </a:r>
              </a:p>
            </p:txBody>
          </p:sp>
          <p:grpSp>
            <p:nvGrpSpPr>
              <p:cNvPr id="269" name="グループ化 268"/>
              <p:cNvGrpSpPr/>
              <p:nvPr/>
            </p:nvGrpSpPr>
            <p:grpSpPr>
              <a:xfrm>
                <a:off x="3727637" y="3955211"/>
                <a:ext cx="395156" cy="1195478"/>
                <a:chOff x="5088991" y="4404811"/>
                <a:chExt cx="389568" cy="1190668"/>
              </a:xfrm>
            </p:grpSpPr>
            <p:sp>
              <p:nvSpPr>
                <p:cNvPr id="270" name="テキスト ボックス 269"/>
                <p:cNvSpPr txBox="1"/>
                <p:nvPr/>
              </p:nvSpPr>
              <p:spPr>
                <a:xfrm>
                  <a:off x="5088991" y="4404811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2" name="テキスト ボックス 271"/>
                <p:cNvSpPr txBox="1"/>
                <p:nvPr/>
              </p:nvSpPr>
              <p:spPr>
                <a:xfrm>
                  <a:off x="5088991" y="4648103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3" name="テキスト ボックス 272"/>
                <p:cNvSpPr txBox="1"/>
                <p:nvPr/>
              </p:nvSpPr>
              <p:spPr>
                <a:xfrm>
                  <a:off x="5088991" y="4891395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テキスト ボックス 274"/>
                <p:cNvSpPr txBox="1"/>
                <p:nvPr/>
              </p:nvSpPr>
              <p:spPr>
                <a:xfrm>
                  <a:off x="5088991" y="5377979"/>
                  <a:ext cx="389568" cy="217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kumimoji="1" lang="en-US" altLang="ja-JP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aphicFrame>
            <p:nvGraphicFramePr>
              <p:cNvPr id="137" name="グラフ 13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94234577"/>
                  </p:ext>
                </p:extLst>
              </p:nvPr>
            </p:nvGraphicFramePr>
            <p:xfrm>
              <a:off x="3887559" y="4011412"/>
              <a:ext cx="1216542" cy="10843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</p:grpSp>
        <p:cxnSp>
          <p:nvCxnSpPr>
            <p:cNvPr id="3" name="直線コネクタ 2"/>
            <p:cNvCxnSpPr/>
            <p:nvPr/>
          </p:nvCxnSpPr>
          <p:spPr>
            <a:xfrm flipV="1">
              <a:off x="3187145" y="4539978"/>
              <a:ext cx="972000" cy="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テキスト ボックス 111"/>
            <p:cNvSpPr txBox="1"/>
            <p:nvPr/>
          </p:nvSpPr>
          <p:spPr>
            <a:xfrm>
              <a:off x="2751566" y="5540976"/>
              <a:ext cx="3539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8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→ 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Total cells involved </a:t>
              </a:r>
            </a:p>
            <a:p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in the cell aggregation (=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Number of cluster × Number of cells/cluster</a:t>
              </a:r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)</a:t>
              </a:r>
              <a:endPara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3146563" y="5167221"/>
              <a:ext cx="1423201" cy="21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en-US" altLang="ja-JP" sz="8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1" lang="en-US" altLang="ja-JP" sz="800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umber of clusters </a:t>
              </a:r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3146559" y="5316420"/>
              <a:ext cx="14232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  <a:r>
                <a:rPr lang="en-US" altLang="ja-JP" sz="800" dirty="0" smtClean="0">
                  <a:solidFill>
                    <a:srgbClr val="F6BB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Number of cells/cluster</a:t>
              </a:r>
              <a:endParaRPr kumimoji="1" lang="ja-JP" altLang="en-US" sz="800" b="1" dirty="0">
                <a:solidFill>
                  <a:srgbClr val="F6BB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2722956" y="5175856"/>
              <a:ext cx="5798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Fig. S2C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2722956" y="5311769"/>
              <a:ext cx="5798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Fig. S2D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左大かっこ 140"/>
            <p:cNvSpPr/>
            <p:nvPr/>
          </p:nvSpPr>
          <p:spPr>
            <a:xfrm>
              <a:off x="2737741" y="5199110"/>
              <a:ext cx="63323" cy="306364"/>
            </a:xfrm>
            <a:prstGeom prst="leftBracket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+mj-lt"/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2756864" y="5828632"/>
              <a:ext cx="14731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Aggregation Index (AI)</a:t>
              </a:r>
              <a:endParaRPr lang="en-US" altLang="ja-JP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グループ化 9"/>
            <p:cNvGrpSpPr>
              <a:grpSpLocks noChangeAspect="1"/>
            </p:cNvGrpSpPr>
            <p:nvPr/>
          </p:nvGrpSpPr>
          <p:grpSpPr>
            <a:xfrm>
              <a:off x="777144" y="5201352"/>
              <a:ext cx="1814253" cy="864000"/>
              <a:chOff x="720310" y="5820457"/>
              <a:chExt cx="1857999" cy="884831"/>
            </a:xfrm>
          </p:grpSpPr>
          <p:sp>
            <p:nvSpPr>
              <p:cNvPr id="133" name="正方形/長方形 132"/>
              <p:cNvSpPr/>
              <p:nvPr/>
            </p:nvSpPr>
            <p:spPr>
              <a:xfrm>
                <a:off x="825263" y="6222354"/>
                <a:ext cx="381562" cy="371629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+mj-lt"/>
                </a:endParaRPr>
              </a:p>
            </p:txBody>
          </p:sp>
          <p:grpSp>
            <p:nvGrpSpPr>
              <p:cNvPr id="2" name="グループ化 1"/>
              <p:cNvGrpSpPr/>
              <p:nvPr/>
            </p:nvGrpSpPr>
            <p:grpSpPr>
              <a:xfrm>
                <a:off x="720310" y="5820457"/>
                <a:ext cx="1846999" cy="884831"/>
                <a:chOff x="720310" y="5820457"/>
                <a:chExt cx="1846999" cy="884831"/>
              </a:xfrm>
            </p:grpSpPr>
            <p:pic>
              <p:nvPicPr>
                <p:cNvPr id="132" name="Picture 5" descr="G:\結果\TNP-LPS凝集反応　生写真とデータ\#0347\b4 0% 1.jpg"/>
                <p:cNvPicPr>
                  <a:picLocks noChangeAspect="1" noChangeArrowheads="1"/>
                </p:cNvPicPr>
                <p:nvPr/>
              </p:nvPicPr>
              <p:blipFill rotWithShape="1">
                <a:blip r:embed="rId15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886" t="25268" r="17122" b="5409"/>
                <a:stretch/>
              </p:blipFill>
              <p:spPr bwMode="auto">
                <a:xfrm rot="5400000">
                  <a:off x="732135" y="5808632"/>
                  <a:ext cx="884831" cy="908481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1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836" b="829"/>
                <a:stretch/>
              </p:blipFill>
              <p:spPr bwMode="auto">
                <a:xfrm>
                  <a:off x="1670671" y="5820457"/>
                  <a:ext cx="896638" cy="884831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  <p:sp>
            <p:nvSpPr>
              <p:cNvPr id="120" name="テキスト ボックス 119"/>
              <p:cNvSpPr txBox="1"/>
              <p:nvPr/>
            </p:nvSpPr>
            <p:spPr>
              <a:xfrm>
                <a:off x="2173611" y="6279661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テキスト ボックス 120"/>
              <p:cNvSpPr txBox="1"/>
              <p:nvPr/>
            </p:nvSpPr>
            <p:spPr>
              <a:xfrm>
                <a:off x="1768841" y="6475376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1894903" y="6362308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テキスト ボックス 122"/>
              <p:cNvSpPr txBox="1"/>
              <p:nvPr/>
            </p:nvSpPr>
            <p:spPr>
              <a:xfrm>
                <a:off x="1695252" y="6170683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>
                <a:off x="1626794" y="5966611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テキスト ボックス 129"/>
              <p:cNvSpPr txBox="1"/>
              <p:nvPr/>
            </p:nvSpPr>
            <p:spPr>
              <a:xfrm>
                <a:off x="2259681" y="5933279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テキスト ボックス 130"/>
              <p:cNvSpPr txBox="1"/>
              <p:nvPr/>
            </p:nvSpPr>
            <p:spPr>
              <a:xfrm>
                <a:off x="1884476" y="5951516"/>
                <a:ext cx="318628" cy="220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kumimoji="1" lang="en-US" altLang="ja-JP" sz="800" b="1" dirty="0" smtClean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kumimoji="1" lang="ja-JP" altLang="en-US" sz="8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837080" y="6224141"/>
                <a:ext cx="360000" cy="360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/>
              <p:cNvCxnSpPr/>
              <p:nvPr/>
            </p:nvCxnSpPr>
            <p:spPr>
              <a:xfrm flipV="1">
                <a:off x="1197080" y="5820457"/>
                <a:ext cx="457829" cy="4036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>
                <a:off x="1197080" y="6584141"/>
                <a:ext cx="457829" cy="12114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" name="正方形/長方形 142"/>
            <p:cNvSpPr/>
            <p:nvPr/>
          </p:nvSpPr>
          <p:spPr>
            <a:xfrm>
              <a:off x="289545" y="5068273"/>
              <a:ext cx="22013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187" name="グラフ 18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90392147"/>
                </p:ext>
              </p:extLst>
            </p:nvPr>
          </p:nvGraphicFramePr>
          <p:xfrm>
            <a:off x="2931028" y="2147028"/>
            <a:ext cx="1240263" cy="10805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sp>
          <p:nvSpPr>
            <p:cNvPr id="6" name="正方形/長方形 5"/>
            <p:cNvSpPr/>
            <p:nvPr/>
          </p:nvSpPr>
          <p:spPr>
            <a:xfrm>
              <a:off x="2161848" y="4713169"/>
              <a:ext cx="490840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altLang="ja-JP" sz="700" b="1" dirty="0">
                  <a:latin typeface="Symbol" panose="05050102010706020507" pitchFamily="18" charset="2"/>
                </a:rPr>
                <a:t>m</a:t>
              </a:r>
              <a:r>
                <a:rPr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ja-JP" altLang="en-US" sz="700" b="1" dirty="0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3157928" y="3613998"/>
              <a:ext cx="18000" cy="978683"/>
              <a:chOff x="3157928" y="3613998"/>
              <a:chExt cx="18000" cy="978683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3157928" y="4592681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/>
              <p:cNvCxnSpPr/>
              <p:nvPr/>
            </p:nvCxnSpPr>
            <p:spPr>
              <a:xfrm>
                <a:off x="3157928" y="4103339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>
                <a:off x="3157928" y="3613998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グループ化 114"/>
            <p:cNvGrpSpPr/>
            <p:nvPr/>
          </p:nvGrpSpPr>
          <p:grpSpPr>
            <a:xfrm>
              <a:off x="3157635" y="2195546"/>
              <a:ext cx="18000" cy="973921"/>
              <a:chOff x="3155547" y="3621141"/>
              <a:chExt cx="18000" cy="973921"/>
            </a:xfrm>
          </p:grpSpPr>
          <p:cxnSp>
            <p:nvCxnSpPr>
              <p:cNvPr id="116" name="直線コネクタ 115"/>
              <p:cNvCxnSpPr/>
              <p:nvPr/>
            </p:nvCxnSpPr>
            <p:spPr>
              <a:xfrm>
                <a:off x="3155547" y="4595062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/>
              <p:cNvCxnSpPr/>
              <p:nvPr/>
            </p:nvCxnSpPr>
            <p:spPr>
              <a:xfrm>
                <a:off x="3155547" y="4106911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>
                <a:off x="3155547" y="3621141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グループ化 13"/>
            <p:cNvGrpSpPr/>
            <p:nvPr/>
          </p:nvGrpSpPr>
          <p:grpSpPr>
            <a:xfrm>
              <a:off x="4758259" y="2188122"/>
              <a:ext cx="18000" cy="971540"/>
              <a:chOff x="4751116" y="2188122"/>
              <a:chExt cx="18000" cy="971540"/>
            </a:xfrm>
          </p:grpSpPr>
          <p:grpSp>
            <p:nvGrpSpPr>
              <p:cNvPr id="125" name="グループ化 124"/>
              <p:cNvGrpSpPr/>
              <p:nvPr/>
            </p:nvGrpSpPr>
            <p:grpSpPr>
              <a:xfrm>
                <a:off x="4751116" y="2188122"/>
                <a:ext cx="18000" cy="971540"/>
                <a:chOff x="3155547" y="3621141"/>
                <a:chExt cx="18000" cy="971540"/>
              </a:xfrm>
            </p:grpSpPr>
            <p:cxnSp>
              <p:nvCxnSpPr>
                <p:cNvPr id="134" name="直線コネクタ 133"/>
                <p:cNvCxnSpPr/>
                <p:nvPr/>
              </p:nvCxnSpPr>
              <p:spPr>
                <a:xfrm>
                  <a:off x="3155547" y="4592681"/>
                  <a:ext cx="1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線コネクタ 143"/>
                <p:cNvCxnSpPr/>
                <p:nvPr/>
              </p:nvCxnSpPr>
              <p:spPr>
                <a:xfrm>
                  <a:off x="3155547" y="3944988"/>
                  <a:ext cx="1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線コネクタ 144"/>
                <p:cNvCxnSpPr/>
                <p:nvPr/>
              </p:nvCxnSpPr>
              <p:spPr>
                <a:xfrm>
                  <a:off x="3155547" y="3621141"/>
                  <a:ext cx="18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6" name="直線コネクタ 145"/>
              <p:cNvCxnSpPr/>
              <p:nvPr/>
            </p:nvCxnSpPr>
            <p:spPr>
              <a:xfrm>
                <a:off x="4751116" y="2835816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グループ化 163"/>
            <p:cNvGrpSpPr/>
            <p:nvPr/>
          </p:nvGrpSpPr>
          <p:grpSpPr>
            <a:xfrm>
              <a:off x="4750580" y="3616658"/>
              <a:ext cx="18000" cy="973921"/>
              <a:chOff x="3155547" y="3621141"/>
              <a:chExt cx="18000" cy="973921"/>
            </a:xfrm>
          </p:grpSpPr>
          <p:cxnSp>
            <p:nvCxnSpPr>
              <p:cNvPr id="166" name="直線コネクタ 165"/>
              <p:cNvCxnSpPr/>
              <p:nvPr/>
            </p:nvCxnSpPr>
            <p:spPr>
              <a:xfrm>
                <a:off x="3155547" y="4595062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線コネクタ 167"/>
              <p:cNvCxnSpPr/>
              <p:nvPr/>
            </p:nvCxnSpPr>
            <p:spPr>
              <a:xfrm>
                <a:off x="3155547" y="4106911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/>
              <p:cNvCxnSpPr/>
              <p:nvPr/>
            </p:nvCxnSpPr>
            <p:spPr>
              <a:xfrm>
                <a:off x="3155547" y="3621141"/>
                <a:ext cx="1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6034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79000" y="1729496"/>
            <a:ext cx="6300000" cy="6447008"/>
            <a:chOff x="279000" y="1034398"/>
            <a:chExt cx="6300000" cy="6447008"/>
          </a:xfrm>
        </p:grpSpPr>
        <p:sp>
          <p:nvSpPr>
            <p:cNvPr id="687" name="正方形/長方形 686"/>
            <p:cNvSpPr/>
            <p:nvPr/>
          </p:nvSpPr>
          <p:spPr>
            <a:xfrm>
              <a:off x="279000" y="5234637"/>
              <a:ext cx="6300000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Fig. S3. Expression of </a:t>
              </a:r>
              <a:r>
                <a:rPr lang="en-US" altLang="ja-JP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FcRs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in/on three </a:t>
              </a:r>
              <a:r>
                <a:rPr lang="en-US" altLang="ja-JP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IgE-hybridomas</a:t>
              </a:r>
              <a:r>
                <a:rPr lang="en-US" altLang="ja-JP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</a:p>
            <a:p>
              <a:endParaRPr lang="ja-JP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(A) Total RNAs of each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IgE-hybridoma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and of cells for positive control (see supplemental Table S5) were analyzed for the expression of indicated genes by RT-PCR. The three bands of </a:t>
              </a:r>
              <a:r>
                <a:rPr lang="en-US" altLang="ja-JP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Fcgr2b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PCR products were correspond to non-specific product (upper band), </a:t>
              </a:r>
              <a:r>
                <a:rPr lang="en-US" altLang="ja-JP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Fcgr2b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isoform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(middle band)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and </a:t>
              </a:r>
              <a:r>
                <a:rPr lang="en-US" altLang="ja-JP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Fcgr2b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isoform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2 (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lower band). (B-D)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Flow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cytometric analyses of indicated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IgE-hybridomas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 the surface expression of (B)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(open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histograms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), (C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>
                  <a:latin typeface="Symbol" panose="05050102010706020507" pitchFamily="18" charset="2"/>
                  <a:cs typeface="Arial" panose="020B0604020202020204" pitchFamily="34" charset="0"/>
                </a:rPr>
                <a:t>e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RI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>
                  <a:latin typeface="Symbol" panose="05050102010706020507" pitchFamily="18" charset="2"/>
                  <a:cs typeface="Arial" panose="020B0604020202020204" pitchFamily="34" charset="0"/>
                </a:rPr>
                <a:t>e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RII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open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histograms), (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 smtClean="0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RII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 smtClean="0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RIII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clone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: 93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).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Stainings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each Isotype-matched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were shown as filled histograms. (E, right panel) IGEL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b4 cells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were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incubated with (red line) or without (blue line) anti-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RII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  <a:r>
                <a:rPr lang="en-US" altLang="ja-JP" sz="1000" dirty="0" err="1">
                  <a:latin typeface="Symbol" panose="05050102010706020507" pitchFamily="18" charset="2"/>
                  <a:cs typeface="Arial" panose="020B0604020202020204" pitchFamily="34" charset="0"/>
                </a:rPr>
                <a:t>g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RIII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 (clone: 2.4G2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and then incubated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with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Ag-secreted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complexes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(formed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by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TNP</a:t>
              </a:r>
              <a:r>
                <a:rPr lang="en-US" altLang="ja-JP" sz="10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41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-OVA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and b4-SN (80%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v/v)). Total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on the cell surfaces were detected by the flow cytometry with an anti-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Black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line 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(blocked with 2.4G2) and filled histogram (not blocked with 2.4G2) showed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the expression of surface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on Ag-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complex-untreated IGEL b4 cells. (E, left panel) Staining of each treated cells with </a:t>
              </a:r>
              <a:r>
                <a: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rPr>
                <a:t>isotype-matched control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Iso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-Ctrl) for the anti-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IgE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mAb</a:t>
              </a:r>
              <a:r>
                <a:rPr lang="en-US" altLang="ja-JP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ja-JP" altLang="ja-JP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582588" y="1034398"/>
              <a:ext cx="5434924" cy="3923499"/>
              <a:chOff x="692696" y="1034398"/>
              <a:chExt cx="5434924" cy="3923499"/>
            </a:xfrm>
          </p:grpSpPr>
          <p:pic>
            <p:nvPicPr>
              <p:cNvPr id="305" name="Picture 14"/>
              <p:cNvPicPr>
                <a:picLocks noChangeAspect="1" noChangeArrowheads="1"/>
              </p:cNvPicPr>
              <p:nvPr/>
            </p:nvPicPr>
            <p:blipFill rotWithShape="1">
              <a:blip r:embed="rId3"/>
              <a:srcRect l="22631" t="21373" r="24452" b="25249"/>
              <a:stretch/>
            </p:blipFill>
            <p:spPr bwMode="auto">
              <a:xfrm>
                <a:off x="4501944" y="2568558"/>
                <a:ext cx="710979" cy="718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3" name="Picture 15"/>
              <p:cNvPicPr>
                <a:picLocks noChangeAspect="1" noChangeArrowheads="1"/>
              </p:cNvPicPr>
              <p:nvPr/>
            </p:nvPicPr>
            <p:blipFill rotWithShape="1">
              <a:blip r:embed="rId4"/>
              <a:srcRect l="22974" t="21265" r="24605" b="25705"/>
              <a:stretch/>
            </p:blipFill>
            <p:spPr bwMode="auto">
              <a:xfrm>
                <a:off x="5279622" y="2570302"/>
                <a:ext cx="706646" cy="719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56" name="Picture 13"/>
              <p:cNvPicPr>
                <a:picLocks noChangeArrowheads="1"/>
              </p:cNvPicPr>
              <p:nvPr/>
            </p:nvPicPr>
            <p:blipFill rotWithShape="1">
              <a:blip r:embed="rId5"/>
              <a:srcRect l="23104" t="19107" r="24031" b="25338"/>
              <a:stretch/>
            </p:blipFill>
            <p:spPr bwMode="auto">
              <a:xfrm>
                <a:off x="3738185" y="2570302"/>
                <a:ext cx="705933" cy="7174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9" name="正方形/長方形 118"/>
              <p:cNvSpPr/>
              <p:nvPr/>
            </p:nvSpPr>
            <p:spPr>
              <a:xfrm>
                <a:off x="920498" y="1041936"/>
                <a:ext cx="1980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>
                <a:off x="1217822" y="2569313"/>
                <a:ext cx="5765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Fcgr2b</a:t>
                </a:r>
                <a:endParaRPr kumimoji="1" lang="ja-JP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>
                <a:off x="1217822" y="3154871"/>
                <a:ext cx="5765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Fcgr4</a:t>
                </a:r>
                <a:endParaRPr kumimoji="1" lang="ja-JP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>
                <a:off x="1217822" y="2862149"/>
                <a:ext cx="5765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Fcgr3</a:t>
                </a:r>
                <a:endParaRPr kumimoji="1" lang="ja-JP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テキスト ボックス 114"/>
              <p:cNvSpPr txBox="1"/>
              <p:nvPr/>
            </p:nvSpPr>
            <p:spPr>
              <a:xfrm>
                <a:off x="1217822" y="2279754"/>
                <a:ext cx="5765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Fcer2a</a:t>
                </a:r>
                <a:endParaRPr lang="ja-JP" altLang="en-US"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テキスト ボックス 115"/>
              <p:cNvSpPr txBox="1"/>
              <p:nvPr/>
            </p:nvSpPr>
            <p:spPr>
              <a:xfrm>
                <a:off x="1217822" y="1984329"/>
                <a:ext cx="5765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Fcer1a</a:t>
                </a:r>
                <a:endParaRPr kumimoji="1" lang="ja-JP" altLang="en-US"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テキスト ボックス 123"/>
              <p:cNvSpPr txBox="1"/>
              <p:nvPr/>
            </p:nvSpPr>
            <p:spPr>
              <a:xfrm>
                <a:off x="1635252" y="1034398"/>
                <a:ext cx="5891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Positive-</a:t>
                </a:r>
              </a:p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テキスト ボックス 124"/>
              <p:cNvSpPr txBox="1"/>
              <p:nvPr/>
            </p:nvSpPr>
            <p:spPr>
              <a:xfrm flipH="1">
                <a:off x="2662979" y="1057638"/>
                <a:ext cx="656329" cy="292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H1 DNP-</a:t>
                </a:r>
              </a:p>
              <a:p>
                <a:pPr algn="ctr"/>
                <a:r>
                  <a:rPr lang="en-US" altLang="ja-JP" sz="800" dirty="0" smtClean="0">
                    <a:latin typeface="Symbol" panose="05050102010706020507" pitchFamily="18" charset="2"/>
                    <a:ea typeface="Arial Unicode MS" pitchFamily="50" charset="-128"/>
                    <a:cs typeface="Arial" panose="020B0604020202020204" pitchFamily="34" charset="0"/>
                  </a:rPr>
                  <a:t>e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-26</a:t>
                </a:r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 flipH="1">
                <a:off x="2405171" y="1057638"/>
                <a:ext cx="448282" cy="292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</a:t>
                </a:r>
              </a:p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a2</a:t>
                </a:r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 flipH="1">
                <a:off x="2071417" y="1057638"/>
                <a:ext cx="448282" cy="292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</a:t>
                </a:r>
              </a:p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b4</a:t>
                </a:r>
              </a:p>
            </p:txBody>
          </p:sp>
          <p:pic>
            <p:nvPicPr>
              <p:cNvPr id="307" name="Picture 2" descr="F:\15'0125 FceRIa RT-PCR\UVP012388.JPG"/>
              <p:cNvPicPr preferRelativeResize="0"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56" t="51283" r="63865" b="43639"/>
              <a:stretch/>
            </p:blipFill>
            <p:spPr bwMode="auto">
              <a:xfrm>
                <a:off x="1740151" y="1948051"/>
                <a:ext cx="144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2" name="Picture 3" descr="H:\UVP013113.JPG"/>
              <p:cNvPicPr preferRelativeResize="0">
                <a:picLocks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17" t="43992" r="59828" b="48999"/>
              <a:stretch/>
            </p:blipFill>
            <p:spPr bwMode="auto">
              <a:xfrm>
                <a:off x="1740151" y="2533035"/>
                <a:ext cx="144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5" name="Picture 2" descr="H:\UVP013131.JPG"/>
              <p:cNvPicPr preferRelativeResize="0">
                <a:picLocks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78" t="51890" r="62383" b="42610"/>
              <a:stretch/>
            </p:blipFill>
            <p:spPr bwMode="auto">
              <a:xfrm>
                <a:off x="1740151" y="2243476"/>
                <a:ext cx="144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84" name="正方形/長方形 783"/>
              <p:cNvSpPr/>
              <p:nvPr/>
            </p:nvSpPr>
            <p:spPr>
              <a:xfrm>
                <a:off x="1456030" y="3646432"/>
                <a:ext cx="1980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53" name="テキスト ボックス 152"/>
              <p:cNvSpPr txBox="1"/>
              <p:nvPr/>
            </p:nvSpPr>
            <p:spPr>
              <a:xfrm>
                <a:off x="3521609" y="3394142"/>
                <a:ext cx="11395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Fc</a:t>
                </a:r>
                <a:r>
                  <a:rPr lang="en-US" altLang="ja-JP" sz="1000" dirty="0" err="1" smtClean="0">
                    <a:latin typeface="Symbol" panose="05050102010706020507" pitchFamily="18" charset="2"/>
                    <a:cs typeface="Arial" panose="020B0604020202020204" pitchFamily="34" charset="0"/>
                  </a:rPr>
                  <a:t>g</a:t>
                </a:r>
                <a:r>
                  <a:rPr lang="en-US" altLang="ja-JP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RII</a:t>
                </a:r>
                <a:r>
                  <a:rPr lang="en-US" altLang="ja-JP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altLang="ja-JP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Fc</a:t>
                </a:r>
                <a:r>
                  <a:rPr lang="en-US" altLang="ja-JP" sz="1000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g</a:t>
                </a:r>
                <a:r>
                  <a:rPr lang="en-US" altLang="ja-JP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RIII</a:t>
                </a:r>
                <a:endPara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3470913" y="2304171"/>
                <a:ext cx="1980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3737232" y="2566173"/>
                <a:ext cx="717494" cy="71749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5281655" y="2562017"/>
                <a:ext cx="717494" cy="71749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4" name="正方形/長方形 543"/>
              <p:cNvSpPr/>
              <p:nvPr/>
            </p:nvSpPr>
            <p:spPr>
              <a:xfrm>
                <a:off x="4502333" y="2561080"/>
                <a:ext cx="717494" cy="71749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27" name="グループ化 326"/>
              <p:cNvGrpSpPr/>
              <p:nvPr/>
            </p:nvGrpSpPr>
            <p:grpSpPr>
              <a:xfrm>
                <a:off x="3614460" y="3267367"/>
                <a:ext cx="968027" cy="179287"/>
                <a:chOff x="3500636" y="1467845"/>
                <a:chExt cx="997062" cy="184666"/>
              </a:xfrm>
            </p:grpSpPr>
            <p:sp>
              <p:nvSpPr>
                <p:cNvPr id="358" name="テキスト ボックス 357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9" name="テキスト ボックス 358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3" name="テキスト ボックス 372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4" name="テキスト ボックス 373"/>
                <p:cNvSpPr txBox="1"/>
                <p:nvPr/>
              </p:nvSpPr>
              <p:spPr>
                <a:xfrm>
                  <a:off x="3500636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5" name="テキスト ボックス 374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76" name="グループ化 375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377" name="直線コネクタ 376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直線コネクタ 377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直線コネクタ 378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直線コネクタ 379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" name="直線コネクタ 380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直線コネクタ 381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直線コネクタ 382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直線コネクタ 383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直線コネクタ 384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直線コネクタ 385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直線コネクタ 386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直線コネクタ 387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直線コネクタ 388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直線コネクタ 390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直線コネクタ 391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直線コネクタ 392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直線コネクタ 393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直線コネクタ 394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直線コネクタ 395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直線コネクタ 396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直線コネクタ 397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直線コネクタ 398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直線コネクタ 399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直線コネクタ 400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直線コネクタ 401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直線コネクタ 403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" name="直線コネクタ 406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" name="直線コネクタ 407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" name="直線コネクタ 408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直線コネクタ 409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直線コネクタ 410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直線コネクタ 411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直線コネクタ 412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直線コネクタ 413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直線コネクタ 414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直線コネクタ 415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直線コネクタ 419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直線コネクタ 420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23" name="グループ化 422"/>
              <p:cNvGrpSpPr/>
              <p:nvPr/>
            </p:nvGrpSpPr>
            <p:grpSpPr>
              <a:xfrm>
                <a:off x="5169118" y="3267367"/>
                <a:ext cx="958502" cy="179287"/>
                <a:chOff x="3510446" y="1467845"/>
                <a:chExt cx="987252" cy="184666"/>
              </a:xfrm>
            </p:grpSpPr>
            <p:sp>
              <p:nvSpPr>
                <p:cNvPr id="424" name="テキスト ボックス 423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6" name="テキスト ボックス 425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7" name="テキスト ボックス 426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8" name="テキスト ボックス 427"/>
                <p:cNvSpPr txBox="1"/>
                <p:nvPr/>
              </p:nvSpPr>
              <p:spPr>
                <a:xfrm>
                  <a:off x="3510446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9" name="テキスト ボックス 428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30" name="グループ化 429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431" name="直線コネクタ 430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直線コネクタ 431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直線コネクタ 432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直線コネクタ 433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直線コネクタ 434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直線コネクタ 435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直線コネクタ 436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8" name="直線コネクタ 437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9" name="直線コネクタ 438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直線コネクタ 439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直線コネクタ 440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直線コネクタ 441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直線コネクタ 442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直線コネクタ 443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直線コネクタ 444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直線コネクタ 445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7" name="直線コネクタ 446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直線コネクタ 512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6" name="直線コネクタ 545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7" name="直線コネクタ 546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8" name="直線コネクタ 547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9" name="直線コネクタ 548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直線コネクタ 549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1" name="直線コネクタ 550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2" name="直線コネクタ 551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3" name="直線コネクタ 552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4" name="直線コネクタ 553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5" name="直線コネクタ 554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6" name="直線コネクタ 555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7" name="直線コネクタ 556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8" name="直線コネクタ 557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9" name="直線コネクタ 558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0" name="直線コネクタ 559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1" name="直線コネクタ 560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2" name="直線コネクタ 561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3" name="直線コネクタ 562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4" name="直線コネクタ 563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5" name="直線コネクタ 564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66" name="グループ化 565"/>
              <p:cNvGrpSpPr/>
              <p:nvPr/>
            </p:nvGrpSpPr>
            <p:grpSpPr>
              <a:xfrm>
                <a:off x="4390114" y="3267367"/>
                <a:ext cx="956122" cy="179287"/>
                <a:chOff x="3512896" y="1467845"/>
                <a:chExt cx="984802" cy="184666"/>
              </a:xfrm>
            </p:grpSpPr>
            <p:sp>
              <p:nvSpPr>
                <p:cNvPr id="567" name="テキスト ボックス 566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8" name="テキスト ボックス 567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9" name="テキスト ボックス 568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0" name="テキスト ボックス 569"/>
                <p:cNvSpPr txBox="1"/>
                <p:nvPr/>
              </p:nvSpPr>
              <p:spPr>
                <a:xfrm>
                  <a:off x="3512896" y="1467845"/>
                  <a:ext cx="31315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1" name="テキスト ボックス 570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72" name="グループ化 571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573" name="直線コネクタ 572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4" name="直線コネクタ 573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5" name="直線コネクタ 574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6" name="直線コネクタ 575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7" name="直線コネクタ 576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8" name="直線コネクタ 577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9" name="直線コネクタ 578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0" name="直線コネクタ 579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1" name="直線コネクタ 580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2" name="直線コネクタ 581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3" name="直線コネクタ 582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4" name="直線コネクタ 583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5" name="直線コネクタ 584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6" name="直線コネクタ 585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7" name="直線コネクタ 586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8" name="直線コネクタ 587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9" name="直線コネクタ 588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0" name="直線コネクタ 589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1" name="直線コネクタ 590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2" name="直線コネクタ 591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3" name="直線コネクタ 592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4" name="直線コネクタ 593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5" name="直線コネクタ 594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6" name="直線コネクタ 595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7" name="直線コネクタ 596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8" name="直線コネクタ 597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9" name="直線コネクタ 598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0" name="直線コネクタ 599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1" name="直線コネクタ 600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2" name="直線コネクタ 601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3" name="直線コネクタ 602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4" name="直線コネクタ 603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5" name="直線コネクタ 604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6" name="直線コネクタ 605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7" name="直線コネクタ 606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8" name="直線コネクタ 607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9" name="直線コネクタ 608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0" name="直線コネクタ 609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2" name="直線矢印コネクタ 11"/>
              <p:cNvCxnSpPr/>
              <p:nvPr/>
            </p:nvCxnSpPr>
            <p:spPr>
              <a:xfrm>
                <a:off x="4648902" y="3517252"/>
                <a:ext cx="36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8" name="テキスト ボックス 617"/>
              <p:cNvSpPr txBox="1"/>
              <p:nvPr/>
            </p:nvSpPr>
            <p:spPr>
              <a:xfrm rot="16200000">
                <a:off x="3013039" y="2776386"/>
                <a:ext cx="11120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</a:t>
                </a:r>
              </a:p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8" name="正方形/長方形 1167"/>
              <p:cNvSpPr/>
              <p:nvPr/>
            </p:nvSpPr>
            <p:spPr>
              <a:xfrm>
                <a:off x="3472254" y="3646432"/>
                <a:ext cx="1980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  <p:pic>
            <p:nvPicPr>
              <p:cNvPr id="449" name="Picture 4" descr="G:\160927 RT-PCR (FcgRII, III, IV)\UVP014288.JPG"/>
              <p:cNvPicPr preferRelativeResize="0">
                <a:picLocks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14" t="57795" r="59103" b="34589"/>
              <a:stretch/>
            </p:blipFill>
            <p:spPr bwMode="auto">
              <a:xfrm>
                <a:off x="1740151" y="3118593"/>
                <a:ext cx="144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4" name="Picture 2" descr="G:\160927 RT-PCR (FcgRII, III, IV)\UVP014292.JPG"/>
              <p:cNvPicPr preferRelativeResize="0">
                <a:picLocks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44" t="64434" r="66341" b="30309"/>
              <a:stretch/>
            </p:blipFill>
            <p:spPr bwMode="auto">
              <a:xfrm>
                <a:off x="1740151" y="2825871"/>
                <a:ext cx="1440000" cy="28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8" name="正方形/長方形 447"/>
              <p:cNvSpPr/>
              <p:nvPr/>
            </p:nvSpPr>
            <p:spPr>
              <a:xfrm>
                <a:off x="3461913" y="1036435"/>
                <a:ext cx="216000" cy="288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pic>
            <p:nvPicPr>
              <p:cNvPr id="450" name="Picture 13"/>
              <p:cNvPicPr preferRelativeResize="0">
                <a:picLocks noChangeAspect="1" noChangeArrowheads="1"/>
              </p:cNvPicPr>
              <p:nvPr/>
            </p:nvPicPr>
            <p:blipFill rotWithShape="1">
              <a:blip r:embed="rId11"/>
              <a:srcRect l="24292" t="20482" r="25554" b="27712"/>
              <a:stretch/>
            </p:blipFill>
            <p:spPr bwMode="auto">
              <a:xfrm>
                <a:off x="3735903" y="1420751"/>
                <a:ext cx="720200" cy="6648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1" name="正方形/長方形 450"/>
              <p:cNvSpPr/>
              <p:nvPr/>
            </p:nvSpPr>
            <p:spPr>
              <a:xfrm>
                <a:off x="3736773" y="1367648"/>
                <a:ext cx="718461" cy="71935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453" name="Picture 15"/>
              <p:cNvPicPr preferRelativeResize="0">
                <a:picLocks noChangeArrowheads="1"/>
              </p:cNvPicPr>
              <p:nvPr/>
            </p:nvPicPr>
            <p:blipFill rotWithShape="1">
              <a:blip r:embed="rId12"/>
              <a:srcRect l="23135" t="21078" r="24086" b="25450"/>
              <a:stretch/>
            </p:blipFill>
            <p:spPr bwMode="auto">
              <a:xfrm>
                <a:off x="5272567" y="1374607"/>
                <a:ext cx="720000" cy="715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4" name="正方形/長方形 453"/>
              <p:cNvSpPr/>
              <p:nvPr/>
            </p:nvSpPr>
            <p:spPr>
              <a:xfrm>
                <a:off x="5277669" y="1367648"/>
                <a:ext cx="720000" cy="71935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456" name="Picture 8"/>
              <p:cNvPicPr preferRelativeResize="0">
                <a:picLocks noChangeAspect="1" noChangeArrowheads="1"/>
              </p:cNvPicPr>
              <p:nvPr/>
            </p:nvPicPr>
            <p:blipFill rotWithShape="1">
              <a:blip r:embed="rId13"/>
              <a:srcRect l="23293" t="21509" r="24704" b="25605"/>
              <a:stretch/>
            </p:blipFill>
            <p:spPr bwMode="auto">
              <a:xfrm>
                <a:off x="4502345" y="1374608"/>
                <a:ext cx="731326" cy="717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57" name="正方形/長方形 456"/>
              <p:cNvSpPr/>
              <p:nvPr/>
            </p:nvSpPr>
            <p:spPr>
              <a:xfrm>
                <a:off x="4504123" y="1367648"/>
                <a:ext cx="720000" cy="71935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2326400" y="4595005"/>
                <a:ext cx="985288" cy="182485"/>
                <a:chOff x="3500636" y="1467845"/>
                <a:chExt cx="997062" cy="184666"/>
              </a:xfrm>
            </p:grpSpPr>
            <p:sp>
              <p:nvSpPr>
                <p:cNvPr id="280" name="テキスト ボックス 279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1" name="テキスト ボックス 280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2" name="テキスト ボックス 281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3" name="テキスト ボックス 282"/>
                <p:cNvSpPr txBox="1"/>
                <p:nvPr/>
              </p:nvSpPr>
              <p:spPr>
                <a:xfrm>
                  <a:off x="3500636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4" name="テキスト ボックス 283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57" name="グループ化 156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165" name="直線コネクタ 164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直線コネクタ 166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直線コネクタ 167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直線コネクタ 168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直線コネクタ 169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直線コネクタ 170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直線コネクタ 171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直線コネクタ 172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直線コネクタ 175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直線コネクタ 227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直線コネクタ 251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直線コネクタ 252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4" name="直線コネクタ 253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5" name="直線コネクタ 254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6" name="直線コネクタ 255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7" name="直線コネクタ 256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8" name="直線コネクタ 257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9" name="直線コネクタ 258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直線コネクタ 259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1" name="直線コネクタ 260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2" name="直線コネクタ 261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3" name="直線コネクタ 262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4" name="直線コネクタ 263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5" name="直線コネクタ 264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6" name="直線コネクタ 265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7" name="直線コネクタ 266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8" name="直線コネクタ 267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直線コネクタ 268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直線コネクタ 269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1" name="直線コネクタ 270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直線コネクタ 271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直線コネクタ 272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直線コネクタ 273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5" name="直線コネクタ 274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6" name="直線コネクタ 275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直線コネクタ 276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8" name="直線コネクタ 277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9" name="直線コネクタ 278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2452620" y="3876639"/>
                <a:ext cx="730288" cy="737380"/>
                <a:chOff x="3362184" y="873944"/>
                <a:chExt cx="739015" cy="746191"/>
              </a:xfrm>
            </p:grpSpPr>
            <p:pic>
              <p:nvPicPr>
                <p:cNvPr id="154" name="Picture 11"/>
                <p:cNvPicPr>
                  <a:picLocks noChangeAspect="1" noChangeArrowheads="1"/>
                </p:cNvPicPr>
                <p:nvPr/>
              </p:nvPicPr>
              <p:blipFill rotWithShape="1">
                <a:blip r:embed="rId14"/>
                <a:srcRect l="23649" t="20572" r="24901" b="25567"/>
                <a:stretch/>
              </p:blipFill>
              <p:spPr bwMode="auto">
                <a:xfrm>
                  <a:off x="3368551" y="873944"/>
                  <a:ext cx="726281" cy="7461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58" name="正方形/長方形 157"/>
                <p:cNvSpPr/>
                <p:nvPr/>
              </p:nvSpPr>
              <p:spPr>
                <a:xfrm>
                  <a:off x="3362184" y="877532"/>
                  <a:ext cx="739015" cy="73901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61" name="正方形/長方形 160"/>
              <p:cNvSpPr/>
              <p:nvPr/>
            </p:nvSpPr>
            <p:spPr>
              <a:xfrm>
                <a:off x="2522926" y="4714583"/>
                <a:ext cx="554742" cy="2433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Fc</a:t>
                </a:r>
                <a:r>
                  <a:rPr lang="en-US" altLang="ja-JP" sz="1000" dirty="0" err="1" smtClean="0">
                    <a:latin typeface="Symbol" panose="05050102010706020507" pitchFamily="18" charset="2"/>
                    <a:cs typeface="Arial" panose="020B0604020202020204" pitchFamily="34" charset="0"/>
                  </a:rPr>
                  <a:t>e</a:t>
                </a:r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RII</a:t>
                </a:r>
                <a:endPara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テキスト ボックス 162"/>
              <p:cNvSpPr txBox="1"/>
              <p:nvPr/>
            </p:nvSpPr>
            <p:spPr>
              <a:xfrm rot="16200000">
                <a:off x="1082370" y="4063708"/>
                <a:ext cx="8256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</a:t>
                </a:r>
              </a:p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36" name="Picture 8"/>
              <p:cNvPicPr>
                <a:picLocks noChangeAspect="1" noChangeArrowheads="1"/>
              </p:cNvPicPr>
              <p:nvPr/>
            </p:nvPicPr>
            <p:blipFill rotWithShape="1">
              <a:blip r:embed="rId15"/>
              <a:srcRect l="23061" t="19468" r="24497" b="25432"/>
              <a:stretch/>
            </p:blipFill>
            <p:spPr bwMode="auto">
              <a:xfrm>
                <a:off x="1680194" y="3875684"/>
                <a:ext cx="720431" cy="735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3" name="グループ化 12"/>
              <p:cNvGrpSpPr/>
              <p:nvPr/>
            </p:nvGrpSpPr>
            <p:grpSpPr>
              <a:xfrm>
                <a:off x="1536785" y="4595005"/>
                <a:ext cx="994701" cy="182485"/>
                <a:chOff x="2416355" y="1613594"/>
                <a:chExt cx="1006587" cy="184666"/>
              </a:xfrm>
            </p:grpSpPr>
            <p:sp>
              <p:nvSpPr>
                <p:cNvPr id="368" name="テキスト ボックス 367"/>
                <p:cNvSpPr txBox="1"/>
                <p:nvPr/>
              </p:nvSpPr>
              <p:spPr>
                <a:xfrm>
                  <a:off x="3109791" y="1613594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9" name="テキスト ボックス 368"/>
                <p:cNvSpPr txBox="1"/>
                <p:nvPr/>
              </p:nvSpPr>
              <p:spPr>
                <a:xfrm>
                  <a:off x="2765890" y="1613594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0" name="テキスト ボックス 369"/>
                <p:cNvSpPr txBox="1"/>
                <p:nvPr/>
              </p:nvSpPr>
              <p:spPr>
                <a:xfrm>
                  <a:off x="2585064" y="1613594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1" name="テキスト ボックス 370"/>
                <p:cNvSpPr txBox="1"/>
                <p:nvPr/>
              </p:nvSpPr>
              <p:spPr>
                <a:xfrm>
                  <a:off x="2416355" y="1613594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2" name="テキスト ボックス 371"/>
                <p:cNvSpPr txBox="1"/>
                <p:nvPr/>
              </p:nvSpPr>
              <p:spPr>
                <a:xfrm>
                  <a:off x="2948388" y="1613594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43" name="グループ化 142"/>
                <p:cNvGrpSpPr>
                  <a:grpSpLocks noChangeAspect="1"/>
                </p:cNvGrpSpPr>
                <p:nvPr/>
              </p:nvGrpSpPr>
              <p:grpSpPr>
                <a:xfrm>
                  <a:off x="2556491" y="1631181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328" name="直線コネクタ 327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9" name="直線コネクタ 328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直線コネクタ 329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直線コネクタ 330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直線コネクタ 331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直線コネクタ 332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直線コネクタ 333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直線コネクタ 334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直線コネクタ 335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直線コネクタ 336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直線コネクタ 337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9" name="直線コネクタ 338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直線コネクタ 339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1" name="直線コネクタ 340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直線コネクタ 341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3" name="直線コネクタ 342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直線コネクタ 343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直線コネクタ 344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直線コネクタ 345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直線コネクタ 346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直線コネクタ 347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直線コネクタ 348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0" name="直線コネクタ 349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1" name="直線コネクタ 350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直線コネクタ 351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3" name="直線コネクタ 352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4" name="直線コネクタ 353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5" name="直線コネクタ 354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直線コネクタ 355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直線コネクタ 356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直線コネクタ 359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直線コネクタ 360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直線コネクタ 361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直線コネクタ 362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直線コネクタ 363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直線コネクタ 364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直線コネクタ 365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直線コネクタ 366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4" name="正方形/長方形 143"/>
              <p:cNvSpPr/>
              <p:nvPr/>
            </p:nvSpPr>
            <p:spPr>
              <a:xfrm>
                <a:off x="1675266" y="3878197"/>
                <a:ext cx="730288" cy="7302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754737" y="4714583"/>
                <a:ext cx="519893" cy="2433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Fc</a:t>
                </a:r>
                <a:r>
                  <a:rPr lang="en-US" altLang="ja-JP" sz="1000" dirty="0" err="1" smtClean="0">
                    <a:latin typeface="Symbol" panose="05050102010706020507" pitchFamily="18" charset="2"/>
                    <a:cs typeface="Arial" panose="020B0604020202020204" pitchFamily="34" charset="0"/>
                  </a:rPr>
                  <a:t>e</a:t>
                </a:r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RI</a:t>
                </a:r>
                <a:endParaRPr lang="en-US" altLang="ja-JP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テキスト ボックス 159"/>
              <p:cNvSpPr txBox="1"/>
              <p:nvPr/>
            </p:nvSpPr>
            <p:spPr>
              <a:xfrm>
                <a:off x="1719892" y="3881194"/>
                <a:ext cx="6372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IGEL b4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テキスト ボックス 300"/>
              <p:cNvSpPr txBox="1"/>
              <p:nvPr/>
            </p:nvSpPr>
            <p:spPr>
              <a:xfrm>
                <a:off x="3773171" y="2563437"/>
                <a:ext cx="64566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b4</a:t>
                </a:r>
                <a:endParaRPr lang="ja-JP" altLang="en-US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04" name="テキスト ボックス 303"/>
              <p:cNvSpPr txBox="1"/>
              <p:nvPr/>
            </p:nvSpPr>
            <p:spPr>
              <a:xfrm>
                <a:off x="5216467" y="2563437"/>
                <a:ext cx="859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H1 DNP-</a:t>
                </a:r>
                <a:r>
                  <a:rPr lang="en-US" altLang="ja-JP" sz="800" dirty="0" smtClean="0">
                    <a:latin typeface="Symbol" panose="05050102010706020507" pitchFamily="18" charset="2"/>
                    <a:ea typeface="Arial Unicode MS" pitchFamily="50" charset="-128"/>
                    <a:cs typeface="Arial" panose="020B0604020202020204" pitchFamily="34" charset="0"/>
                  </a:rPr>
                  <a:t>e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-26</a:t>
                </a:r>
                <a:endParaRPr lang="ja-JP" altLang="en-US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06" name="テキスト ボックス 305"/>
              <p:cNvSpPr txBox="1"/>
              <p:nvPr/>
            </p:nvSpPr>
            <p:spPr>
              <a:xfrm>
                <a:off x="4541291" y="2563437"/>
                <a:ext cx="64566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a2</a:t>
                </a:r>
                <a:endParaRPr lang="ja-JP" altLang="en-US" sz="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pic>
            <p:nvPicPr>
              <p:cNvPr id="498" name="Picture 2"/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89" t="16337" r="26990" b="18044"/>
              <a:stretch/>
            </p:blipFill>
            <p:spPr bwMode="auto">
              <a:xfrm>
                <a:off x="4483363" y="3879006"/>
                <a:ext cx="725241" cy="733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9" name="Picture 3"/>
              <p:cNvPicPr>
                <a:picLocks noChangeAspect="1" noChangeArrowheads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86" t="17175" r="27034" b="17749"/>
              <a:stretch/>
            </p:blipFill>
            <p:spPr bwMode="auto">
              <a:xfrm>
                <a:off x="3723090" y="3885065"/>
                <a:ext cx="725515" cy="727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75" name="テキスト ボックス 1174"/>
              <p:cNvSpPr txBox="1"/>
              <p:nvPr/>
            </p:nvSpPr>
            <p:spPr>
              <a:xfrm>
                <a:off x="4546327" y="4714564"/>
                <a:ext cx="625091" cy="23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</a:t>
                </a:r>
                <a:endPara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7" name="正方形/長方形 1176"/>
              <p:cNvSpPr/>
              <p:nvPr/>
            </p:nvSpPr>
            <p:spPr>
              <a:xfrm>
                <a:off x="3729479" y="3885064"/>
                <a:ext cx="718172" cy="71817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2" name="正方形/長方形 1181"/>
              <p:cNvSpPr/>
              <p:nvPr/>
            </p:nvSpPr>
            <p:spPr>
              <a:xfrm>
                <a:off x="4488766" y="3885065"/>
                <a:ext cx="718172" cy="71817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86" name="グループ化 1185"/>
              <p:cNvGrpSpPr/>
              <p:nvPr/>
            </p:nvGrpSpPr>
            <p:grpSpPr>
              <a:xfrm>
                <a:off x="3606591" y="4591086"/>
                <a:ext cx="968941" cy="179458"/>
                <a:chOff x="3500636" y="1467845"/>
                <a:chExt cx="997062" cy="184666"/>
              </a:xfrm>
            </p:grpSpPr>
            <p:sp>
              <p:nvSpPr>
                <p:cNvPr id="1279" name="テキスト ボックス 1278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0" name="テキスト ボックス 1279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1" name="テキスト ボックス 1280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2" name="テキスト ボックス 1281"/>
                <p:cNvSpPr txBox="1"/>
                <p:nvPr/>
              </p:nvSpPr>
              <p:spPr>
                <a:xfrm>
                  <a:off x="3500636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83" name="テキスト ボックス 1282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84" name="グループ化 1283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1285" name="直線コネクタ 1284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6" name="直線コネクタ 1285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7" name="直線コネクタ 1286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8" name="直線コネクタ 1287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9" name="直線コネクタ 1288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0" name="直線コネクタ 1289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1" name="直線コネクタ 1290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2" name="直線コネクタ 1291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3" name="直線コネクタ 1292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4" name="直線コネクタ 1293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5" name="直線コネクタ 1294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6" name="直線コネクタ 1295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7" name="直線コネクタ 1296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8" name="直線コネクタ 1297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9" name="直線コネクタ 1298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0" name="直線コネクタ 1299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1" name="直線コネクタ 1300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2" name="直線コネクタ 1301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3" name="直線コネクタ 1302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4" name="直線コネクタ 1303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5" name="直線コネクタ 1304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6" name="直線コネクタ 1305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7" name="直線コネクタ 1306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8" name="直線コネクタ 1307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9" name="直線コネクタ 1308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0" name="直線コネクタ 1309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1" name="直線コネクタ 1310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2" name="直線コネクタ 1311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3" name="直線コネクタ 1312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4" name="直線コネクタ 1313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5" name="直線コネクタ 1314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6" name="直線コネクタ 1315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7" name="直線コネクタ 1316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8" name="直線コネクタ 1317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9" name="直線コネクタ 1318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0" name="直線コネクタ 1319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1" name="直線コネクタ 1320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2" name="直線コネクタ 1321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87" name="グループ化 1186"/>
              <p:cNvGrpSpPr/>
              <p:nvPr/>
            </p:nvGrpSpPr>
            <p:grpSpPr>
              <a:xfrm>
                <a:off x="4366591" y="4591086"/>
                <a:ext cx="968941" cy="179458"/>
                <a:chOff x="3500636" y="1467845"/>
                <a:chExt cx="997062" cy="184666"/>
              </a:xfrm>
            </p:grpSpPr>
            <p:sp>
              <p:nvSpPr>
                <p:cNvPr id="1235" name="テキスト ボックス 1234"/>
                <p:cNvSpPr txBox="1"/>
                <p:nvPr/>
              </p:nvSpPr>
              <p:spPr>
                <a:xfrm>
                  <a:off x="4184547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6" name="テキスト ボックス 1235"/>
                <p:cNvSpPr txBox="1"/>
                <p:nvPr/>
              </p:nvSpPr>
              <p:spPr>
                <a:xfrm>
                  <a:off x="3837471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7" name="テキスト ボックス 1236"/>
                <p:cNvSpPr txBox="1"/>
                <p:nvPr/>
              </p:nvSpPr>
              <p:spPr>
                <a:xfrm>
                  <a:off x="3656645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8" name="テキスト ボックス 1237"/>
                <p:cNvSpPr txBox="1"/>
                <p:nvPr/>
              </p:nvSpPr>
              <p:spPr>
                <a:xfrm>
                  <a:off x="3500636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9" name="テキスト ボックス 1238"/>
                <p:cNvSpPr txBox="1"/>
                <p:nvPr/>
              </p:nvSpPr>
              <p:spPr>
                <a:xfrm>
                  <a:off x="4019969" y="1467845"/>
                  <a:ext cx="31315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40" name="グループ化 1239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1241" name="直線コネクタ 1240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2" name="直線コネクタ 1241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3" name="直線コネクタ 1242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4" name="直線コネクタ 1243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5" name="直線コネクタ 1244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6" name="直線コネクタ 1245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7" name="直線コネクタ 1246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8" name="直線コネクタ 1247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9" name="直線コネクタ 1248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0" name="直線コネクタ 1249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1" name="直線コネクタ 1250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2" name="直線コネクタ 1251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3" name="直線コネクタ 1252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4" name="直線コネクタ 1253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5" name="直線コネクタ 1254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6" name="直線コネクタ 1255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7" name="直線コネクタ 1256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8" name="直線コネクタ 1257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9" name="直線コネクタ 1258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0" name="直線コネクタ 1259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1" name="直線コネクタ 1260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2" name="直線コネクタ 1261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3" name="直線コネクタ 1262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4" name="直線コネクタ 1263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5" name="直線コネクタ 1264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6" name="直線コネクタ 1265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7" name="直線コネクタ 1266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8" name="直線コネクタ 1267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9" name="直線コネクタ 1268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0" name="直線コネクタ 1269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1" name="直線コネクタ 1270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2" name="直線コネクタ 1271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3" name="直線コネクタ 1272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4" name="直線コネクタ 1273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5" name="直線コネクタ 1274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6" name="直線コネクタ 1275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7" name="直線コネクタ 1276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8" name="直線コネクタ 1277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90" name="テキスト ボックス 1189"/>
              <p:cNvSpPr txBox="1"/>
              <p:nvPr/>
            </p:nvSpPr>
            <p:spPr>
              <a:xfrm rot="16200000">
                <a:off x="3163096" y="4063708"/>
                <a:ext cx="8119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</a:p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3" name="テキスト ボックス 1322"/>
              <p:cNvSpPr txBox="1"/>
              <p:nvPr/>
            </p:nvSpPr>
            <p:spPr>
              <a:xfrm>
                <a:off x="3783984" y="4714564"/>
                <a:ext cx="625091" cy="23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Iso</a:t>
                </a:r>
                <a:r>
                  <a:rPr lang="en-US" altLang="ja-JP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-Ctrl</a:t>
                </a:r>
                <a:endPara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5" name="テキスト ボックス 1324"/>
              <p:cNvSpPr txBox="1"/>
              <p:nvPr/>
            </p:nvSpPr>
            <p:spPr>
              <a:xfrm>
                <a:off x="3776174" y="3881194"/>
                <a:ext cx="6266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IGEL b4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2" name="テキスト ボックス 451"/>
              <p:cNvSpPr txBox="1"/>
              <p:nvPr/>
            </p:nvSpPr>
            <p:spPr>
              <a:xfrm flipH="1">
                <a:off x="3759712" y="1369970"/>
                <a:ext cx="67258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b4</a:t>
                </a:r>
              </a:p>
            </p:txBody>
          </p:sp>
          <p:sp>
            <p:nvSpPr>
              <p:cNvPr id="455" name="テキスト ボックス 454"/>
              <p:cNvSpPr txBox="1"/>
              <p:nvPr/>
            </p:nvSpPr>
            <p:spPr>
              <a:xfrm flipH="1">
                <a:off x="5239251" y="1369970"/>
                <a:ext cx="8138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H1</a:t>
                </a:r>
                <a:r>
                  <a:rPr lang="ja-JP" altLang="en-US" sz="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DNP-</a:t>
                </a:r>
                <a:r>
                  <a:rPr lang="en-US" altLang="ja-JP" sz="800" dirty="0" smtClean="0">
                    <a:latin typeface="Symbol" panose="05050102010706020507" pitchFamily="18" charset="2"/>
                    <a:ea typeface="Arial Unicode MS" pitchFamily="50" charset="-128"/>
                    <a:cs typeface="Arial" panose="020B0604020202020204" pitchFamily="34" charset="0"/>
                  </a:rPr>
                  <a:t>e</a:t>
                </a:r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-26</a:t>
                </a:r>
              </a:p>
            </p:txBody>
          </p:sp>
          <p:sp>
            <p:nvSpPr>
              <p:cNvPr id="458" name="テキスト ボックス 457"/>
              <p:cNvSpPr txBox="1"/>
              <p:nvPr/>
            </p:nvSpPr>
            <p:spPr>
              <a:xfrm flipH="1">
                <a:off x="4527832" y="1369970"/>
                <a:ext cx="67258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IGEL a2</a:t>
                </a:r>
              </a:p>
            </p:txBody>
          </p:sp>
          <p:sp>
            <p:nvSpPr>
              <p:cNvPr id="460" name="テキスト ボックス 459"/>
              <p:cNvSpPr txBox="1"/>
              <p:nvPr/>
            </p:nvSpPr>
            <p:spPr>
              <a:xfrm>
                <a:off x="764704" y="1630911"/>
                <a:ext cx="10296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b="1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Ighe</a:t>
                </a:r>
                <a:r>
                  <a:rPr lang="en-US" altLang="ja-JP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membrance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-bound </a:t>
                </a:r>
                <a:r>
                  <a:rPr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1" name="テキスト ボックス 460"/>
              <p:cNvSpPr txBox="1"/>
              <p:nvPr/>
            </p:nvSpPr>
            <p:spPr>
              <a:xfrm>
                <a:off x="692696" y="1397538"/>
                <a:ext cx="11016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800" b="1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Ighe</a:t>
                </a:r>
                <a:r>
                  <a:rPr lang="en-US" altLang="ja-JP" sz="8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(secreted </a:t>
                </a:r>
                <a:r>
                  <a:rPr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63" name="Picture 2" descr="F:\150303\UVP012546.JPG"/>
              <p:cNvPicPr preferRelativeResize="0">
                <a:picLocks noChangeArrowheads="1"/>
              </p:cNvPicPr>
              <p:nvPr/>
            </p:nvPicPr>
            <p:blipFill rotWithShape="1"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68" t="60916" r="46930" b="34252"/>
              <a:stretch/>
            </p:blipFill>
            <p:spPr bwMode="auto">
              <a:xfrm>
                <a:off x="1740151" y="1656188"/>
                <a:ext cx="144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4" name="Picture 3" descr="G:\結果\RT-PCR\150312 hiko\UVP012577.JPG"/>
              <p:cNvPicPr preferRelativeResize="0">
                <a:picLocks noChangeArrowheads="1"/>
              </p:cNvPicPr>
              <p:nvPr/>
            </p:nvPicPr>
            <p:blipFill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44" t="61587" r="63421" b="34176"/>
              <a:stretch/>
            </p:blipFill>
            <p:spPr bwMode="auto">
              <a:xfrm>
                <a:off x="1740151" y="1361260"/>
                <a:ext cx="1440000" cy="2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0" name="テキスト ボックス 469"/>
              <p:cNvSpPr txBox="1"/>
              <p:nvPr/>
            </p:nvSpPr>
            <p:spPr>
              <a:xfrm rot="16200000">
                <a:off x="3189292" y="1554789"/>
                <a:ext cx="7595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</a:t>
                </a:r>
              </a:p>
              <a:p>
                <a:pPr algn="ctr"/>
                <a:r>
                  <a:rPr kumimoji="1"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cel</a:t>
                </a:r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 number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1" name="テキスト ボックス 470"/>
              <p:cNvSpPr txBox="1"/>
              <p:nvPr/>
            </p:nvSpPr>
            <p:spPr>
              <a:xfrm>
                <a:off x="3620493" y="2171312"/>
                <a:ext cx="9417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</a:t>
                </a:r>
                <a:endParaRPr lang="ja-JP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72" name="グループ化 471"/>
              <p:cNvGrpSpPr>
                <a:grpSpLocks noChangeAspect="1"/>
              </p:cNvGrpSpPr>
              <p:nvPr/>
            </p:nvGrpSpPr>
            <p:grpSpPr>
              <a:xfrm>
                <a:off x="3606109" y="2073498"/>
                <a:ext cx="972000" cy="160680"/>
                <a:chOff x="3500636" y="1467852"/>
                <a:chExt cx="997062" cy="164823"/>
              </a:xfrm>
            </p:grpSpPr>
            <p:sp>
              <p:nvSpPr>
                <p:cNvPr id="473" name="テキスト ボックス 472"/>
                <p:cNvSpPr txBox="1"/>
                <p:nvPr/>
              </p:nvSpPr>
              <p:spPr>
                <a:xfrm>
                  <a:off x="4184547" y="1467852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75" name="テキスト ボックス 474"/>
                <p:cNvSpPr txBox="1"/>
                <p:nvPr/>
              </p:nvSpPr>
              <p:spPr>
                <a:xfrm>
                  <a:off x="3837471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76" name="テキスト ボックス 475"/>
                <p:cNvSpPr txBox="1"/>
                <p:nvPr/>
              </p:nvSpPr>
              <p:spPr>
                <a:xfrm>
                  <a:off x="3656645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77" name="テキスト ボックス 476"/>
                <p:cNvSpPr txBox="1"/>
                <p:nvPr/>
              </p:nvSpPr>
              <p:spPr>
                <a:xfrm>
                  <a:off x="3500636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78" name="テキスト ボックス 477"/>
                <p:cNvSpPr txBox="1"/>
                <p:nvPr/>
              </p:nvSpPr>
              <p:spPr>
                <a:xfrm>
                  <a:off x="4019969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grpSp>
              <p:nvGrpSpPr>
                <p:cNvPr id="479" name="グループ化 478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480" name="直線コネクタ 479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直線コネクタ 480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直線コネクタ 481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直線コネクタ 482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4" name="直線コネクタ 483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直線コネクタ 484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直線コネクタ 485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直線コネクタ 486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直線コネクタ 487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9" name="直線コネクタ 488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0" name="直線コネクタ 489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直線コネクタ 490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直線コネクタ 491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直線コネクタ 492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直線コネクタ 493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直線コネクタ 495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直線コネクタ 496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直線コネクタ 499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直線コネクタ 500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直線コネクタ 501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直線コネクタ 502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直線コネクタ 503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直線コネクタ 504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6" name="直線コネクタ 505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直線コネクタ 506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8" name="直線コネクタ 507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9" name="直線コネクタ 508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0" name="直線コネクタ 509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直線コネクタ 511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直線コネクタ 514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直線コネクタ 515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7" name="直線コネクタ 516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8" name="直線コネクタ 517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9" name="直線コネクタ 518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0" name="直線コネクタ 519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直線コネクタ 520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2" name="直線コネクタ 521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3" name="直線コネクタ 522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24" name="グループ化 523"/>
              <p:cNvGrpSpPr>
                <a:grpSpLocks noChangeAspect="1"/>
              </p:cNvGrpSpPr>
              <p:nvPr/>
            </p:nvGrpSpPr>
            <p:grpSpPr>
              <a:xfrm>
                <a:off x="4381149" y="2073498"/>
                <a:ext cx="972000" cy="160680"/>
                <a:chOff x="3500636" y="1467852"/>
                <a:chExt cx="997062" cy="164823"/>
              </a:xfrm>
            </p:grpSpPr>
            <p:sp>
              <p:nvSpPr>
                <p:cNvPr id="525" name="テキスト ボックス 524"/>
                <p:cNvSpPr txBox="1"/>
                <p:nvPr/>
              </p:nvSpPr>
              <p:spPr>
                <a:xfrm>
                  <a:off x="4184547" y="1467852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526" name="テキスト ボックス 525"/>
                <p:cNvSpPr txBox="1"/>
                <p:nvPr/>
              </p:nvSpPr>
              <p:spPr>
                <a:xfrm>
                  <a:off x="3837471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527" name="テキスト ボックス 526"/>
                <p:cNvSpPr txBox="1"/>
                <p:nvPr/>
              </p:nvSpPr>
              <p:spPr>
                <a:xfrm>
                  <a:off x="3656645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528" name="テキスト ボックス 527"/>
                <p:cNvSpPr txBox="1"/>
                <p:nvPr/>
              </p:nvSpPr>
              <p:spPr>
                <a:xfrm>
                  <a:off x="3500636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529" name="テキスト ボックス 528"/>
                <p:cNvSpPr txBox="1"/>
                <p:nvPr/>
              </p:nvSpPr>
              <p:spPr>
                <a:xfrm>
                  <a:off x="4019969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grpSp>
              <p:nvGrpSpPr>
                <p:cNvPr id="530" name="グループ化 529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531" name="直線コネクタ 530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直線コネクタ 531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直線コネクタ 532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直線コネクタ 533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直線コネクタ 534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直線コネクタ 535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直線コネクタ 536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8" name="直線コネクタ 537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9" name="直線コネクタ 538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0" name="直線コネクタ 539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1" name="直線コネクタ 540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2" name="直線コネクタ 541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3" name="直線コネクタ 542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5" name="直線コネクタ 544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1" name="直線コネクタ 610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2" name="直線コネクタ 611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3" name="直線コネクタ 612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4" name="直線コネクタ 613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5" name="直線コネクタ 614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6" name="直線コネクタ 615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7" name="直線コネクタ 616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0" name="直線コネクタ 619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1" name="直線コネクタ 620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2" name="直線コネクタ 621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3" name="直線コネクタ 622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4" name="直線コネクタ 623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5" name="直線コネクタ 624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6" name="直線コネクタ 625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7" name="直線コネクタ 626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8" name="直線コネクタ 627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9" name="直線コネクタ 628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0" name="直線コネクタ 629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1" name="直線コネクタ 630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2" name="直線コネクタ 631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3" name="直線コネクタ 632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5" name="直線コネクタ 634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6" name="直線コネクタ 635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7" name="直線コネクタ 636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38" name="グループ化 637"/>
              <p:cNvGrpSpPr>
                <a:grpSpLocks noChangeAspect="1"/>
              </p:cNvGrpSpPr>
              <p:nvPr/>
            </p:nvGrpSpPr>
            <p:grpSpPr>
              <a:xfrm>
                <a:off x="5153578" y="2073498"/>
                <a:ext cx="972000" cy="160680"/>
                <a:chOff x="3500636" y="1467852"/>
                <a:chExt cx="997062" cy="164823"/>
              </a:xfrm>
            </p:grpSpPr>
            <p:sp>
              <p:nvSpPr>
                <p:cNvPr id="639" name="テキスト ボックス 638"/>
                <p:cNvSpPr txBox="1"/>
                <p:nvPr/>
              </p:nvSpPr>
              <p:spPr>
                <a:xfrm>
                  <a:off x="4184547" y="1467852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4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40" name="テキスト ボックス 639"/>
                <p:cNvSpPr txBox="1"/>
                <p:nvPr/>
              </p:nvSpPr>
              <p:spPr>
                <a:xfrm>
                  <a:off x="3837471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41" name="テキスト ボックス 640"/>
                <p:cNvSpPr txBox="1"/>
                <p:nvPr/>
              </p:nvSpPr>
              <p:spPr>
                <a:xfrm>
                  <a:off x="3656645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42" name="テキスト ボックス 641"/>
                <p:cNvSpPr txBox="1"/>
                <p:nvPr/>
              </p:nvSpPr>
              <p:spPr>
                <a:xfrm>
                  <a:off x="3500636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kumimoji="1"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0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43" name="テキスト ボックス 642"/>
                <p:cNvSpPr txBox="1"/>
                <p:nvPr/>
              </p:nvSpPr>
              <p:spPr>
                <a:xfrm>
                  <a:off x="4019969" y="1467854"/>
                  <a:ext cx="313151" cy="1648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6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  <a:r>
                    <a:rPr lang="en-US" altLang="ja-JP" sz="600" baseline="30000" dirty="0" smtClean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</a:t>
                  </a:r>
                  <a:endParaRPr kumimoji="1" lang="ja-JP" altLang="en-US" sz="600" baseline="300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grpSp>
              <p:nvGrpSpPr>
                <p:cNvPr id="644" name="グループ化 643"/>
                <p:cNvGrpSpPr>
                  <a:grpSpLocks noChangeAspect="1"/>
                </p:cNvGrpSpPr>
                <p:nvPr/>
              </p:nvGrpSpPr>
              <p:grpSpPr>
                <a:xfrm>
                  <a:off x="3628072" y="1482864"/>
                  <a:ext cx="739015" cy="21484"/>
                  <a:chOff x="1194371" y="1640632"/>
                  <a:chExt cx="1238400" cy="36000"/>
                </a:xfrm>
              </p:grpSpPr>
              <p:cxnSp>
                <p:nvCxnSpPr>
                  <p:cNvPr id="645" name="直線コネクタ 644"/>
                  <p:cNvCxnSpPr/>
                  <p:nvPr/>
                </p:nvCxnSpPr>
                <p:spPr>
                  <a:xfrm>
                    <a:off x="1194371" y="1640632"/>
                    <a:ext cx="12384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6" name="直線コネクタ 645"/>
                  <p:cNvCxnSpPr/>
                  <p:nvPr/>
                </p:nvCxnSpPr>
                <p:spPr>
                  <a:xfrm rot="5400000">
                    <a:off x="1176371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7" name="直線コネクタ 646"/>
                  <p:cNvCxnSpPr/>
                  <p:nvPr/>
                </p:nvCxnSpPr>
                <p:spPr>
                  <a:xfrm rot="5400000">
                    <a:off x="1484887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8" name="直線コネクタ 647"/>
                  <p:cNvCxnSpPr/>
                  <p:nvPr/>
                </p:nvCxnSpPr>
                <p:spPr>
                  <a:xfrm rot="5400000">
                    <a:off x="126867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9" name="直線コネクタ 648"/>
                  <p:cNvCxnSpPr/>
                  <p:nvPr/>
                </p:nvCxnSpPr>
                <p:spPr>
                  <a:xfrm rot="5400000">
                    <a:off x="132816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0" name="直線コネクタ 649"/>
                  <p:cNvCxnSpPr/>
                  <p:nvPr/>
                </p:nvCxnSpPr>
                <p:spPr>
                  <a:xfrm rot="5400000">
                    <a:off x="1366842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1" name="直線コネクタ 650"/>
                  <p:cNvCxnSpPr/>
                  <p:nvPr/>
                </p:nvCxnSpPr>
                <p:spPr>
                  <a:xfrm rot="5400000">
                    <a:off x="139303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2" name="直線コネクタ 651"/>
                  <p:cNvCxnSpPr/>
                  <p:nvPr/>
                </p:nvCxnSpPr>
                <p:spPr>
                  <a:xfrm rot="5400000">
                    <a:off x="142160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3" name="直線コネクタ 652"/>
                  <p:cNvCxnSpPr/>
                  <p:nvPr/>
                </p:nvCxnSpPr>
                <p:spPr>
                  <a:xfrm rot="5400000">
                    <a:off x="144065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4" name="直線コネクタ 653"/>
                  <p:cNvCxnSpPr/>
                  <p:nvPr/>
                </p:nvCxnSpPr>
                <p:spPr>
                  <a:xfrm rot="5400000">
                    <a:off x="147456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5" name="直線コネクタ 654"/>
                  <p:cNvCxnSpPr/>
                  <p:nvPr/>
                </p:nvCxnSpPr>
                <p:spPr>
                  <a:xfrm rot="5400000">
                    <a:off x="145789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6" name="直線コネクタ 655"/>
                  <p:cNvCxnSpPr/>
                  <p:nvPr/>
                </p:nvCxnSpPr>
                <p:spPr>
                  <a:xfrm rot="5400000">
                    <a:off x="1791109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7" name="直線コネクタ 656"/>
                  <p:cNvCxnSpPr/>
                  <p:nvPr/>
                </p:nvCxnSpPr>
                <p:spPr>
                  <a:xfrm rot="5400000">
                    <a:off x="157490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8" name="直線コネクタ 657"/>
                  <p:cNvCxnSpPr/>
                  <p:nvPr/>
                </p:nvCxnSpPr>
                <p:spPr>
                  <a:xfrm rot="5400000">
                    <a:off x="163439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9" name="直線コネクタ 658"/>
                  <p:cNvCxnSpPr/>
                  <p:nvPr/>
                </p:nvCxnSpPr>
                <p:spPr>
                  <a:xfrm rot="5400000">
                    <a:off x="16730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0" name="直線コネクタ 659"/>
                  <p:cNvCxnSpPr/>
                  <p:nvPr/>
                </p:nvCxnSpPr>
                <p:spPr>
                  <a:xfrm rot="5400000">
                    <a:off x="169925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直線コネクタ 660"/>
                  <p:cNvCxnSpPr/>
                  <p:nvPr/>
                </p:nvCxnSpPr>
                <p:spPr>
                  <a:xfrm rot="5400000">
                    <a:off x="172782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2" name="直線コネクタ 661"/>
                  <p:cNvCxnSpPr/>
                  <p:nvPr/>
                </p:nvCxnSpPr>
                <p:spPr>
                  <a:xfrm rot="5400000">
                    <a:off x="174687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3" name="直線コネクタ 662"/>
                  <p:cNvCxnSpPr/>
                  <p:nvPr/>
                </p:nvCxnSpPr>
                <p:spPr>
                  <a:xfrm rot="5400000">
                    <a:off x="178078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4" name="直線コネクタ 663"/>
                  <p:cNvCxnSpPr/>
                  <p:nvPr/>
                </p:nvCxnSpPr>
                <p:spPr>
                  <a:xfrm rot="5400000">
                    <a:off x="1764120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5" name="直線コネクタ 664"/>
                  <p:cNvCxnSpPr/>
                  <p:nvPr/>
                </p:nvCxnSpPr>
                <p:spPr>
                  <a:xfrm rot="5400000">
                    <a:off x="2098188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6" name="直線コネクタ 665"/>
                  <p:cNvCxnSpPr/>
                  <p:nvPr/>
                </p:nvCxnSpPr>
                <p:spPr>
                  <a:xfrm rot="5400000">
                    <a:off x="189150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7" name="直線コネクタ 666"/>
                  <p:cNvCxnSpPr/>
                  <p:nvPr/>
                </p:nvCxnSpPr>
                <p:spPr>
                  <a:xfrm rot="5400000">
                    <a:off x="19462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8" name="直線コネクタ 667"/>
                  <p:cNvCxnSpPr/>
                  <p:nvPr/>
                </p:nvCxnSpPr>
                <p:spPr>
                  <a:xfrm rot="5400000">
                    <a:off x="1980143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9" name="直線コネクタ 668"/>
                  <p:cNvCxnSpPr/>
                  <p:nvPr/>
                </p:nvCxnSpPr>
                <p:spPr>
                  <a:xfrm rot="5400000">
                    <a:off x="201585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0" name="直線コネクタ 669"/>
                  <p:cNvCxnSpPr/>
                  <p:nvPr/>
                </p:nvCxnSpPr>
                <p:spPr>
                  <a:xfrm rot="5400000">
                    <a:off x="203490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1" name="直線コネクタ 670"/>
                  <p:cNvCxnSpPr/>
                  <p:nvPr/>
                </p:nvCxnSpPr>
                <p:spPr>
                  <a:xfrm rot="5400000">
                    <a:off x="2056335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2" name="直線コネクタ 671"/>
                  <p:cNvCxnSpPr/>
                  <p:nvPr/>
                </p:nvCxnSpPr>
                <p:spPr>
                  <a:xfrm rot="5400000">
                    <a:off x="209024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3" name="直線コネクタ 672"/>
                  <p:cNvCxnSpPr/>
                  <p:nvPr/>
                </p:nvCxnSpPr>
                <p:spPr>
                  <a:xfrm rot="5400000">
                    <a:off x="20759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4" name="直線コネクタ 673"/>
                  <p:cNvCxnSpPr/>
                  <p:nvPr/>
                </p:nvCxnSpPr>
                <p:spPr>
                  <a:xfrm rot="5400000">
                    <a:off x="2413234" y="1658632"/>
                    <a:ext cx="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5" name="直線コネクタ 674"/>
                  <p:cNvCxnSpPr/>
                  <p:nvPr/>
                </p:nvCxnSpPr>
                <p:spPr>
                  <a:xfrm rot="5400000">
                    <a:off x="2199407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6" name="直線コネクタ 675"/>
                  <p:cNvCxnSpPr/>
                  <p:nvPr/>
                </p:nvCxnSpPr>
                <p:spPr>
                  <a:xfrm rot="5400000">
                    <a:off x="225413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7" name="直線コネクタ 676"/>
                  <p:cNvCxnSpPr/>
                  <p:nvPr/>
                </p:nvCxnSpPr>
                <p:spPr>
                  <a:xfrm rot="5400000">
                    <a:off x="2288046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8" name="直線コネクタ 677"/>
                  <p:cNvCxnSpPr/>
                  <p:nvPr/>
                </p:nvCxnSpPr>
                <p:spPr>
                  <a:xfrm rot="5400000">
                    <a:off x="232376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9" name="直線コネクタ 678"/>
                  <p:cNvCxnSpPr/>
                  <p:nvPr/>
                </p:nvCxnSpPr>
                <p:spPr>
                  <a:xfrm rot="5400000">
                    <a:off x="2342809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0" name="直線コネクタ 679"/>
                  <p:cNvCxnSpPr/>
                  <p:nvPr/>
                </p:nvCxnSpPr>
                <p:spPr>
                  <a:xfrm rot="5400000">
                    <a:off x="2364238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1" name="直線コネクタ 680"/>
                  <p:cNvCxnSpPr/>
                  <p:nvPr/>
                </p:nvCxnSpPr>
                <p:spPr>
                  <a:xfrm rot="5400000">
                    <a:off x="2400531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2" name="直線コネクタ 681"/>
                  <p:cNvCxnSpPr/>
                  <p:nvPr/>
                </p:nvCxnSpPr>
                <p:spPr>
                  <a:xfrm rot="5400000">
                    <a:off x="2383864" y="1653232"/>
                    <a:ext cx="25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683" name="直線矢印コネクタ 682"/>
              <p:cNvCxnSpPr/>
              <p:nvPr/>
            </p:nvCxnSpPr>
            <p:spPr>
              <a:xfrm>
                <a:off x="4547253" y="2294422"/>
                <a:ext cx="36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5" name="テキスト ボックス 684"/>
              <p:cNvSpPr txBox="1"/>
              <p:nvPr/>
            </p:nvSpPr>
            <p:spPr>
              <a:xfrm>
                <a:off x="2497143" y="3881194"/>
                <a:ext cx="6372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IGEL b4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6" name="テキスト ボックス 685"/>
              <p:cNvSpPr txBox="1"/>
              <p:nvPr/>
            </p:nvSpPr>
            <p:spPr>
              <a:xfrm>
                <a:off x="4519703" y="3881194"/>
                <a:ext cx="6266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IGEL b4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" name="二等辺三角形 1"/>
              <p:cNvSpPr>
                <a:spLocks noChangeAspect="1"/>
              </p:cNvSpPr>
              <p:nvPr/>
            </p:nvSpPr>
            <p:spPr>
              <a:xfrm rot="16200000">
                <a:off x="2060315" y="2588134"/>
                <a:ext cx="54000" cy="62457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二等辺三角形 618"/>
              <p:cNvSpPr>
                <a:spLocks noChangeAspect="1"/>
              </p:cNvSpPr>
              <p:nvPr/>
            </p:nvSpPr>
            <p:spPr>
              <a:xfrm rot="16200000">
                <a:off x="2060315" y="2655380"/>
                <a:ext cx="54000" cy="62457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二等辺三角形 633"/>
              <p:cNvSpPr>
                <a:spLocks noChangeAspect="1"/>
              </p:cNvSpPr>
              <p:nvPr/>
            </p:nvSpPr>
            <p:spPr>
              <a:xfrm rot="16200000">
                <a:off x="2060315" y="2756538"/>
                <a:ext cx="54000" cy="62457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147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53207</TotalTime>
  <Words>2479</Words>
  <Application>Microsoft Office PowerPoint</Application>
  <PresentationFormat>A4 210 x 297 mm</PresentationFormat>
  <Paragraphs>627</Paragraphs>
  <Slides>14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mari.H</dc:creator>
  <cp:lastModifiedBy>mariH</cp:lastModifiedBy>
  <cp:revision>1929</cp:revision>
  <cp:lastPrinted>2017-03-21T00:15:56Z</cp:lastPrinted>
  <dcterms:created xsi:type="dcterms:W3CDTF">2011-12-16T06:35:27Z</dcterms:created>
  <dcterms:modified xsi:type="dcterms:W3CDTF">2017-04-20T06:47:42Z</dcterms:modified>
</cp:coreProperties>
</file>